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Эля" initials="П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7634" autoAdjust="0"/>
  </p:normalViewPr>
  <p:slideViewPr>
    <p:cSldViewPr snapToGrid="0">
      <p:cViewPr varScale="1">
        <p:scale>
          <a:sx n="88" d="100"/>
          <a:sy n="88" d="100"/>
        </p:scale>
        <p:origin x="54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51914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данным</a:t>
            </a:r>
            <a:r>
              <a:rPr dirty="0"/>
              <a:t> </a:t>
            </a:r>
            <a:r>
              <a:rPr dirty="0" err="1"/>
              <a:t>Всемирной</a:t>
            </a:r>
            <a:r>
              <a:rPr dirty="0"/>
              <a:t> </a:t>
            </a:r>
            <a:r>
              <a:rPr dirty="0" err="1"/>
              <a:t>организации</a:t>
            </a:r>
            <a:r>
              <a:rPr dirty="0"/>
              <a:t> </a:t>
            </a:r>
            <a:r>
              <a:rPr dirty="0" err="1"/>
              <a:t>здравоохранения</a:t>
            </a:r>
            <a:r>
              <a:rPr dirty="0"/>
              <a:t>: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— в </a:t>
            </a:r>
            <a:r>
              <a:rPr dirty="0" err="1"/>
              <a:t>мире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1,5 </a:t>
            </a:r>
            <a:r>
              <a:rPr dirty="0" err="1"/>
              <a:t>млрд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заражены</a:t>
            </a:r>
            <a:r>
              <a:rPr dirty="0"/>
              <a:t> </a:t>
            </a:r>
            <a:r>
              <a:rPr dirty="0" err="1"/>
              <a:t>геогельминтами</a:t>
            </a:r>
            <a:r>
              <a:rPr dirty="0"/>
              <a:t>, </a:t>
            </a:r>
            <a:r>
              <a:rPr dirty="0" err="1"/>
              <a:t>возбудители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передаются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воду</a:t>
            </a:r>
            <a:r>
              <a:rPr dirty="0"/>
              <a:t>, </a:t>
            </a:r>
            <a:r>
              <a:rPr dirty="0" err="1"/>
              <a:t>почву</a:t>
            </a:r>
            <a:r>
              <a:rPr dirty="0"/>
              <a:t>, </a:t>
            </a:r>
            <a:r>
              <a:rPr dirty="0" err="1"/>
              <a:t>растения</a:t>
            </a:r>
            <a:r>
              <a:rPr dirty="0"/>
              <a:t>, </a:t>
            </a:r>
            <a:r>
              <a:rPr dirty="0" err="1" smtClean="0"/>
              <a:t>ово</a:t>
            </a:r>
            <a:r>
              <a:rPr lang="ru-RU" dirty="0" err="1" smtClean="0"/>
              <a:t>щ</a:t>
            </a:r>
            <a:r>
              <a:rPr dirty="0" smtClean="0"/>
              <a:t>и </a:t>
            </a:r>
            <a:r>
              <a:rPr dirty="0"/>
              <a:t>и </a:t>
            </a:r>
            <a:r>
              <a:rPr dirty="0" err="1"/>
              <a:t>фрукты</a:t>
            </a:r>
            <a:r>
              <a:rPr dirty="0"/>
              <a:t>  (https://www.who.int/news-room/fact-sheets/detail/soil-transmitted-helminth-infections. </a:t>
            </a:r>
            <a:r>
              <a:rPr dirty="0" err="1"/>
              <a:t>Данные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март</a:t>
            </a:r>
            <a:r>
              <a:rPr dirty="0"/>
              <a:t> 2019 </a:t>
            </a:r>
            <a:r>
              <a:rPr dirty="0" err="1"/>
              <a:t>года</a:t>
            </a:r>
            <a:r>
              <a:rPr dirty="0"/>
              <a:t>.) </a:t>
            </a:r>
            <a:br>
              <a:rPr dirty="0"/>
            </a:b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каждый</a:t>
            </a:r>
            <a:r>
              <a:rPr dirty="0"/>
              <a:t> </a:t>
            </a:r>
            <a:r>
              <a:rPr dirty="0" err="1"/>
              <a:t>пятый</a:t>
            </a:r>
            <a:r>
              <a:rPr dirty="0"/>
              <a:t> </a:t>
            </a:r>
            <a:r>
              <a:rPr dirty="0" err="1"/>
              <a:t>житель</a:t>
            </a:r>
            <a:r>
              <a:rPr dirty="0"/>
              <a:t> </a:t>
            </a:r>
            <a:r>
              <a:rPr dirty="0" err="1"/>
              <a:t>земного</a:t>
            </a:r>
            <a:r>
              <a:rPr dirty="0"/>
              <a:t> </a:t>
            </a:r>
            <a:r>
              <a:rPr dirty="0" err="1"/>
              <a:t>шара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—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России</a:t>
            </a:r>
            <a:r>
              <a:rPr dirty="0"/>
              <a:t> </a:t>
            </a:r>
            <a:r>
              <a:rPr dirty="0" err="1"/>
              <a:t>регистрируется</a:t>
            </a:r>
            <a:r>
              <a:rPr dirty="0"/>
              <a:t> </a:t>
            </a:r>
            <a:r>
              <a:rPr dirty="0" err="1"/>
              <a:t>около</a:t>
            </a:r>
            <a:r>
              <a:rPr dirty="0"/>
              <a:t> 2 </a:t>
            </a:r>
            <a:r>
              <a:rPr dirty="0" err="1"/>
              <a:t>млн</a:t>
            </a:r>
            <a:r>
              <a:rPr dirty="0"/>
              <a:t> </a:t>
            </a:r>
            <a:r>
              <a:rPr dirty="0" err="1"/>
              <a:t>случаев</a:t>
            </a:r>
            <a:r>
              <a:rPr dirty="0"/>
              <a:t> </a:t>
            </a:r>
            <a:r>
              <a:rPr dirty="0" err="1"/>
              <a:t>различных</a:t>
            </a:r>
            <a:r>
              <a:rPr dirty="0"/>
              <a:t> </a:t>
            </a:r>
            <a:r>
              <a:rPr dirty="0" err="1"/>
              <a:t>гельминтозов</a:t>
            </a:r>
            <a:r>
              <a:rPr dirty="0"/>
              <a:t>. </a:t>
            </a:r>
            <a:r>
              <a:rPr dirty="0" err="1"/>
              <a:t>Чаще</a:t>
            </a:r>
            <a:r>
              <a:rPr dirty="0"/>
              <a:t>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гельминтами</a:t>
            </a:r>
            <a:r>
              <a:rPr dirty="0"/>
              <a:t> </a:t>
            </a:r>
            <a:r>
              <a:rPr dirty="0" err="1"/>
              <a:t>страдают</a:t>
            </a:r>
            <a:r>
              <a:rPr dirty="0"/>
              <a:t> </a:t>
            </a:r>
            <a:r>
              <a:rPr dirty="0" err="1"/>
              <a:t>дети</a:t>
            </a:r>
            <a:r>
              <a:rPr dirty="0"/>
              <a:t> (1 270 </a:t>
            </a:r>
            <a:r>
              <a:rPr dirty="0" err="1" smtClean="0"/>
              <a:t>чел</a:t>
            </a:r>
            <a:r>
              <a:rPr lang="ru-RU" dirty="0" smtClean="0"/>
              <a:t>.</a:t>
            </a:r>
            <a:r>
              <a:rPr dirty="0" smtClean="0"/>
              <a:t> </a:t>
            </a:r>
            <a:r>
              <a:rPr dirty="0" err="1"/>
              <a:t>на</a:t>
            </a:r>
            <a:r>
              <a:rPr dirty="0"/>
              <a:t> 100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населения</a:t>
            </a:r>
            <a:r>
              <a:rPr dirty="0"/>
              <a:t> в 2014 </a:t>
            </a:r>
            <a:r>
              <a:rPr dirty="0" err="1"/>
              <a:t>году</a:t>
            </a:r>
            <a:r>
              <a:rPr dirty="0"/>
              <a:t>).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—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данным</a:t>
            </a:r>
            <a:r>
              <a:rPr dirty="0"/>
              <a:t> </a:t>
            </a:r>
            <a:r>
              <a:rPr dirty="0" err="1"/>
              <a:t>медицинской</a:t>
            </a:r>
            <a:r>
              <a:rPr dirty="0"/>
              <a:t> </a:t>
            </a:r>
            <a:r>
              <a:rPr dirty="0" err="1"/>
              <a:t>статистики</a:t>
            </a:r>
            <a:r>
              <a:rPr dirty="0"/>
              <a:t>, в </a:t>
            </a:r>
            <a:r>
              <a:rPr dirty="0" err="1"/>
              <a:t>Украине</a:t>
            </a:r>
            <a:r>
              <a:rPr dirty="0"/>
              <a:t> </a:t>
            </a:r>
            <a:r>
              <a:rPr dirty="0" err="1"/>
              <a:t>ежегодно</a:t>
            </a:r>
            <a:r>
              <a:rPr dirty="0"/>
              <a:t> </a:t>
            </a:r>
            <a:r>
              <a:rPr dirty="0" err="1"/>
              <a:t>регистрируется</a:t>
            </a:r>
            <a:r>
              <a:rPr dirty="0"/>
              <a:t> 300–400 </a:t>
            </a:r>
            <a:r>
              <a:rPr dirty="0" err="1"/>
              <a:t>тысяч</a:t>
            </a:r>
            <a:r>
              <a:rPr dirty="0"/>
              <a:t> </a:t>
            </a:r>
            <a:r>
              <a:rPr dirty="0" err="1"/>
              <a:t>случаев</a:t>
            </a:r>
            <a:r>
              <a:rPr dirty="0"/>
              <a:t> </a:t>
            </a:r>
            <a:r>
              <a:rPr dirty="0" err="1"/>
              <a:t>гельминтозов</a:t>
            </a:r>
            <a:r>
              <a:rPr dirty="0"/>
              <a:t>,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 80% – </a:t>
            </a:r>
            <a:r>
              <a:rPr dirty="0" err="1"/>
              <a:t>среди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.**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— В </a:t>
            </a:r>
            <a:r>
              <a:rPr dirty="0" err="1"/>
              <a:t>Республике</a:t>
            </a:r>
            <a:r>
              <a:rPr dirty="0"/>
              <a:t> </a:t>
            </a:r>
            <a:r>
              <a:rPr dirty="0" err="1"/>
              <a:t>Казахстан</a:t>
            </a:r>
            <a:r>
              <a:rPr dirty="0"/>
              <a:t> в 2015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/>
              <a:t>зарегистрировано</a:t>
            </a:r>
            <a:r>
              <a:rPr dirty="0"/>
              <a:t> </a:t>
            </a:r>
            <a:r>
              <a:rPr dirty="0" err="1"/>
              <a:t>около</a:t>
            </a:r>
            <a:r>
              <a:rPr dirty="0"/>
              <a:t> 17 500 </a:t>
            </a:r>
            <a:r>
              <a:rPr dirty="0" err="1"/>
              <a:t>случаев</a:t>
            </a:r>
            <a:r>
              <a:rPr dirty="0"/>
              <a:t> </a:t>
            </a:r>
            <a:r>
              <a:rPr dirty="0" err="1"/>
              <a:t>гельминтозов</a:t>
            </a:r>
            <a:r>
              <a:rPr dirty="0"/>
              <a:t> (443 </a:t>
            </a:r>
            <a:r>
              <a:rPr dirty="0" err="1"/>
              <a:t>чел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100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населения</a:t>
            </a:r>
            <a:r>
              <a:rPr dirty="0"/>
              <a:t>).  **</a:t>
            </a:r>
          </a:p>
          <a:p>
            <a:pPr>
              <a:spcBef>
                <a:spcPts val="400"/>
              </a:spcBef>
              <a:defRPr sz="1200"/>
            </a:pPr>
            <a:endParaRPr dirty="0"/>
          </a:p>
          <a:p>
            <a:pPr>
              <a:spcBef>
                <a:spcPts val="400"/>
              </a:spcBef>
              <a:defRPr sz="1200"/>
            </a:pPr>
            <a:r>
              <a:rPr dirty="0" err="1"/>
              <a:t>Истинная</a:t>
            </a:r>
            <a:r>
              <a:rPr dirty="0"/>
              <a:t> </a:t>
            </a:r>
            <a:r>
              <a:rPr dirty="0" err="1"/>
              <a:t>зараженность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в </a:t>
            </a:r>
            <a:r>
              <a:rPr dirty="0" err="1"/>
              <a:t>несколько</a:t>
            </a:r>
            <a:r>
              <a:rPr dirty="0"/>
              <a:t> </a:t>
            </a:r>
            <a:r>
              <a:rPr dirty="0" err="1"/>
              <a:t>раз</a:t>
            </a:r>
            <a:r>
              <a:rPr dirty="0"/>
              <a:t> </a:t>
            </a:r>
            <a:r>
              <a:rPr dirty="0" err="1"/>
              <a:t>выше</a:t>
            </a:r>
            <a:r>
              <a:rPr dirty="0"/>
              <a:t> </a:t>
            </a:r>
            <a:r>
              <a:rPr dirty="0" err="1"/>
              <a:t>из-за</a:t>
            </a:r>
            <a:r>
              <a:rPr dirty="0"/>
              <a:t> </a:t>
            </a:r>
            <a:r>
              <a:rPr dirty="0" err="1"/>
              <a:t>зачастую</a:t>
            </a:r>
            <a:r>
              <a:rPr dirty="0"/>
              <a:t> </a:t>
            </a:r>
            <a:r>
              <a:rPr dirty="0" err="1"/>
              <a:t>бессимптомного</a:t>
            </a:r>
            <a:r>
              <a:rPr dirty="0"/>
              <a:t> </a:t>
            </a:r>
            <a:r>
              <a:rPr dirty="0" err="1"/>
              <a:t>течения</a:t>
            </a:r>
            <a:r>
              <a:rPr dirty="0"/>
              <a:t> </a:t>
            </a:r>
            <a:r>
              <a:rPr dirty="0" err="1"/>
              <a:t>болезни</a:t>
            </a:r>
            <a:r>
              <a:rPr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8931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В основе продукта — синергичный комплекс на основе органической серы, витамина С и биотина. Необходим для формирования основных белков соединительной ткани коллагена и кератина, которые поддерживают эластичность суставов, хрящей, связок, кожи, укрепляют структуру волос и ногтей. МСМ улучшает поступление полезных веществ в мышечные ткани, клетки кожи, суставов, хрящей, снижает чувствительность организма к аллергенам.</a:t>
            </a:r>
          </a:p>
        </p:txBody>
      </p:sp>
    </p:spTree>
    <p:extLst>
      <p:ext uri="{BB962C8B-B14F-4D97-AF65-F5344CB8AC3E}">
        <p14:creationId xmlns:p14="http://schemas.microsoft.com/office/powerpoint/2010/main" val="2432345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СУПЕР-ФЛОРА — сбалансированная комбинация пробиотиков, которые являются естественной составляющей микрофлоры кишечника человека: лактобактерий Lactobacillus acidophilus, бифидобактерий Bifidobacterium longum и пробиотика инулина для увеличения численности собственных полезных бактерий и восстановления микрофлоры кишечника.</a:t>
            </a:r>
          </a:p>
        </p:txBody>
      </p:sp>
    </p:spTree>
    <p:extLst>
      <p:ext uri="{BB962C8B-B14F-4D97-AF65-F5344CB8AC3E}">
        <p14:creationId xmlns:p14="http://schemas.microsoft.com/office/powerpoint/2010/main" val="1405774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dirty="0" err="1"/>
              <a:t>Правильная</a:t>
            </a:r>
            <a:r>
              <a:rPr dirty="0"/>
              <a:t> </a:t>
            </a:r>
            <a:r>
              <a:rPr dirty="0" err="1"/>
              <a:t>гидратация</a:t>
            </a:r>
            <a:r>
              <a:rPr dirty="0"/>
              <a:t> — </a:t>
            </a:r>
            <a:r>
              <a:rPr dirty="0" err="1"/>
              <a:t>основа</a:t>
            </a:r>
            <a:r>
              <a:rPr dirty="0"/>
              <a:t> </a:t>
            </a:r>
            <a:r>
              <a:rPr dirty="0" err="1"/>
              <a:t>любой</a:t>
            </a:r>
            <a:r>
              <a:rPr dirty="0"/>
              <a:t> </a:t>
            </a:r>
            <a:r>
              <a:rPr dirty="0" err="1"/>
              <a:t>оздоровительной</a:t>
            </a:r>
            <a:r>
              <a:rPr dirty="0"/>
              <a:t> </a:t>
            </a:r>
            <a:r>
              <a:rPr dirty="0" err="1"/>
              <a:t>практики</a:t>
            </a:r>
            <a:r>
              <a:rPr dirty="0"/>
              <a:t>, и </a:t>
            </a:r>
            <a:r>
              <a:rPr dirty="0" err="1"/>
              <a:t>Корал-Майн</a:t>
            </a:r>
            <a:r>
              <a:rPr dirty="0"/>
              <a:t> </a:t>
            </a:r>
            <a:r>
              <a:rPr dirty="0" err="1"/>
              <a:t>дает</a:t>
            </a:r>
            <a:r>
              <a:rPr dirty="0"/>
              <a:t> </a:t>
            </a:r>
            <a:r>
              <a:rPr dirty="0" err="1"/>
              <a:t>возможность</a:t>
            </a:r>
            <a:r>
              <a:rPr dirty="0"/>
              <a:t> </a:t>
            </a:r>
            <a:r>
              <a:rPr dirty="0" err="1"/>
              <a:t>пить</a:t>
            </a:r>
            <a:r>
              <a:rPr dirty="0"/>
              <a:t> </a:t>
            </a:r>
            <a:r>
              <a:rPr dirty="0" err="1"/>
              <a:t>мягкую</a:t>
            </a:r>
            <a:r>
              <a:rPr dirty="0"/>
              <a:t>, </a:t>
            </a:r>
            <a:r>
              <a:rPr dirty="0" err="1"/>
              <a:t>вкусную</a:t>
            </a:r>
            <a:r>
              <a:rPr dirty="0"/>
              <a:t> </a:t>
            </a:r>
            <a:r>
              <a:rPr dirty="0" err="1"/>
              <a:t>воду</a:t>
            </a:r>
            <a:r>
              <a:rPr dirty="0"/>
              <a:t>, </a:t>
            </a:r>
            <a:r>
              <a:rPr dirty="0" err="1"/>
              <a:t>обогащенную</a:t>
            </a:r>
            <a:r>
              <a:rPr dirty="0"/>
              <a:t> </a:t>
            </a:r>
            <a:r>
              <a:rPr dirty="0" err="1"/>
              <a:t>минералами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Корал-Майн</a:t>
            </a:r>
            <a:r>
              <a:rPr dirty="0"/>
              <a:t> </a:t>
            </a:r>
            <a:r>
              <a:rPr lang="ru-RU" dirty="0" smtClean="0"/>
              <a:t>—</a:t>
            </a:r>
            <a:r>
              <a:rPr dirty="0" smtClean="0"/>
              <a:t> </a:t>
            </a:r>
            <a:r>
              <a:rPr dirty="0" err="1"/>
              <a:t>продукт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основе</a:t>
            </a:r>
            <a:r>
              <a:rPr dirty="0"/>
              <a:t> </a:t>
            </a:r>
            <a:r>
              <a:rPr dirty="0" err="1"/>
              <a:t>реликтового</a:t>
            </a:r>
            <a:r>
              <a:rPr dirty="0"/>
              <a:t> </a:t>
            </a:r>
            <a:r>
              <a:rPr dirty="0" err="1"/>
              <a:t>коралла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универсального</a:t>
            </a:r>
            <a:r>
              <a:rPr dirty="0"/>
              <a:t> </a:t>
            </a:r>
            <a:r>
              <a:rPr dirty="0" err="1"/>
              <a:t>улучшения</a:t>
            </a:r>
            <a:r>
              <a:rPr dirty="0"/>
              <a:t> </a:t>
            </a:r>
            <a:r>
              <a:rPr dirty="0" err="1"/>
              <a:t>качества</a:t>
            </a:r>
            <a:r>
              <a:rPr dirty="0"/>
              <a:t> </a:t>
            </a:r>
            <a:r>
              <a:rPr dirty="0" err="1"/>
              <a:t>воды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Коралл</a:t>
            </a:r>
            <a:r>
              <a:rPr dirty="0"/>
              <a:t> </a:t>
            </a:r>
            <a:r>
              <a:rPr lang="ru-RU" dirty="0" smtClean="0"/>
              <a:t>—</a:t>
            </a:r>
            <a:r>
              <a:rPr dirty="0" smtClean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уникальная</a:t>
            </a:r>
            <a:r>
              <a:rPr dirty="0"/>
              <a:t> </a:t>
            </a:r>
            <a:r>
              <a:rPr dirty="0" err="1"/>
              <a:t>субстанция</a:t>
            </a:r>
            <a:r>
              <a:rPr dirty="0"/>
              <a:t>.  </a:t>
            </a:r>
            <a:r>
              <a:rPr dirty="0" err="1"/>
              <a:t>Скелет</a:t>
            </a:r>
            <a:r>
              <a:rPr dirty="0"/>
              <a:t> </a:t>
            </a:r>
            <a:r>
              <a:rPr dirty="0" err="1"/>
              <a:t>коралла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своему</a:t>
            </a:r>
            <a:r>
              <a:rPr dirty="0"/>
              <a:t> </a:t>
            </a:r>
            <a:r>
              <a:rPr dirty="0" err="1"/>
              <a:t>составу</a:t>
            </a:r>
            <a:r>
              <a:rPr dirty="0"/>
              <a:t>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похож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человеческий</a:t>
            </a:r>
            <a:r>
              <a:rPr dirty="0"/>
              <a:t> и </a:t>
            </a:r>
            <a:r>
              <a:rPr dirty="0" err="1"/>
              <a:t>представляет</a:t>
            </a:r>
            <a:r>
              <a:rPr dirty="0"/>
              <a:t> </a:t>
            </a:r>
            <a:r>
              <a:rPr dirty="0" err="1"/>
              <a:t>собой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dirty="0"/>
              <a:t> </a:t>
            </a:r>
            <a:r>
              <a:rPr dirty="0" err="1"/>
              <a:t>минеральных</a:t>
            </a:r>
            <a:r>
              <a:rPr dirty="0"/>
              <a:t> </a:t>
            </a:r>
            <a:r>
              <a:rPr dirty="0" err="1"/>
              <a:t>солей</a:t>
            </a:r>
            <a:r>
              <a:rPr dirty="0"/>
              <a:t>. В </a:t>
            </a:r>
            <a:r>
              <a:rPr dirty="0" err="1"/>
              <a:t>основном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соли</a:t>
            </a:r>
            <a:r>
              <a:rPr dirty="0"/>
              <a:t> </a:t>
            </a:r>
            <a:r>
              <a:rPr dirty="0" err="1"/>
              <a:t>кальция</a:t>
            </a:r>
            <a:r>
              <a:rPr dirty="0"/>
              <a:t> и </a:t>
            </a:r>
            <a:r>
              <a:rPr dirty="0" err="1"/>
              <a:t>магния</a:t>
            </a:r>
            <a:r>
              <a:rPr dirty="0"/>
              <a:t>, а </a:t>
            </a:r>
            <a:r>
              <a:rPr dirty="0" err="1" smtClean="0"/>
              <a:t>также</a:t>
            </a:r>
            <a:r>
              <a:rPr dirty="0" smtClean="0"/>
              <a:t> </a:t>
            </a:r>
            <a:r>
              <a:rPr dirty="0" err="1"/>
              <a:t>соли</a:t>
            </a:r>
            <a:r>
              <a:rPr dirty="0"/>
              <a:t> </a:t>
            </a:r>
            <a:r>
              <a:rPr dirty="0" err="1"/>
              <a:t>калия</a:t>
            </a:r>
            <a:r>
              <a:rPr dirty="0"/>
              <a:t>, </a:t>
            </a:r>
            <a:r>
              <a:rPr dirty="0" err="1"/>
              <a:t>натрия</a:t>
            </a:r>
            <a:r>
              <a:rPr dirty="0"/>
              <a:t>, </a:t>
            </a:r>
            <a:r>
              <a:rPr dirty="0" err="1"/>
              <a:t>железа</a:t>
            </a:r>
            <a:r>
              <a:rPr dirty="0"/>
              <a:t>, </a:t>
            </a:r>
            <a:r>
              <a:rPr dirty="0" err="1"/>
              <a:t>фосфора</a:t>
            </a:r>
            <a:r>
              <a:rPr dirty="0"/>
              <a:t>, </a:t>
            </a:r>
            <a:r>
              <a:rPr dirty="0" err="1"/>
              <a:t>серы</a:t>
            </a:r>
            <a:r>
              <a:rPr dirty="0"/>
              <a:t>, </a:t>
            </a:r>
            <a:r>
              <a:rPr dirty="0" err="1"/>
              <a:t>кремния</a:t>
            </a:r>
            <a:r>
              <a:rPr dirty="0"/>
              <a:t>, </a:t>
            </a:r>
            <a:r>
              <a:rPr dirty="0" err="1"/>
              <a:t>хрома</a:t>
            </a:r>
            <a:r>
              <a:rPr dirty="0"/>
              <a:t>, </a:t>
            </a:r>
            <a:r>
              <a:rPr dirty="0" err="1"/>
              <a:t>марганца</a:t>
            </a:r>
            <a:r>
              <a:rPr dirty="0"/>
              <a:t>, </a:t>
            </a:r>
            <a:r>
              <a:rPr dirty="0" err="1"/>
              <a:t>цинка</a:t>
            </a:r>
            <a:r>
              <a:rPr dirty="0"/>
              <a:t> и </a:t>
            </a:r>
            <a:r>
              <a:rPr dirty="0" err="1"/>
              <a:t>других</a:t>
            </a:r>
            <a:r>
              <a:rPr dirty="0"/>
              <a:t> </a:t>
            </a:r>
            <a:r>
              <a:rPr dirty="0" err="1"/>
              <a:t>минералов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Такой</a:t>
            </a:r>
            <a:r>
              <a:rPr dirty="0"/>
              <a:t> </a:t>
            </a:r>
            <a:r>
              <a:rPr dirty="0" err="1"/>
              <a:t>богатый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dirty="0"/>
              <a:t> </a:t>
            </a:r>
            <a:r>
              <a:rPr dirty="0" err="1"/>
              <a:t>природных</a:t>
            </a:r>
            <a:r>
              <a:rPr dirty="0"/>
              <a:t> </a:t>
            </a:r>
            <a:r>
              <a:rPr dirty="0" err="1"/>
              <a:t>солей</a:t>
            </a:r>
            <a:r>
              <a:rPr dirty="0"/>
              <a:t> </a:t>
            </a:r>
            <a:r>
              <a:rPr dirty="0" err="1"/>
              <a:t>оказывает</a:t>
            </a:r>
            <a:r>
              <a:rPr dirty="0"/>
              <a:t> </a:t>
            </a:r>
            <a:r>
              <a:rPr dirty="0" err="1"/>
              <a:t>регулирующее</a:t>
            </a:r>
            <a:r>
              <a:rPr dirty="0"/>
              <a:t> </a:t>
            </a:r>
            <a:r>
              <a:rPr dirty="0" err="1"/>
              <a:t>действие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минеральный</a:t>
            </a:r>
            <a:r>
              <a:rPr dirty="0"/>
              <a:t> </a:t>
            </a:r>
            <a:r>
              <a:rPr dirty="0" err="1"/>
              <a:t>баланс</a:t>
            </a:r>
            <a:r>
              <a:rPr dirty="0"/>
              <a:t> в </a:t>
            </a:r>
            <a:r>
              <a:rPr dirty="0" err="1"/>
              <a:t>организме</a:t>
            </a:r>
            <a:r>
              <a:rPr dirty="0"/>
              <a:t>, </a:t>
            </a:r>
            <a:r>
              <a:rPr dirty="0" err="1"/>
              <a:t>способствуя</a:t>
            </a:r>
            <a:r>
              <a:rPr dirty="0"/>
              <a:t> </a:t>
            </a:r>
            <a:r>
              <a:rPr dirty="0" err="1"/>
              <a:t>нормальной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 </a:t>
            </a:r>
            <a:r>
              <a:rPr dirty="0" err="1"/>
              <a:t>жизненно</a:t>
            </a:r>
            <a:r>
              <a:rPr dirty="0"/>
              <a:t> </a:t>
            </a:r>
            <a:r>
              <a:rPr dirty="0" err="1"/>
              <a:t>важных</a:t>
            </a:r>
            <a:r>
              <a:rPr dirty="0"/>
              <a:t> </a:t>
            </a:r>
            <a:r>
              <a:rPr dirty="0" err="1"/>
              <a:t>систем</a:t>
            </a:r>
            <a:r>
              <a:rPr dirty="0"/>
              <a:t> и </a:t>
            </a:r>
            <a:r>
              <a:rPr dirty="0" err="1"/>
              <a:t>органов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Помещенный</a:t>
            </a:r>
            <a:r>
              <a:rPr dirty="0"/>
              <a:t> в </a:t>
            </a:r>
            <a:r>
              <a:rPr dirty="0" err="1"/>
              <a:t>воду</a:t>
            </a:r>
            <a:r>
              <a:rPr dirty="0"/>
              <a:t> </a:t>
            </a:r>
            <a:r>
              <a:rPr dirty="0" err="1"/>
              <a:t>пакет-саше</a:t>
            </a:r>
            <a:r>
              <a:rPr dirty="0"/>
              <a:t> с </a:t>
            </a:r>
            <a:r>
              <a:rPr dirty="0" err="1"/>
              <a:t>Корал-Майн</a:t>
            </a:r>
            <a:r>
              <a:rPr dirty="0"/>
              <a:t> </a:t>
            </a:r>
            <a:r>
              <a:rPr dirty="0" err="1"/>
              <a:t>обогащает</a:t>
            </a:r>
            <a:r>
              <a:rPr dirty="0"/>
              <a:t> </a:t>
            </a:r>
            <a:r>
              <a:rPr dirty="0" err="1"/>
              <a:t>ее</a:t>
            </a:r>
            <a:r>
              <a:rPr dirty="0"/>
              <a:t> </a:t>
            </a:r>
            <a:r>
              <a:rPr dirty="0" err="1"/>
              <a:t>полезными</a:t>
            </a:r>
            <a:r>
              <a:rPr dirty="0"/>
              <a:t> </a:t>
            </a:r>
            <a:r>
              <a:rPr dirty="0" err="1"/>
              <a:t>минералами</a:t>
            </a:r>
            <a:r>
              <a:rPr dirty="0"/>
              <a:t>, </a:t>
            </a:r>
            <a:r>
              <a:rPr dirty="0" err="1"/>
              <a:t>улучшая</a:t>
            </a:r>
            <a:r>
              <a:rPr dirty="0"/>
              <a:t> </a:t>
            </a:r>
            <a:r>
              <a:rPr dirty="0" err="1"/>
              <a:t>физиологическую</a:t>
            </a:r>
            <a:r>
              <a:rPr dirty="0"/>
              <a:t> </a:t>
            </a:r>
            <a:r>
              <a:rPr dirty="0" err="1"/>
              <a:t>полноценность</a:t>
            </a:r>
            <a:r>
              <a:rPr dirty="0"/>
              <a:t> </a:t>
            </a:r>
            <a:r>
              <a:rPr dirty="0" err="1"/>
              <a:t>воды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807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Жизнедеятельность гельминтов оказывает токсическое влияние на организм хозяина, меняет биоценоз кишечника (снижается pH, уменьшается количество лакто-и бифидобактерий, увеличивается численность патогенной микрофлоры), ослабляет иммунитет. Эти последствия паразитарного заболевания необходимо устранять: сорбировать и выводить токсины, увеличивать численность нормальной микрофлоры. Иначе противопаразитарный курс нельзя назвать завершенным.</a:t>
            </a:r>
          </a:p>
        </p:txBody>
      </p:sp>
    </p:spTree>
    <p:extLst>
      <p:ext uri="{BB962C8B-B14F-4D97-AF65-F5344CB8AC3E}">
        <p14:creationId xmlns:p14="http://schemas.microsoft.com/office/powerpoint/2010/main" val="3107285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spcBef>
                <a:spcPts val="1200"/>
              </a:spcBef>
              <a:defRPr sz="1100"/>
            </a:lvl1pPr>
          </a:lstStyle>
          <a:p>
            <a:r>
              <a:rPr dirty="0" err="1"/>
              <a:t>Черный</a:t>
            </a:r>
            <a:r>
              <a:rPr dirty="0"/>
              <a:t> </a:t>
            </a:r>
            <a:r>
              <a:rPr dirty="0" err="1"/>
              <a:t>орех</a:t>
            </a:r>
            <a:r>
              <a:rPr dirty="0"/>
              <a:t> </a:t>
            </a:r>
            <a:r>
              <a:rPr lang="ru-RU" dirty="0" smtClean="0"/>
              <a:t>—</a:t>
            </a:r>
            <a:r>
              <a:rPr dirty="0" smtClean="0"/>
              <a:t> </a:t>
            </a:r>
            <a:r>
              <a:rPr dirty="0" err="1"/>
              <a:t>источник</a:t>
            </a:r>
            <a:r>
              <a:rPr dirty="0"/>
              <a:t> </a:t>
            </a:r>
            <a:r>
              <a:rPr dirty="0" err="1"/>
              <a:t>юглона</a:t>
            </a:r>
            <a:r>
              <a:rPr dirty="0"/>
              <a:t>, </a:t>
            </a:r>
            <a:r>
              <a:rPr dirty="0" err="1"/>
              <a:t>эфирных</a:t>
            </a:r>
            <a:r>
              <a:rPr dirty="0"/>
              <a:t> </a:t>
            </a:r>
            <a:r>
              <a:rPr dirty="0" err="1"/>
              <a:t>масел</a:t>
            </a:r>
            <a:r>
              <a:rPr dirty="0"/>
              <a:t> и </a:t>
            </a:r>
            <a:r>
              <a:rPr dirty="0" err="1"/>
              <a:t>дубильных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. </a:t>
            </a:r>
            <a:r>
              <a:rPr dirty="0" err="1"/>
              <a:t>Этот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dirty="0"/>
              <a:t> </a:t>
            </a:r>
            <a:r>
              <a:rPr dirty="0" err="1"/>
              <a:t>активных</a:t>
            </a:r>
            <a:r>
              <a:rPr dirty="0"/>
              <a:t> </a:t>
            </a:r>
            <a:r>
              <a:rPr dirty="0" err="1"/>
              <a:t>компонентов</a:t>
            </a:r>
            <a:r>
              <a:rPr dirty="0"/>
              <a:t>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бороться</a:t>
            </a:r>
            <a:r>
              <a:rPr dirty="0"/>
              <a:t> с </a:t>
            </a:r>
            <a:r>
              <a:rPr dirty="0" err="1"/>
              <a:t>гельминтами</a:t>
            </a:r>
            <a:r>
              <a:rPr dirty="0"/>
              <a:t> и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нормализации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желудочно-кишечного</a:t>
            </a:r>
            <a:r>
              <a:rPr dirty="0"/>
              <a:t> </a:t>
            </a:r>
            <a:r>
              <a:rPr dirty="0" err="1"/>
              <a:t>тракта</a:t>
            </a:r>
            <a:r>
              <a:rPr dirty="0"/>
              <a:t>.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совместном</a:t>
            </a:r>
            <a:r>
              <a:rPr dirty="0"/>
              <a:t> </a:t>
            </a:r>
            <a:r>
              <a:rPr dirty="0" err="1"/>
              <a:t>приеме</a:t>
            </a:r>
            <a:r>
              <a:rPr dirty="0"/>
              <a:t> с </a:t>
            </a:r>
            <a:r>
              <a:rPr dirty="0" err="1"/>
              <a:t>ПараФайтом</a:t>
            </a:r>
            <a:r>
              <a:rPr dirty="0"/>
              <a:t> </a:t>
            </a:r>
            <a:r>
              <a:rPr dirty="0" err="1"/>
              <a:t>усиливается</a:t>
            </a:r>
            <a:r>
              <a:rPr dirty="0"/>
              <a:t> </a:t>
            </a:r>
            <a:r>
              <a:rPr dirty="0" err="1"/>
              <a:t>воздействие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паразитов</a:t>
            </a:r>
            <a:r>
              <a:rPr dirty="0"/>
              <a:t>, </a:t>
            </a:r>
            <a:r>
              <a:rPr dirty="0" err="1"/>
              <a:t>улучшается</a:t>
            </a:r>
            <a:r>
              <a:rPr dirty="0"/>
              <a:t> </a:t>
            </a:r>
            <a:r>
              <a:rPr dirty="0" err="1"/>
              <a:t>функция</a:t>
            </a:r>
            <a:r>
              <a:rPr dirty="0"/>
              <a:t> </a:t>
            </a:r>
            <a:r>
              <a:rPr dirty="0" err="1"/>
              <a:t>кишечника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736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Bef>
                <a:spcPts val="1200"/>
              </a:spcBef>
              <a:defRPr sz="1100"/>
            </a:pPr>
            <a:r>
              <a:rPr dirty="0" err="1"/>
              <a:t>Содержит</a:t>
            </a:r>
            <a:r>
              <a:rPr dirty="0"/>
              <a:t> </a:t>
            </a:r>
            <a:r>
              <a:rPr dirty="0" err="1"/>
              <a:t>ценные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 </a:t>
            </a:r>
            <a:r>
              <a:rPr lang="ru-RU" dirty="0" smtClean="0"/>
              <a:t>—</a:t>
            </a:r>
            <a:r>
              <a:rPr b="1" dirty="0" smtClean="0"/>
              <a:t> </a:t>
            </a:r>
            <a:r>
              <a:rPr dirty="0" err="1"/>
              <a:t>нафтохиноны</a:t>
            </a:r>
            <a:r>
              <a:rPr dirty="0"/>
              <a:t> (</a:t>
            </a:r>
            <a:r>
              <a:rPr dirty="0" err="1"/>
              <a:t>лапахол</a:t>
            </a:r>
            <a:r>
              <a:rPr dirty="0"/>
              <a:t>, </a:t>
            </a:r>
            <a:r>
              <a:rPr dirty="0" err="1"/>
              <a:t>бета-лапахол</a:t>
            </a:r>
            <a:r>
              <a:rPr dirty="0"/>
              <a:t>),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препятствуют</a:t>
            </a:r>
            <a:r>
              <a:rPr dirty="0"/>
              <a:t> </a:t>
            </a:r>
            <a:r>
              <a:rPr dirty="0" err="1"/>
              <a:t>жизнедеятельности</a:t>
            </a:r>
            <a:r>
              <a:rPr dirty="0"/>
              <a:t> </a:t>
            </a:r>
            <a:r>
              <a:rPr dirty="0" err="1"/>
              <a:t>патогенных</a:t>
            </a:r>
            <a:r>
              <a:rPr dirty="0"/>
              <a:t> </a:t>
            </a:r>
            <a:r>
              <a:rPr dirty="0" err="1"/>
              <a:t>микроорганизмов</a:t>
            </a:r>
            <a:r>
              <a:rPr dirty="0"/>
              <a:t> и </a:t>
            </a:r>
            <a:r>
              <a:rPr dirty="0" err="1"/>
              <a:t>активируют</a:t>
            </a:r>
            <a:r>
              <a:rPr dirty="0"/>
              <a:t> </a:t>
            </a:r>
            <a:r>
              <a:rPr dirty="0" err="1"/>
              <a:t>иммунную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 </a:t>
            </a:r>
            <a:r>
              <a:rPr dirty="0" err="1"/>
              <a:t>Селен</a:t>
            </a:r>
            <a:r>
              <a:rPr dirty="0"/>
              <a:t> и </a:t>
            </a:r>
            <a:r>
              <a:rPr dirty="0" err="1"/>
              <a:t>витамин</a:t>
            </a:r>
            <a:r>
              <a:rPr dirty="0"/>
              <a:t> С </a:t>
            </a:r>
            <a:r>
              <a:rPr dirty="0" err="1"/>
              <a:t>обеспечивают</a:t>
            </a:r>
            <a:r>
              <a:rPr dirty="0"/>
              <a:t> </a:t>
            </a:r>
            <a:r>
              <a:rPr dirty="0" err="1"/>
              <a:t>антиоксидантную</a:t>
            </a:r>
            <a:r>
              <a:rPr dirty="0"/>
              <a:t> </a:t>
            </a:r>
            <a:r>
              <a:rPr dirty="0" err="1"/>
              <a:t>защиту</a:t>
            </a:r>
            <a:r>
              <a:rPr dirty="0"/>
              <a:t> и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положительно</a:t>
            </a:r>
            <a:r>
              <a:rPr dirty="0"/>
              <a:t> </a:t>
            </a:r>
            <a:r>
              <a:rPr dirty="0" err="1"/>
              <a:t>влияют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иммунитет</a:t>
            </a:r>
            <a:r>
              <a:rPr dirty="0"/>
              <a:t>.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синергично</a:t>
            </a:r>
            <a:r>
              <a:rPr dirty="0"/>
              <a:t> </a:t>
            </a:r>
            <a:r>
              <a:rPr dirty="0" err="1"/>
              <a:t>дополняют</a:t>
            </a:r>
            <a:r>
              <a:rPr dirty="0"/>
              <a:t> и </a:t>
            </a:r>
            <a:r>
              <a:rPr dirty="0" err="1"/>
              <a:t>усиливают</a:t>
            </a:r>
            <a:r>
              <a:rPr dirty="0"/>
              <a:t> </a:t>
            </a:r>
            <a:r>
              <a:rPr dirty="0" err="1"/>
              <a:t>действие</a:t>
            </a:r>
            <a:r>
              <a:rPr dirty="0"/>
              <a:t>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комплекса</a:t>
            </a:r>
            <a:r>
              <a:rPr dirty="0"/>
              <a:t>.  </a:t>
            </a:r>
            <a:r>
              <a:rPr dirty="0" err="1"/>
              <a:t>Совместный</a:t>
            </a:r>
            <a:r>
              <a:rPr dirty="0"/>
              <a:t> </a:t>
            </a:r>
            <a:r>
              <a:rPr dirty="0" err="1"/>
              <a:t>прием</a:t>
            </a:r>
            <a:r>
              <a:rPr dirty="0"/>
              <a:t> с </a:t>
            </a:r>
            <a:r>
              <a:rPr dirty="0" err="1"/>
              <a:t>Корал</a:t>
            </a:r>
            <a:r>
              <a:rPr dirty="0"/>
              <a:t> </a:t>
            </a:r>
            <a:r>
              <a:rPr dirty="0" err="1"/>
              <a:t>Черным</a:t>
            </a:r>
            <a:r>
              <a:rPr dirty="0"/>
              <a:t> </a:t>
            </a:r>
            <a:r>
              <a:rPr dirty="0" err="1"/>
              <a:t>орехом</a:t>
            </a:r>
            <a:r>
              <a:rPr dirty="0"/>
              <a:t> </a:t>
            </a:r>
            <a:r>
              <a:rPr dirty="0" err="1"/>
              <a:t>подавляет</a:t>
            </a:r>
            <a:r>
              <a:rPr dirty="0"/>
              <a:t> </a:t>
            </a:r>
            <a:r>
              <a:rPr dirty="0" err="1"/>
              <a:t>процессы</a:t>
            </a:r>
            <a:r>
              <a:rPr dirty="0"/>
              <a:t> </a:t>
            </a:r>
            <a:r>
              <a:rPr dirty="0" err="1"/>
              <a:t>размножения</a:t>
            </a:r>
            <a:r>
              <a:rPr dirty="0"/>
              <a:t> </a:t>
            </a:r>
            <a:r>
              <a:rPr dirty="0" err="1"/>
              <a:t>патогенных</a:t>
            </a:r>
            <a:r>
              <a:rPr dirty="0"/>
              <a:t> </a:t>
            </a:r>
            <a:r>
              <a:rPr dirty="0" err="1"/>
              <a:t>бактерий</a:t>
            </a:r>
            <a:r>
              <a:rPr dirty="0"/>
              <a:t> и </a:t>
            </a:r>
            <a:r>
              <a:rPr dirty="0" err="1"/>
              <a:t>грибков</a:t>
            </a:r>
            <a:r>
              <a:rPr dirty="0"/>
              <a:t> и </a:t>
            </a:r>
            <a:r>
              <a:rPr dirty="0" err="1"/>
              <a:t>ускоряет</a:t>
            </a:r>
            <a:r>
              <a:rPr dirty="0"/>
              <a:t> </a:t>
            </a:r>
            <a:r>
              <a:rPr dirty="0" err="1"/>
              <a:t>процессы</a:t>
            </a:r>
            <a:r>
              <a:rPr dirty="0"/>
              <a:t> </a:t>
            </a:r>
            <a:r>
              <a:rPr dirty="0" err="1"/>
              <a:t>восстановления</a:t>
            </a:r>
            <a:r>
              <a:rPr dirty="0"/>
              <a:t> </a:t>
            </a:r>
            <a:r>
              <a:rPr dirty="0" err="1"/>
              <a:t>поврежденных</a:t>
            </a:r>
            <a:r>
              <a:rPr dirty="0"/>
              <a:t> </a:t>
            </a:r>
            <a:r>
              <a:rPr dirty="0" err="1"/>
              <a:t>паразитами</a:t>
            </a:r>
            <a:r>
              <a:rPr dirty="0"/>
              <a:t> </a:t>
            </a:r>
            <a:r>
              <a:rPr dirty="0" err="1"/>
              <a:t>тканей</a:t>
            </a:r>
            <a:r>
              <a:rPr dirty="0"/>
              <a:t> и </a:t>
            </a:r>
            <a:r>
              <a:rPr dirty="0" err="1"/>
              <a:t>органов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9690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5" name="Shape 4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Bef>
                <a:spcPts val="1200"/>
              </a:spcBef>
              <a:defRPr sz="1100"/>
            </a:pPr>
            <a:r>
              <a:t>Комплекс пищеварительных ферментов, который способствует качественному расщеплению пищи и нормализации пищеварения. Помогает в нейтрализации и выведении токсинов из организма.</a:t>
            </a:r>
          </a:p>
          <a:p>
            <a:pPr>
              <a:lnSpc>
                <a:spcPct val="115000"/>
              </a:lnSpc>
              <a:spcBef>
                <a:spcPts val="1200"/>
              </a:spcBef>
              <a:defRPr sz="1100" b="1"/>
            </a:pP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602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паразиты</a:t>
            </a:r>
            <a:r>
              <a:rPr dirty="0"/>
              <a:t> </a:t>
            </a:r>
            <a:r>
              <a:rPr dirty="0" err="1"/>
              <a:t>попадают</a:t>
            </a:r>
            <a:r>
              <a:rPr dirty="0"/>
              <a:t> в </a:t>
            </a:r>
            <a:r>
              <a:rPr dirty="0" err="1"/>
              <a:t>организм</a:t>
            </a:r>
            <a:r>
              <a:rPr dirty="0"/>
              <a:t>?</a:t>
            </a:r>
          </a:p>
          <a:p>
            <a:pPr>
              <a:spcBef>
                <a:spcPts val="400"/>
              </a:spcBef>
            </a:pPr>
            <a:endParaRPr dirty="0"/>
          </a:p>
          <a:p>
            <a:pPr marL="457200" indent="-304800">
              <a:spcBef>
                <a:spcPts val="400"/>
              </a:spcBef>
              <a:buClr>
                <a:srgbClr val="000000"/>
              </a:buClr>
              <a:buSzPts val="1200"/>
              <a:buFont typeface="Arial"/>
              <a:buChar char="-"/>
              <a:defRPr sz="1200"/>
            </a:pPr>
            <a:r>
              <a:rPr dirty="0" err="1"/>
              <a:t>Грязные</a:t>
            </a:r>
            <a:r>
              <a:rPr dirty="0"/>
              <a:t> </a:t>
            </a:r>
            <a:r>
              <a:rPr dirty="0" err="1"/>
              <a:t>руки</a:t>
            </a:r>
            <a:r>
              <a:rPr dirty="0"/>
              <a:t>. </a:t>
            </a:r>
            <a:r>
              <a:rPr dirty="0" err="1"/>
              <a:t>Заразиться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свои</a:t>
            </a:r>
            <a:r>
              <a:rPr dirty="0"/>
              <a:t> </a:t>
            </a:r>
            <a:r>
              <a:rPr dirty="0" err="1"/>
              <a:t>грязные</a:t>
            </a:r>
            <a:r>
              <a:rPr dirty="0"/>
              <a:t> </a:t>
            </a:r>
            <a:r>
              <a:rPr dirty="0" err="1"/>
              <a:t>руки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и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руки</a:t>
            </a:r>
            <a:r>
              <a:rPr dirty="0"/>
              <a:t> </a:t>
            </a:r>
            <a:r>
              <a:rPr dirty="0" err="1"/>
              <a:t>продавцов</a:t>
            </a:r>
            <a:r>
              <a:rPr dirty="0"/>
              <a:t>, </a:t>
            </a:r>
            <a:r>
              <a:rPr dirty="0" err="1"/>
              <a:t>работников</a:t>
            </a:r>
            <a:r>
              <a:rPr dirty="0"/>
              <a:t> </a:t>
            </a:r>
            <a:r>
              <a:rPr dirty="0" err="1"/>
              <a:t>сферы</a:t>
            </a:r>
            <a:r>
              <a:rPr dirty="0"/>
              <a:t> </a:t>
            </a:r>
            <a:r>
              <a:rPr dirty="0" err="1"/>
              <a:t>общественного</a:t>
            </a:r>
            <a:r>
              <a:rPr dirty="0"/>
              <a:t> </a:t>
            </a:r>
            <a:r>
              <a:rPr dirty="0" err="1"/>
              <a:t>питания</a:t>
            </a:r>
            <a:r>
              <a:rPr dirty="0"/>
              <a:t>.</a:t>
            </a:r>
          </a:p>
          <a:p>
            <a:pPr marL="457200" indent="-304800">
              <a:buClr>
                <a:srgbClr val="000000"/>
              </a:buClr>
              <a:buSzPts val="1200"/>
              <a:buFont typeface="Arial"/>
              <a:buChar char="-"/>
              <a:defRPr sz="1200"/>
            </a:pPr>
            <a:r>
              <a:rPr dirty="0" err="1"/>
              <a:t>Общественные</a:t>
            </a:r>
            <a:r>
              <a:rPr dirty="0"/>
              <a:t> </a:t>
            </a:r>
            <a:r>
              <a:rPr dirty="0" err="1"/>
              <a:t>места</a:t>
            </a:r>
            <a:r>
              <a:rPr dirty="0"/>
              <a:t> — </a:t>
            </a:r>
            <a:r>
              <a:rPr dirty="0" err="1"/>
              <a:t>поручни</a:t>
            </a:r>
            <a:r>
              <a:rPr dirty="0"/>
              <a:t> в </a:t>
            </a:r>
            <a:r>
              <a:rPr dirty="0" err="1"/>
              <a:t>транспорте</a:t>
            </a:r>
            <a:r>
              <a:rPr dirty="0"/>
              <a:t>, </a:t>
            </a:r>
            <a:r>
              <a:rPr dirty="0" err="1"/>
              <a:t>ручки</a:t>
            </a:r>
            <a:r>
              <a:rPr dirty="0"/>
              <a:t> </a:t>
            </a:r>
            <a:r>
              <a:rPr dirty="0" err="1"/>
              <a:t>дверей</a:t>
            </a:r>
            <a:r>
              <a:rPr dirty="0"/>
              <a:t>, </a:t>
            </a:r>
            <a:r>
              <a:rPr dirty="0" err="1"/>
              <a:t>номерки</a:t>
            </a:r>
            <a:r>
              <a:rPr dirty="0"/>
              <a:t> в </a:t>
            </a:r>
            <a:r>
              <a:rPr dirty="0" err="1"/>
              <a:t>театрах</a:t>
            </a:r>
            <a:r>
              <a:rPr dirty="0"/>
              <a:t> и </a:t>
            </a:r>
            <a:r>
              <a:rPr dirty="0" err="1"/>
              <a:t>ресторанах</a:t>
            </a:r>
            <a:r>
              <a:rPr dirty="0"/>
              <a:t>.</a:t>
            </a:r>
          </a:p>
          <a:p>
            <a:pPr marL="457200" indent="-304800">
              <a:buClr>
                <a:srgbClr val="000000"/>
              </a:buClr>
              <a:buSzPts val="1200"/>
              <a:buFont typeface="Arial"/>
              <a:buChar char="-"/>
              <a:defRPr sz="1200"/>
            </a:pPr>
            <a:r>
              <a:rPr dirty="0" err="1"/>
              <a:t>Деньги</a:t>
            </a:r>
            <a:r>
              <a:rPr dirty="0"/>
              <a:t> — «</a:t>
            </a:r>
            <a:r>
              <a:rPr dirty="0" err="1"/>
              <a:t>кладезь</a:t>
            </a:r>
            <a:r>
              <a:rPr dirty="0"/>
              <a:t>» </a:t>
            </a:r>
            <a:r>
              <a:rPr dirty="0" err="1"/>
              <a:t>паразитов</a:t>
            </a:r>
            <a:r>
              <a:rPr dirty="0"/>
              <a:t> и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личинок</a:t>
            </a:r>
            <a:r>
              <a:rPr dirty="0"/>
              <a:t>.</a:t>
            </a:r>
          </a:p>
          <a:p>
            <a:pPr marL="457200" indent="-304800">
              <a:buClr>
                <a:srgbClr val="000000"/>
              </a:buClr>
              <a:buSzPts val="1200"/>
              <a:buFont typeface="Arial"/>
              <a:buChar char="-"/>
              <a:defRPr sz="1200"/>
            </a:pPr>
            <a:r>
              <a:rPr dirty="0" err="1"/>
              <a:t>Зараженные</a:t>
            </a:r>
            <a:r>
              <a:rPr dirty="0"/>
              <a:t> </a:t>
            </a:r>
            <a:r>
              <a:rPr dirty="0" err="1"/>
              <a:t>продукты</a:t>
            </a:r>
            <a:r>
              <a:rPr dirty="0"/>
              <a:t> </a:t>
            </a:r>
            <a:r>
              <a:rPr dirty="0" err="1"/>
              <a:t>питания</a:t>
            </a:r>
            <a:r>
              <a:rPr dirty="0"/>
              <a:t> — </a:t>
            </a:r>
            <a:r>
              <a:rPr dirty="0" err="1"/>
              <a:t>плохо</a:t>
            </a:r>
            <a:r>
              <a:rPr dirty="0"/>
              <a:t> </a:t>
            </a:r>
            <a:r>
              <a:rPr dirty="0" err="1"/>
              <a:t>вымытые</a:t>
            </a:r>
            <a:r>
              <a:rPr dirty="0"/>
              <a:t> </a:t>
            </a:r>
            <a:r>
              <a:rPr dirty="0" err="1"/>
              <a:t>фрукты</a:t>
            </a:r>
            <a:r>
              <a:rPr dirty="0"/>
              <a:t>, </a:t>
            </a:r>
            <a:r>
              <a:rPr dirty="0" err="1"/>
              <a:t>овощи</a:t>
            </a:r>
            <a:r>
              <a:rPr dirty="0"/>
              <a:t>, </a:t>
            </a:r>
            <a:r>
              <a:rPr dirty="0" err="1"/>
              <a:t>зелень</a:t>
            </a:r>
            <a:r>
              <a:rPr dirty="0"/>
              <a:t>, </a:t>
            </a:r>
            <a:r>
              <a:rPr dirty="0" err="1"/>
              <a:t>недожаренные</a:t>
            </a:r>
            <a:r>
              <a:rPr dirty="0"/>
              <a:t>, </a:t>
            </a:r>
            <a:r>
              <a:rPr dirty="0" err="1"/>
              <a:t>недоваренные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сырые</a:t>
            </a:r>
            <a:r>
              <a:rPr dirty="0"/>
              <a:t> </a:t>
            </a:r>
            <a:r>
              <a:rPr dirty="0" err="1"/>
              <a:t>мясо</a:t>
            </a:r>
            <a:r>
              <a:rPr dirty="0"/>
              <a:t> и </a:t>
            </a:r>
            <a:r>
              <a:rPr dirty="0" err="1"/>
              <a:t>рыба</a:t>
            </a:r>
            <a:r>
              <a:rPr dirty="0"/>
              <a:t>, </a:t>
            </a:r>
            <a:r>
              <a:rPr dirty="0" err="1"/>
              <a:t>неправильно</a:t>
            </a:r>
            <a:r>
              <a:rPr dirty="0"/>
              <a:t> </a:t>
            </a:r>
            <a:r>
              <a:rPr dirty="0" err="1"/>
              <a:t>приготовленная</a:t>
            </a:r>
            <a:r>
              <a:rPr dirty="0"/>
              <a:t> </a:t>
            </a:r>
            <a:r>
              <a:rPr dirty="0" err="1"/>
              <a:t>икра</a:t>
            </a:r>
            <a:r>
              <a:rPr dirty="0"/>
              <a:t>.</a:t>
            </a:r>
          </a:p>
          <a:p>
            <a:pPr marL="457200" indent="-304800">
              <a:buClr>
                <a:srgbClr val="000000"/>
              </a:buClr>
              <a:buSzPts val="1200"/>
              <a:buFont typeface="Arial"/>
              <a:buChar char="-"/>
              <a:defRPr sz="1200"/>
            </a:pPr>
            <a:r>
              <a:rPr dirty="0" err="1"/>
              <a:t>Насекомые</a:t>
            </a:r>
            <a:r>
              <a:rPr dirty="0"/>
              <a:t>. </a:t>
            </a:r>
            <a:r>
              <a:rPr dirty="0" err="1"/>
              <a:t>Кровососущие</a:t>
            </a:r>
            <a:r>
              <a:rPr dirty="0"/>
              <a:t> </a:t>
            </a:r>
            <a:r>
              <a:rPr dirty="0" err="1"/>
              <a:t>насекомые</a:t>
            </a:r>
            <a:r>
              <a:rPr dirty="0"/>
              <a:t>, </a:t>
            </a:r>
            <a:r>
              <a:rPr dirty="0" err="1"/>
              <a:t>укусившие</a:t>
            </a:r>
            <a:r>
              <a:rPr dirty="0"/>
              <a:t> </a:t>
            </a:r>
            <a:r>
              <a:rPr dirty="0" err="1"/>
              <a:t>больной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dirty="0"/>
              <a:t>,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передать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укусе</a:t>
            </a:r>
            <a:r>
              <a:rPr dirty="0"/>
              <a:t> </a:t>
            </a:r>
            <a:r>
              <a:rPr dirty="0" err="1"/>
              <a:t>личинки</a:t>
            </a:r>
            <a:r>
              <a:rPr dirty="0"/>
              <a:t> </a:t>
            </a:r>
            <a:r>
              <a:rPr dirty="0" err="1"/>
              <a:t>глистов</a:t>
            </a:r>
            <a:r>
              <a:rPr dirty="0"/>
              <a:t>. </a:t>
            </a:r>
            <a:r>
              <a:rPr dirty="0" err="1"/>
              <a:t>Мухи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своих</a:t>
            </a:r>
            <a:r>
              <a:rPr dirty="0"/>
              <a:t> </a:t>
            </a:r>
            <a:r>
              <a:rPr dirty="0" err="1"/>
              <a:t>лапках</a:t>
            </a:r>
            <a:r>
              <a:rPr dirty="0"/>
              <a:t> и </a:t>
            </a:r>
            <a:r>
              <a:rPr dirty="0" err="1"/>
              <a:t>хоботке</a:t>
            </a:r>
            <a:r>
              <a:rPr dirty="0"/>
              <a:t> </a:t>
            </a:r>
            <a:r>
              <a:rPr dirty="0" err="1"/>
              <a:t>переносят</a:t>
            </a:r>
            <a:r>
              <a:rPr dirty="0"/>
              <a:t> </a:t>
            </a:r>
            <a:r>
              <a:rPr dirty="0" err="1"/>
              <a:t>яйца</a:t>
            </a:r>
            <a:r>
              <a:rPr dirty="0"/>
              <a:t> </a:t>
            </a:r>
            <a:r>
              <a:rPr dirty="0" err="1"/>
              <a:t>глистов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продукты</a:t>
            </a:r>
            <a:r>
              <a:rPr dirty="0"/>
              <a:t> </a:t>
            </a:r>
            <a:r>
              <a:rPr dirty="0" err="1"/>
              <a:t>питания</a:t>
            </a:r>
            <a:r>
              <a:rPr dirty="0"/>
              <a:t>.</a:t>
            </a:r>
          </a:p>
          <a:p>
            <a:pPr marL="457200" indent="-304800">
              <a:buClr>
                <a:srgbClr val="000000"/>
              </a:buClr>
              <a:buSzPts val="1200"/>
              <a:buFont typeface="Arial"/>
              <a:buChar char="-"/>
              <a:defRPr sz="1200"/>
            </a:pPr>
            <a:r>
              <a:rPr dirty="0" err="1"/>
              <a:t>Открытые</a:t>
            </a:r>
            <a:r>
              <a:rPr dirty="0"/>
              <a:t> </a:t>
            </a:r>
            <a:r>
              <a:rPr dirty="0" err="1"/>
              <a:t>водоемы</a:t>
            </a:r>
            <a:r>
              <a:rPr dirty="0"/>
              <a:t>.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купании</a:t>
            </a:r>
            <a:r>
              <a:rPr dirty="0"/>
              <a:t> </a:t>
            </a:r>
            <a:r>
              <a:rPr dirty="0" err="1"/>
              <a:t>личинка</a:t>
            </a:r>
            <a:r>
              <a:rPr dirty="0"/>
              <a:t> </a:t>
            </a:r>
            <a:r>
              <a:rPr dirty="0" err="1"/>
              <a:t>паразита</a:t>
            </a:r>
            <a:r>
              <a:rPr dirty="0"/>
              <a:t> </a:t>
            </a:r>
            <a:r>
              <a:rPr dirty="0" err="1"/>
              <a:t>проникает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кожу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слизистые</a:t>
            </a:r>
            <a:r>
              <a:rPr dirty="0"/>
              <a:t> </a:t>
            </a:r>
            <a:r>
              <a:rPr dirty="0" err="1"/>
              <a:t>оболочки</a:t>
            </a:r>
            <a:r>
              <a:rPr dirty="0"/>
              <a:t>, </a:t>
            </a:r>
            <a:r>
              <a:rPr dirty="0" err="1"/>
              <a:t>вода</a:t>
            </a:r>
            <a:r>
              <a:rPr dirty="0"/>
              <a:t> с </a:t>
            </a:r>
            <a:r>
              <a:rPr dirty="0" err="1"/>
              <a:t>личинками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случайно</a:t>
            </a:r>
            <a:r>
              <a:rPr dirty="0"/>
              <a:t> </a:t>
            </a:r>
            <a:r>
              <a:rPr dirty="0" err="1"/>
              <a:t>попасть</a:t>
            </a:r>
            <a:r>
              <a:rPr dirty="0"/>
              <a:t> в </a:t>
            </a:r>
            <a:r>
              <a:rPr dirty="0" err="1"/>
              <a:t>рот</a:t>
            </a:r>
            <a:r>
              <a:rPr dirty="0"/>
              <a:t>.</a:t>
            </a:r>
          </a:p>
          <a:p>
            <a:pPr marL="457200" indent="-304800">
              <a:buClr>
                <a:srgbClr val="000000"/>
              </a:buClr>
              <a:buSzPts val="1200"/>
              <a:buFont typeface="Arial"/>
              <a:buChar char="-"/>
              <a:defRPr sz="1200"/>
            </a:pPr>
            <a:r>
              <a:rPr dirty="0" err="1"/>
              <a:t>Некипяченая</a:t>
            </a:r>
            <a:r>
              <a:rPr dirty="0"/>
              <a:t> </a:t>
            </a:r>
            <a:r>
              <a:rPr dirty="0" err="1"/>
              <a:t>вода</a:t>
            </a:r>
            <a:r>
              <a:rPr dirty="0"/>
              <a:t> — </a:t>
            </a:r>
            <a:r>
              <a:rPr dirty="0" err="1"/>
              <a:t>цисты</a:t>
            </a:r>
            <a:r>
              <a:rPr dirty="0"/>
              <a:t> </a:t>
            </a:r>
            <a:r>
              <a:rPr dirty="0" err="1"/>
              <a:t>лямблий</a:t>
            </a:r>
            <a:r>
              <a:rPr dirty="0"/>
              <a:t> </a:t>
            </a:r>
            <a:r>
              <a:rPr dirty="0" err="1"/>
              <a:t>обнаруживаются</a:t>
            </a:r>
            <a:r>
              <a:rPr dirty="0"/>
              <a:t> в </a:t>
            </a:r>
            <a:r>
              <a:rPr dirty="0" err="1"/>
              <a:t>хлорированной</a:t>
            </a:r>
            <a:r>
              <a:rPr dirty="0"/>
              <a:t> </a:t>
            </a:r>
            <a:r>
              <a:rPr dirty="0" err="1"/>
              <a:t>воде</a:t>
            </a:r>
            <a:r>
              <a:rPr dirty="0"/>
              <a:t> </a:t>
            </a:r>
            <a:r>
              <a:rPr dirty="0" err="1"/>
              <a:t>из-под</a:t>
            </a:r>
            <a:r>
              <a:rPr dirty="0"/>
              <a:t> </a:t>
            </a:r>
            <a:r>
              <a:rPr dirty="0" err="1"/>
              <a:t>крана</a:t>
            </a:r>
            <a:r>
              <a:rPr dirty="0"/>
              <a:t>.</a:t>
            </a:r>
          </a:p>
          <a:p>
            <a:pPr marL="457200" indent="-304800">
              <a:buClr>
                <a:srgbClr val="000000"/>
              </a:buClr>
              <a:buSzPts val="1200"/>
              <a:buFont typeface="Arial"/>
              <a:buChar char="-"/>
              <a:defRPr sz="1200"/>
            </a:pPr>
            <a:r>
              <a:rPr dirty="0" err="1"/>
              <a:t>Домашние</a:t>
            </a:r>
            <a:r>
              <a:rPr dirty="0"/>
              <a:t> </a:t>
            </a:r>
            <a:r>
              <a:rPr dirty="0" err="1"/>
              <a:t>животные</a:t>
            </a:r>
            <a:r>
              <a:rPr dirty="0"/>
              <a:t>. </a:t>
            </a:r>
            <a:r>
              <a:rPr dirty="0" err="1"/>
              <a:t>Шерсть</a:t>
            </a:r>
            <a:r>
              <a:rPr dirty="0"/>
              <a:t> </a:t>
            </a:r>
            <a:r>
              <a:rPr dirty="0" err="1"/>
              <a:t>животных</a:t>
            </a:r>
            <a:r>
              <a:rPr dirty="0"/>
              <a:t> —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переносчик</a:t>
            </a:r>
            <a:r>
              <a:rPr dirty="0"/>
              <a:t> </a:t>
            </a:r>
            <a:r>
              <a:rPr dirty="0" err="1"/>
              <a:t>яиц</a:t>
            </a:r>
            <a:r>
              <a:rPr dirty="0"/>
              <a:t> </a:t>
            </a:r>
            <a:r>
              <a:rPr dirty="0" err="1"/>
              <a:t>глистов</a:t>
            </a:r>
            <a:r>
              <a:rPr dirty="0"/>
              <a:t>. </a:t>
            </a:r>
            <a:r>
              <a:rPr dirty="0" err="1"/>
              <a:t>Яйца</a:t>
            </a:r>
            <a:r>
              <a:rPr dirty="0"/>
              <a:t> </a:t>
            </a:r>
            <a:r>
              <a:rPr dirty="0" err="1"/>
              <a:t>остриц</a:t>
            </a:r>
            <a:r>
              <a:rPr dirty="0"/>
              <a:t>, </a:t>
            </a:r>
            <a:r>
              <a:rPr dirty="0" err="1"/>
              <a:t>упавшие</a:t>
            </a:r>
            <a:r>
              <a:rPr dirty="0"/>
              <a:t> с </a:t>
            </a:r>
            <a:r>
              <a:rPr dirty="0" err="1"/>
              <a:t>шерсти</a:t>
            </a:r>
            <a:r>
              <a:rPr dirty="0"/>
              <a:t>, </a:t>
            </a:r>
            <a:r>
              <a:rPr dirty="0" err="1"/>
              <a:t>сохраняют</a:t>
            </a:r>
            <a:r>
              <a:rPr dirty="0"/>
              <a:t> </a:t>
            </a:r>
            <a:r>
              <a:rPr dirty="0" err="1"/>
              <a:t>жизнеспособность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6 </a:t>
            </a:r>
            <a:r>
              <a:rPr dirty="0" err="1"/>
              <a:t>месяцев</a:t>
            </a:r>
            <a:r>
              <a:rPr dirty="0"/>
              <a:t> и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пыль</a:t>
            </a:r>
            <a:r>
              <a:rPr dirty="0"/>
              <a:t>, </a:t>
            </a:r>
            <a:r>
              <a:rPr dirty="0" err="1"/>
              <a:t>игрушки</a:t>
            </a:r>
            <a:r>
              <a:rPr dirty="0"/>
              <a:t>, </a:t>
            </a:r>
            <a:r>
              <a:rPr dirty="0" err="1"/>
              <a:t>ковры</a:t>
            </a:r>
            <a:r>
              <a:rPr dirty="0"/>
              <a:t>, </a:t>
            </a:r>
            <a:r>
              <a:rPr dirty="0" err="1"/>
              <a:t>нательное</a:t>
            </a:r>
            <a:r>
              <a:rPr dirty="0"/>
              <a:t> и </a:t>
            </a:r>
            <a:r>
              <a:rPr dirty="0" err="1"/>
              <a:t>постельное</a:t>
            </a:r>
            <a:r>
              <a:rPr dirty="0"/>
              <a:t> </a:t>
            </a:r>
            <a:r>
              <a:rPr dirty="0" err="1"/>
              <a:t>белье</a:t>
            </a:r>
            <a:r>
              <a:rPr dirty="0"/>
              <a:t>, </a:t>
            </a:r>
            <a:r>
              <a:rPr dirty="0" err="1"/>
              <a:t>руки</a:t>
            </a:r>
            <a:r>
              <a:rPr dirty="0"/>
              <a:t> </a:t>
            </a:r>
            <a:r>
              <a:rPr dirty="0" err="1"/>
              <a:t>попадают</a:t>
            </a:r>
            <a:r>
              <a:rPr dirty="0"/>
              <a:t> в </a:t>
            </a:r>
            <a:r>
              <a:rPr dirty="0" err="1"/>
              <a:t>пищевой</a:t>
            </a:r>
            <a:r>
              <a:rPr dirty="0"/>
              <a:t> </a:t>
            </a:r>
            <a:r>
              <a:rPr dirty="0" err="1"/>
              <a:t>тракт</a:t>
            </a:r>
            <a:r>
              <a:rPr dirty="0"/>
              <a:t>. </a:t>
            </a:r>
            <a:br>
              <a:rPr dirty="0"/>
            </a:br>
            <a:r>
              <a:rPr dirty="0" err="1"/>
              <a:t>Собака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влажное</a:t>
            </a:r>
            <a:r>
              <a:rPr dirty="0"/>
              <a:t> </a:t>
            </a:r>
            <a:r>
              <a:rPr dirty="0" err="1"/>
              <a:t>дыхание</a:t>
            </a:r>
            <a:r>
              <a:rPr dirty="0"/>
              <a:t> </a:t>
            </a:r>
            <a:r>
              <a:rPr dirty="0" err="1"/>
              <a:t>рассеивает</a:t>
            </a:r>
            <a:r>
              <a:rPr dirty="0"/>
              <a:t> </a:t>
            </a:r>
            <a:r>
              <a:rPr dirty="0" err="1"/>
              <a:t>яйца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расстояние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5 </a:t>
            </a:r>
            <a:r>
              <a:rPr dirty="0" err="1"/>
              <a:t>метров</a:t>
            </a:r>
            <a:r>
              <a:rPr dirty="0"/>
              <a:t> (</a:t>
            </a:r>
            <a:r>
              <a:rPr dirty="0" err="1"/>
              <a:t>кошка</a:t>
            </a:r>
            <a:r>
              <a:rPr dirty="0"/>
              <a:t> — </a:t>
            </a:r>
            <a:r>
              <a:rPr dirty="0" err="1"/>
              <a:t>до</a:t>
            </a:r>
            <a:r>
              <a:rPr dirty="0"/>
              <a:t> 3 </a:t>
            </a:r>
            <a:r>
              <a:rPr dirty="0" err="1"/>
              <a:t>метров</a:t>
            </a:r>
            <a:r>
              <a:rPr dirty="0"/>
              <a:t>). </a:t>
            </a:r>
            <a:r>
              <a:rPr dirty="0" err="1"/>
              <a:t>Фекалии</a:t>
            </a:r>
            <a:r>
              <a:rPr dirty="0"/>
              <a:t>, </a:t>
            </a:r>
            <a:r>
              <a:rPr dirty="0" err="1"/>
              <a:t>содержащие</a:t>
            </a:r>
            <a:r>
              <a:rPr dirty="0"/>
              <a:t> </a:t>
            </a:r>
            <a:r>
              <a:rPr dirty="0" err="1"/>
              <a:t>яйца</a:t>
            </a:r>
            <a:r>
              <a:rPr dirty="0"/>
              <a:t> </a:t>
            </a:r>
            <a:r>
              <a:rPr dirty="0" err="1"/>
              <a:t>глистов</a:t>
            </a:r>
            <a:r>
              <a:rPr dirty="0"/>
              <a:t>, </a:t>
            </a:r>
            <a:r>
              <a:rPr dirty="0" err="1"/>
              <a:t>высыхая</a:t>
            </a:r>
            <a:r>
              <a:rPr dirty="0"/>
              <a:t>, </a:t>
            </a:r>
            <a:r>
              <a:rPr dirty="0" err="1"/>
              <a:t>разносятся</a:t>
            </a:r>
            <a:r>
              <a:rPr dirty="0"/>
              <a:t> </a:t>
            </a:r>
            <a:r>
              <a:rPr dirty="0" err="1"/>
              <a:t>ветром</a:t>
            </a:r>
            <a:r>
              <a:rPr dirty="0"/>
              <a:t>, и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вдыхаем</a:t>
            </a:r>
            <a:r>
              <a:rPr dirty="0"/>
              <a:t> </a:t>
            </a:r>
            <a:r>
              <a:rPr dirty="0" err="1"/>
              <a:t>вместе</a:t>
            </a:r>
            <a:r>
              <a:rPr dirty="0"/>
              <a:t> с </a:t>
            </a:r>
            <a:r>
              <a:rPr dirty="0" err="1"/>
              <a:t>пылью</a:t>
            </a:r>
            <a:r>
              <a:rPr dirty="0"/>
              <a:t>!</a:t>
            </a:r>
            <a:r>
              <a:rPr sz="1400"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открытых</a:t>
            </a:r>
            <a:r>
              <a:rPr dirty="0"/>
              <a:t> </a:t>
            </a:r>
            <a:r>
              <a:rPr dirty="0" err="1"/>
              <a:t>продуктах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продаются</a:t>
            </a:r>
            <a:r>
              <a:rPr dirty="0"/>
              <a:t> с </a:t>
            </a:r>
            <a:r>
              <a:rPr dirty="0" err="1"/>
              <a:t>лотков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улице</a:t>
            </a:r>
            <a:r>
              <a:rPr dirty="0"/>
              <a:t> (</a:t>
            </a:r>
            <a:r>
              <a:rPr dirty="0" err="1"/>
              <a:t>например</a:t>
            </a:r>
            <a:r>
              <a:rPr dirty="0"/>
              <a:t>, </a:t>
            </a:r>
            <a:r>
              <a:rPr dirty="0" err="1"/>
              <a:t>развесное</a:t>
            </a:r>
            <a:r>
              <a:rPr dirty="0"/>
              <a:t> </a:t>
            </a:r>
            <a:r>
              <a:rPr dirty="0" err="1"/>
              <a:t>печенье</a:t>
            </a:r>
            <a:r>
              <a:rPr dirty="0"/>
              <a:t>), в </a:t>
            </a:r>
            <a:r>
              <a:rPr dirty="0" err="1"/>
              <a:t>ветреный</a:t>
            </a:r>
            <a:r>
              <a:rPr dirty="0"/>
              <a:t> </a:t>
            </a:r>
            <a:r>
              <a:rPr dirty="0" err="1"/>
              <a:t>день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обнаружить</a:t>
            </a:r>
            <a:r>
              <a:rPr dirty="0"/>
              <a:t> </a:t>
            </a:r>
            <a:r>
              <a:rPr dirty="0" err="1"/>
              <a:t>яйца</a:t>
            </a:r>
            <a:r>
              <a:rPr dirty="0"/>
              <a:t> </a:t>
            </a:r>
            <a:r>
              <a:rPr dirty="0" err="1"/>
              <a:t>нескольких</a:t>
            </a:r>
            <a:r>
              <a:rPr dirty="0"/>
              <a:t> </a:t>
            </a:r>
            <a:r>
              <a:rPr dirty="0" err="1"/>
              <a:t>видов</a:t>
            </a:r>
            <a:r>
              <a:rPr dirty="0"/>
              <a:t> </a:t>
            </a:r>
            <a:r>
              <a:rPr dirty="0" err="1"/>
              <a:t>паразитов</a:t>
            </a:r>
            <a:r>
              <a:rPr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7177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6082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dirty="0"/>
              <a:t>ПАРАЗИТЫ (</a:t>
            </a:r>
            <a:r>
              <a:rPr dirty="0" err="1"/>
              <a:t>para</a:t>
            </a:r>
            <a:r>
              <a:rPr dirty="0"/>
              <a:t> - </a:t>
            </a:r>
            <a:r>
              <a:rPr dirty="0" err="1"/>
              <a:t>около</a:t>
            </a:r>
            <a:r>
              <a:rPr dirty="0"/>
              <a:t>; </a:t>
            </a:r>
            <a:r>
              <a:rPr dirty="0" err="1"/>
              <a:t>sitos</a:t>
            </a:r>
            <a:r>
              <a:rPr dirty="0"/>
              <a:t> - </a:t>
            </a:r>
            <a:r>
              <a:rPr dirty="0" err="1"/>
              <a:t>питание</a:t>
            </a:r>
            <a:r>
              <a:rPr dirty="0"/>
              <a:t>) — </a:t>
            </a:r>
            <a:r>
              <a:rPr dirty="0" err="1"/>
              <a:t>дословно</a:t>
            </a:r>
            <a:r>
              <a:rPr dirty="0"/>
              <a:t> </a:t>
            </a:r>
            <a:r>
              <a:rPr dirty="0" err="1"/>
              <a:t>обозначает</a:t>
            </a:r>
            <a:r>
              <a:rPr dirty="0"/>
              <a:t> </a:t>
            </a:r>
            <a:r>
              <a:rPr dirty="0" err="1"/>
              <a:t>того</a:t>
            </a:r>
            <a:r>
              <a:rPr dirty="0"/>
              <a:t>, </a:t>
            </a:r>
            <a:r>
              <a:rPr dirty="0" err="1"/>
              <a:t>кто</a:t>
            </a:r>
            <a:r>
              <a:rPr dirty="0"/>
              <a:t> </a:t>
            </a:r>
            <a:r>
              <a:rPr dirty="0" err="1"/>
              <a:t>питается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счет</a:t>
            </a:r>
            <a:r>
              <a:rPr dirty="0"/>
              <a:t> </a:t>
            </a:r>
            <a:r>
              <a:rPr dirty="0" err="1"/>
              <a:t>другого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других</a:t>
            </a:r>
            <a:r>
              <a:rPr dirty="0"/>
              <a:t>.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организмы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живут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поверхности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внутри</a:t>
            </a:r>
            <a:r>
              <a:rPr dirty="0"/>
              <a:t> </a:t>
            </a:r>
            <a:r>
              <a:rPr dirty="0" err="1"/>
              <a:t>другого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(</a:t>
            </a:r>
            <a:r>
              <a:rPr dirty="0" err="1"/>
              <a:t>хозяина</a:t>
            </a:r>
            <a:r>
              <a:rPr dirty="0"/>
              <a:t>), </a:t>
            </a:r>
            <a:r>
              <a:rPr dirty="0" err="1"/>
              <a:t>питаются</a:t>
            </a:r>
            <a:r>
              <a:rPr dirty="0"/>
              <a:t> </a:t>
            </a:r>
            <a:r>
              <a:rPr dirty="0" err="1"/>
              <a:t>соками</a:t>
            </a:r>
            <a:r>
              <a:rPr dirty="0"/>
              <a:t>, </a:t>
            </a:r>
            <a:r>
              <a:rPr dirty="0" err="1"/>
              <a:t>тканями</a:t>
            </a:r>
            <a:r>
              <a:rPr dirty="0"/>
              <a:t> </a:t>
            </a:r>
            <a:r>
              <a:rPr dirty="0" err="1"/>
              <a:t>тела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пищей</a:t>
            </a:r>
            <a:r>
              <a:rPr dirty="0"/>
              <a:t>, </a:t>
            </a:r>
            <a:r>
              <a:rPr dirty="0" err="1"/>
              <a:t>находящейся</a:t>
            </a:r>
            <a:r>
              <a:rPr dirty="0"/>
              <a:t> в </a:t>
            </a:r>
            <a:r>
              <a:rPr dirty="0" err="1"/>
              <a:t>пищеварительном</a:t>
            </a:r>
            <a:r>
              <a:rPr dirty="0"/>
              <a:t> </a:t>
            </a:r>
            <a:r>
              <a:rPr dirty="0" err="1"/>
              <a:t>тракте</a:t>
            </a:r>
            <a:r>
              <a:rPr dirty="0"/>
              <a:t> </a:t>
            </a:r>
            <a:r>
              <a:rPr dirty="0" err="1"/>
              <a:t>животных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человека</a:t>
            </a:r>
            <a:r>
              <a:rPr dirty="0"/>
              <a:t>. </a:t>
            </a:r>
            <a:r>
              <a:rPr dirty="0" err="1"/>
              <a:t>Хозяин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извлекает</a:t>
            </a:r>
            <a:r>
              <a:rPr dirty="0"/>
              <a:t> </a:t>
            </a:r>
            <a:r>
              <a:rPr dirty="0" err="1"/>
              <a:t>никакой</a:t>
            </a:r>
            <a:r>
              <a:rPr dirty="0"/>
              <a:t> </a:t>
            </a:r>
            <a:r>
              <a:rPr dirty="0" err="1"/>
              <a:t>пользы</a:t>
            </a:r>
            <a:r>
              <a:rPr dirty="0"/>
              <a:t> </a:t>
            </a:r>
            <a:r>
              <a:rPr lang="ru-RU" dirty="0" smtClean="0"/>
              <a:t>из</a:t>
            </a:r>
            <a:r>
              <a:rPr dirty="0" smtClean="0"/>
              <a:t> </a:t>
            </a:r>
            <a:r>
              <a:rPr dirty="0" err="1"/>
              <a:t>такого</a:t>
            </a:r>
            <a:r>
              <a:rPr dirty="0"/>
              <a:t> </a:t>
            </a:r>
            <a:r>
              <a:rPr dirty="0" err="1"/>
              <a:t>сожительства</a:t>
            </a:r>
            <a:r>
              <a:rPr dirty="0"/>
              <a:t>, </a:t>
            </a:r>
            <a:r>
              <a:rPr dirty="0" err="1"/>
              <a:t>ткани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тела</a:t>
            </a:r>
            <a:r>
              <a:rPr dirty="0"/>
              <a:t> </a:t>
            </a:r>
            <a:r>
              <a:rPr dirty="0" err="1"/>
              <a:t>повреждаются</a:t>
            </a:r>
            <a:r>
              <a:rPr dirty="0"/>
              <a:t>, </a:t>
            </a:r>
            <a:r>
              <a:rPr dirty="0" err="1"/>
              <a:t>наступает</a:t>
            </a:r>
            <a:r>
              <a:rPr dirty="0"/>
              <a:t> </a:t>
            </a:r>
            <a:r>
              <a:rPr dirty="0" err="1"/>
              <a:t>общее</a:t>
            </a:r>
            <a:r>
              <a:rPr dirty="0"/>
              <a:t> </a:t>
            </a:r>
            <a:r>
              <a:rPr dirty="0" err="1"/>
              <a:t>истощение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8063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Самые ранние из найденных останков паразитов обнаружены в северном Чили и датируются приблизительно 5900 годом до н. э</a:t>
            </a:r>
          </a:p>
          <a:p>
            <a:pPr>
              <a:spcBef>
                <a:spcPts val="400"/>
              </a:spcBef>
              <a:defRPr sz="1200"/>
            </a:pPr>
            <a:r>
              <a:t>Паразиты были известны с древности. Они упоминаются в трудах Гиппократа (460-375 гг. до н.э.) и Аристотеля (384-322 гг. до н.э.), Авиценны и других древних авторов. Аристотель приводил данные об аскаридах, тениях, острицах, цистицеркозе свиней.  Гиппократ впервые предложил термин «helmins», откуда произошло слово «гельминт». Ибн Сина (Авиценна) описал патологию у животных при гельминтозах и предложил средства для их лечения.</a:t>
            </a:r>
          </a:p>
          <a:p>
            <a:pPr>
              <a:spcBef>
                <a:spcPts val="400"/>
              </a:spcBef>
              <a:defRPr sz="1200"/>
            </a:pPr>
            <a:r>
              <a:t>Изобретение в XVII столетии голландским исследователем А. Левенгуком микроскопа открыло новую эру в истории биологии и положило начало микробиологии и детальному изучению микроорганизмов, в том числе паразитов. </a:t>
            </a:r>
          </a:p>
          <a:p>
            <a:pPr>
              <a:spcBef>
                <a:spcPts val="400"/>
              </a:spcBef>
              <a:defRPr sz="1200"/>
            </a:pPr>
            <a:r>
              <a:t>Ученые стали искать новые методы борьбы с паразитами  и применять на практике наиболее успешные из них. </a:t>
            </a:r>
          </a:p>
        </p:txBody>
      </p:sp>
    </p:spTree>
    <p:extLst>
      <p:ext uri="{BB962C8B-B14F-4D97-AF65-F5344CB8AC3E}">
        <p14:creationId xmlns:p14="http://schemas.microsoft.com/office/powerpoint/2010/main" val="3200380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dirty="0" err="1"/>
              <a:t>Ученые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протяжении</a:t>
            </a:r>
            <a:r>
              <a:rPr dirty="0"/>
              <a:t> </a:t>
            </a:r>
            <a:r>
              <a:rPr dirty="0" err="1"/>
              <a:t>тысячелетий</a:t>
            </a:r>
            <a:r>
              <a:rPr dirty="0"/>
              <a:t> </a:t>
            </a:r>
            <a:r>
              <a:rPr dirty="0" err="1"/>
              <a:t>искали</a:t>
            </a:r>
            <a:r>
              <a:rPr dirty="0"/>
              <a:t> </a:t>
            </a:r>
            <a:r>
              <a:rPr dirty="0" err="1"/>
              <a:t>способы</a:t>
            </a:r>
            <a:r>
              <a:rPr dirty="0"/>
              <a:t> </a:t>
            </a:r>
            <a:r>
              <a:rPr dirty="0" err="1"/>
              <a:t>борьбы</a:t>
            </a:r>
            <a:r>
              <a:rPr dirty="0"/>
              <a:t> </a:t>
            </a:r>
            <a:r>
              <a:rPr dirty="0" err="1"/>
              <a:t>против</a:t>
            </a:r>
            <a:r>
              <a:rPr dirty="0"/>
              <a:t> </a:t>
            </a:r>
            <a:r>
              <a:rPr dirty="0" err="1"/>
              <a:t>паразитов</a:t>
            </a:r>
            <a:r>
              <a:rPr dirty="0"/>
              <a:t>  и </a:t>
            </a:r>
            <a:r>
              <a:rPr dirty="0" err="1"/>
              <a:t>экспериментировали</a:t>
            </a:r>
            <a:r>
              <a:rPr dirty="0"/>
              <a:t> с </a:t>
            </a:r>
            <a:r>
              <a:rPr dirty="0" err="1"/>
              <a:t>различными</a:t>
            </a:r>
            <a:r>
              <a:rPr dirty="0"/>
              <a:t> </a:t>
            </a:r>
            <a:r>
              <a:rPr dirty="0" err="1"/>
              <a:t>растениями</a:t>
            </a:r>
            <a:r>
              <a:rPr dirty="0"/>
              <a:t>, </a:t>
            </a:r>
            <a:r>
              <a:rPr dirty="0" err="1"/>
              <a:t>полагая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природа</a:t>
            </a:r>
            <a:r>
              <a:rPr dirty="0"/>
              <a:t> </a:t>
            </a:r>
            <a:r>
              <a:rPr dirty="0" err="1"/>
              <a:t>создала</a:t>
            </a:r>
            <a:r>
              <a:rPr dirty="0"/>
              <a:t> </a:t>
            </a:r>
            <a:r>
              <a:rPr dirty="0" err="1"/>
              <a:t>паразитов</a:t>
            </a:r>
            <a:r>
              <a:rPr dirty="0"/>
              <a:t>, </a:t>
            </a:r>
            <a:r>
              <a:rPr dirty="0" err="1"/>
              <a:t>значит</a:t>
            </a:r>
            <a:r>
              <a:rPr dirty="0"/>
              <a:t>, </a:t>
            </a:r>
            <a:r>
              <a:rPr dirty="0" err="1"/>
              <a:t>она</a:t>
            </a:r>
            <a:r>
              <a:rPr dirty="0"/>
              <a:t> </a:t>
            </a:r>
            <a:r>
              <a:rPr dirty="0" err="1"/>
              <a:t>должна</a:t>
            </a:r>
            <a:r>
              <a:rPr dirty="0"/>
              <a:t> </a:t>
            </a:r>
            <a:r>
              <a:rPr dirty="0" err="1"/>
              <a:t>была</a:t>
            </a:r>
            <a:r>
              <a:rPr dirty="0"/>
              <a:t> </a:t>
            </a:r>
            <a:r>
              <a:rPr dirty="0" err="1"/>
              <a:t>позаботиться</a:t>
            </a:r>
            <a:r>
              <a:rPr dirty="0"/>
              <a:t> и о </a:t>
            </a:r>
            <a:r>
              <a:rPr dirty="0" err="1"/>
              <a:t>защите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. 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В </a:t>
            </a:r>
            <a:r>
              <a:rPr dirty="0" err="1"/>
              <a:t>результате</a:t>
            </a:r>
            <a:r>
              <a:rPr dirty="0"/>
              <a:t> </a:t>
            </a:r>
            <a:r>
              <a:rPr dirty="0" err="1"/>
              <a:t>путем</a:t>
            </a:r>
            <a:r>
              <a:rPr dirty="0"/>
              <a:t> </a:t>
            </a:r>
            <a:r>
              <a:rPr dirty="0" err="1"/>
              <a:t>проб</a:t>
            </a:r>
            <a:r>
              <a:rPr dirty="0"/>
              <a:t> и </a:t>
            </a:r>
            <a:r>
              <a:rPr dirty="0" err="1"/>
              <a:t>ошибок</a:t>
            </a:r>
            <a:r>
              <a:rPr dirty="0"/>
              <a:t> </a:t>
            </a:r>
            <a:r>
              <a:rPr dirty="0" err="1"/>
              <a:t>были</a:t>
            </a:r>
            <a:r>
              <a:rPr dirty="0"/>
              <a:t> </a:t>
            </a:r>
            <a:r>
              <a:rPr dirty="0" err="1"/>
              <a:t>отобраны</a:t>
            </a:r>
            <a:r>
              <a:rPr dirty="0"/>
              <a:t>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эффективные</a:t>
            </a:r>
            <a:r>
              <a:rPr dirty="0"/>
              <a:t> </a:t>
            </a:r>
            <a:r>
              <a:rPr dirty="0" err="1"/>
              <a:t>растения</a:t>
            </a:r>
            <a:r>
              <a:rPr dirty="0"/>
              <a:t>.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/>
              <a:t>выяснено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противоглистная</a:t>
            </a:r>
            <a:r>
              <a:rPr dirty="0"/>
              <a:t> </a:t>
            </a:r>
            <a:r>
              <a:rPr dirty="0" err="1"/>
              <a:t>активность</a:t>
            </a:r>
            <a:r>
              <a:rPr dirty="0"/>
              <a:t> </a:t>
            </a:r>
            <a:r>
              <a:rPr dirty="0" err="1"/>
              <a:t>частей</a:t>
            </a:r>
            <a:r>
              <a:rPr dirty="0"/>
              <a:t> </a:t>
            </a:r>
            <a:r>
              <a:rPr dirty="0" err="1"/>
              <a:t>одного</a:t>
            </a:r>
            <a:r>
              <a:rPr dirty="0"/>
              <a:t> и </a:t>
            </a:r>
            <a:r>
              <a:rPr dirty="0" err="1"/>
              <a:t>того</a:t>
            </a:r>
            <a:r>
              <a:rPr dirty="0"/>
              <a:t> </a:t>
            </a:r>
            <a:r>
              <a:rPr dirty="0" err="1"/>
              <a:t>же</a:t>
            </a:r>
            <a:r>
              <a:rPr dirty="0"/>
              <a:t> </a:t>
            </a:r>
            <a:r>
              <a:rPr dirty="0" err="1"/>
              <a:t>растения</a:t>
            </a:r>
            <a:r>
              <a:rPr dirty="0"/>
              <a:t> (</a:t>
            </a:r>
            <a:r>
              <a:rPr dirty="0" err="1"/>
              <a:t>корни</a:t>
            </a:r>
            <a:r>
              <a:rPr dirty="0"/>
              <a:t>, </a:t>
            </a:r>
            <a:r>
              <a:rPr dirty="0" err="1"/>
              <a:t>бутоны</a:t>
            </a:r>
            <a:r>
              <a:rPr dirty="0"/>
              <a:t>, </a:t>
            </a:r>
            <a:r>
              <a:rPr dirty="0" err="1"/>
              <a:t>плоды</a:t>
            </a:r>
            <a:r>
              <a:rPr dirty="0"/>
              <a:t>, </a:t>
            </a:r>
            <a:r>
              <a:rPr dirty="0" err="1"/>
              <a:t>листья</a:t>
            </a:r>
            <a:r>
              <a:rPr dirty="0"/>
              <a:t>, </a:t>
            </a:r>
            <a:r>
              <a:rPr dirty="0" err="1"/>
              <a:t>скорлупа</a:t>
            </a:r>
            <a:r>
              <a:rPr dirty="0"/>
              <a:t>)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быть</a:t>
            </a:r>
            <a:r>
              <a:rPr dirty="0"/>
              <a:t> </a:t>
            </a:r>
            <a:r>
              <a:rPr dirty="0" err="1"/>
              <a:t>разной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6292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dirty="0" err="1"/>
              <a:t>Гельминты</a:t>
            </a:r>
            <a:r>
              <a:rPr dirty="0"/>
              <a:t> </a:t>
            </a:r>
            <a:r>
              <a:rPr dirty="0" err="1"/>
              <a:t>оказывают</a:t>
            </a:r>
            <a:r>
              <a:rPr dirty="0"/>
              <a:t> </a:t>
            </a:r>
            <a:r>
              <a:rPr dirty="0" err="1"/>
              <a:t>токсическое</a:t>
            </a:r>
            <a:r>
              <a:rPr dirty="0"/>
              <a:t> </a:t>
            </a:r>
            <a:r>
              <a:rPr dirty="0" err="1"/>
              <a:t>влияние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dirty="0"/>
              <a:t> </a:t>
            </a:r>
            <a:r>
              <a:rPr dirty="0" err="1"/>
              <a:t>хозяина</a:t>
            </a:r>
            <a:r>
              <a:rPr dirty="0"/>
              <a:t>, </a:t>
            </a:r>
            <a:r>
              <a:rPr dirty="0" err="1"/>
              <a:t>меняют</a:t>
            </a:r>
            <a:r>
              <a:rPr dirty="0"/>
              <a:t> </a:t>
            </a:r>
            <a:r>
              <a:rPr dirty="0" err="1"/>
              <a:t>биоценоз</a:t>
            </a:r>
            <a:r>
              <a:rPr dirty="0"/>
              <a:t> </a:t>
            </a:r>
            <a:r>
              <a:rPr dirty="0" err="1"/>
              <a:t>кишечника</a:t>
            </a:r>
            <a:r>
              <a:rPr dirty="0"/>
              <a:t> (</a:t>
            </a:r>
            <a:r>
              <a:rPr dirty="0" err="1"/>
              <a:t>снижается</a:t>
            </a:r>
            <a:r>
              <a:rPr dirty="0"/>
              <a:t> pH, </a:t>
            </a:r>
            <a:r>
              <a:rPr dirty="0" err="1"/>
              <a:t>уменьшается</a:t>
            </a:r>
            <a:r>
              <a:rPr dirty="0"/>
              <a:t> </a:t>
            </a: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лакто</a:t>
            </a:r>
            <a:r>
              <a:rPr dirty="0"/>
              <a:t>-и </a:t>
            </a:r>
            <a:r>
              <a:rPr dirty="0" err="1"/>
              <a:t>бифидобактерий</a:t>
            </a:r>
            <a:r>
              <a:rPr dirty="0"/>
              <a:t>, </a:t>
            </a:r>
            <a:r>
              <a:rPr dirty="0" err="1"/>
              <a:t>увеличивается</a:t>
            </a:r>
            <a:r>
              <a:rPr dirty="0"/>
              <a:t> </a:t>
            </a:r>
            <a:r>
              <a:rPr dirty="0" err="1"/>
              <a:t>численность</a:t>
            </a:r>
            <a:r>
              <a:rPr dirty="0"/>
              <a:t> </a:t>
            </a:r>
            <a:r>
              <a:rPr dirty="0" err="1"/>
              <a:t>патогенной</a:t>
            </a:r>
            <a:r>
              <a:rPr dirty="0"/>
              <a:t> </a:t>
            </a:r>
            <a:r>
              <a:rPr dirty="0" err="1"/>
              <a:t>микрофлоры</a:t>
            </a:r>
            <a:r>
              <a:rPr dirty="0"/>
              <a:t>), </a:t>
            </a:r>
            <a:r>
              <a:rPr dirty="0" err="1"/>
              <a:t>ослабляют</a:t>
            </a:r>
            <a:r>
              <a:rPr dirty="0"/>
              <a:t> </a:t>
            </a:r>
            <a:r>
              <a:rPr dirty="0" err="1"/>
              <a:t>иммунитет</a:t>
            </a:r>
            <a:r>
              <a:rPr dirty="0"/>
              <a:t>. </a:t>
            </a:r>
            <a:r>
              <a:rPr dirty="0" err="1"/>
              <a:t>Эти</a:t>
            </a:r>
            <a:r>
              <a:rPr dirty="0"/>
              <a:t> </a:t>
            </a:r>
            <a:r>
              <a:rPr dirty="0" err="1"/>
              <a:t>последствия</a:t>
            </a:r>
            <a:r>
              <a:rPr dirty="0"/>
              <a:t> </a:t>
            </a:r>
            <a:r>
              <a:rPr dirty="0" err="1"/>
              <a:t>паразитарного</a:t>
            </a:r>
            <a:r>
              <a:rPr dirty="0"/>
              <a:t> </a:t>
            </a:r>
            <a:r>
              <a:rPr dirty="0" err="1"/>
              <a:t>заболевания</a:t>
            </a:r>
            <a:r>
              <a:rPr dirty="0"/>
              <a:t> </a:t>
            </a:r>
            <a:r>
              <a:rPr dirty="0" err="1"/>
              <a:t>необходимо</a:t>
            </a:r>
            <a:r>
              <a:rPr dirty="0"/>
              <a:t> </a:t>
            </a:r>
            <a:r>
              <a:rPr dirty="0" err="1"/>
              <a:t>устранять</a:t>
            </a:r>
            <a:r>
              <a:rPr dirty="0"/>
              <a:t>: </a:t>
            </a:r>
            <a:r>
              <a:rPr dirty="0" err="1"/>
              <a:t>сорбировать</a:t>
            </a:r>
            <a:r>
              <a:rPr dirty="0"/>
              <a:t> и </a:t>
            </a:r>
            <a:r>
              <a:rPr dirty="0" err="1"/>
              <a:t>выводить</a:t>
            </a:r>
            <a:r>
              <a:rPr dirty="0"/>
              <a:t> </a:t>
            </a:r>
            <a:r>
              <a:rPr dirty="0" err="1"/>
              <a:t>токсины</a:t>
            </a:r>
            <a:r>
              <a:rPr dirty="0"/>
              <a:t>, </a:t>
            </a:r>
            <a:r>
              <a:rPr dirty="0" err="1"/>
              <a:t>увеличивать</a:t>
            </a:r>
            <a:r>
              <a:rPr dirty="0"/>
              <a:t> </a:t>
            </a:r>
            <a:r>
              <a:rPr dirty="0" err="1"/>
              <a:t>численность</a:t>
            </a:r>
            <a:r>
              <a:rPr dirty="0"/>
              <a:t> </a:t>
            </a:r>
            <a:r>
              <a:rPr dirty="0" err="1"/>
              <a:t>полезной</a:t>
            </a:r>
            <a:r>
              <a:rPr dirty="0"/>
              <a:t> </a:t>
            </a:r>
            <a:r>
              <a:rPr dirty="0" err="1"/>
              <a:t>микрофлоры</a:t>
            </a:r>
            <a:r>
              <a:rPr dirty="0"/>
              <a:t>. </a:t>
            </a:r>
            <a:r>
              <a:rPr dirty="0" err="1"/>
              <a:t>Иначе</a:t>
            </a:r>
            <a:r>
              <a:rPr dirty="0"/>
              <a:t> </a:t>
            </a:r>
            <a:r>
              <a:rPr dirty="0" err="1"/>
              <a:t>противопаразитарный</a:t>
            </a:r>
            <a:r>
              <a:rPr dirty="0"/>
              <a:t> </a:t>
            </a:r>
            <a:r>
              <a:rPr dirty="0" err="1"/>
              <a:t>курс</a:t>
            </a:r>
            <a:r>
              <a:rPr dirty="0"/>
              <a:t> </a:t>
            </a:r>
            <a:r>
              <a:rPr dirty="0" err="1"/>
              <a:t>нельзя</a:t>
            </a:r>
            <a:r>
              <a:rPr dirty="0"/>
              <a:t> </a:t>
            </a:r>
            <a:r>
              <a:rPr dirty="0" err="1"/>
              <a:t>назвать</a:t>
            </a:r>
            <a:r>
              <a:rPr dirty="0"/>
              <a:t> </a:t>
            </a:r>
            <a:r>
              <a:rPr dirty="0" err="1"/>
              <a:t>завершенным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Противопаразитарный</a:t>
            </a:r>
            <a:r>
              <a:rPr dirty="0"/>
              <a:t> </a:t>
            </a:r>
            <a:r>
              <a:rPr dirty="0" err="1"/>
              <a:t>курс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вызвать</a:t>
            </a:r>
            <a:r>
              <a:rPr dirty="0"/>
              <a:t> </a:t>
            </a:r>
            <a:r>
              <a:rPr dirty="0" err="1"/>
              <a:t>всплеск</a:t>
            </a:r>
            <a:r>
              <a:rPr dirty="0"/>
              <a:t> </a:t>
            </a:r>
            <a:r>
              <a:rPr dirty="0" err="1"/>
              <a:t>аллергии</a:t>
            </a:r>
            <a:r>
              <a:rPr dirty="0"/>
              <a:t> </a:t>
            </a:r>
            <a:r>
              <a:rPr dirty="0" err="1"/>
              <a:t>из-за</a:t>
            </a:r>
            <a:r>
              <a:rPr dirty="0"/>
              <a:t> </a:t>
            </a:r>
            <a:r>
              <a:rPr dirty="0" err="1"/>
              <a:t>интоксикации</a:t>
            </a:r>
            <a:r>
              <a:rPr dirty="0"/>
              <a:t> </a:t>
            </a:r>
            <a:r>
              <a:rPr dirty="0" err="1"/>
              <a:t>останками</a:t>
            </a:r>
            <a:r>
              <a:rPr dirty="0"/>
              <a:t> </a:t>
            </a:r>
            <a:r>
              <a:rPr dirty="0" err="1"/>
              <a:t>паразитов</a:t>
            </a:r>
            <a:r>
              <a:rPr dirty="0"/>
              <a:t> и </a:t>
            </a:r>
            <a:r>
              <a:rPr dirty="0" err="1"/>
              <a:t>продуктами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 smtClean="0"/>
              <a:t>жизнедеятельности</a:t>
            </a:r>
            <a:r>
              <a:rPr lang="ru-RU" dirty="0" smtClean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632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dirty="0" err="1"/>
              <a:t>Противопаразитарный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dirty="0"/>
              <a:t> </a:t>
            </a:r>
            <a:r>
              <a:rPr dirty="0" err="1"/>
              <a:t>широкого</a:t>
            </a:r>
            <a:r>
              <a:rPr dirty="0"/>
              <a:t> </a:t>
            </a:r>
            <a:r>
              <a:rPr dirty="0" err="1"/>
              <a:t>спектра</a:t>
            </a:r>
            <a:r>
              <a:rPr dirty="0"/>
              <a:t> </a:t>
            </a:r>
            <a:r>
              <a:rPr dirty="0" err="1"/>
              <a:t>действия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основе</a:t>
            </a:r>
            <a:r>
              <a:rPr dirty="0"/>
              <a:t> 12 </a:t>
            </a:r>
            <a:r>
              <a:rPr dirty="0" err="1"/>
              <a:t>растительных</a:t>
            </a:r>
            <a:r>
              <a:rPr dirty="0"/>
              <a:t> </a:t>
            </a:r>
            <a:r>
              <a:rPr dirty="0" err="1"/>
              <a:t>экстрактов-антигельминтиков</a:t>
            </a:r>
            <a:r>
              <a:rPr dirty="0"/>
              <a:t>. </a:t>
            </a:r>
            <a:r>
              <a:rPr dirty="0" err="1"/>
              <a:t>Защищает</a:t>
            </a:r>
            <a:r>
              <a:rPr dirty="0"/>
              <a:t> </a:t>
            </a:r>
            <a:r>
              <a:rPr dirty="0" err="1"/>
              <a:t>слизистую</a:t>
            </a:r>
            <a:r>
              <a:rPr dirty="0"/>
              <a:t> </a:t>
            </a:r>
            <a:r>
              <a:rPr dirty="0" err="1"/>
              <a:t>оболочку</a:t>
            </a:r>
            <a:r>
              <a:rPr dirty="0"/>
              <a:t> </a:t>
            </a:r>
            <a:r>
              <a:rPr dirty="0" err="1"/>
              <a:t>кишечника</a:t>
            </a:r>
            <a:r>
              <a:rPr dirty="0"/>
              <a:t> и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детоксикации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 </a:t>
            </a:r>
          </a:p>
          <a:p>
            <a:pPr>
              <a:spcBef>
                <a:spcPts val="400"/>
              </a:spcBef>
            </a:pPr>
            <a:endParaRPr dirty="0"/>
          </a:p>
          <a:p>
            <a:pPr>
              <a:spcBef>
                <a:spcPts val="400"/>
              </a:spcBef>
              <a:defRPr sz="1200"/>
            </a:pPr>
            <a:r>
              <a:rPr dirty="0"/>
              <a:t>ЭКСТРАКТ ЛИСТЬЕВ ЧЕРНОГО ОРЕХА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Биоактивные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 </a:t>
            </a:r>
            <a:r>
              <a:rPr dirty="0" err="1"/>
              <a:t>экстракта</a:t>
            </a:r>
            <a:r>
              <a:rPr dirty="0"/>
              <a:t> — </a:t>
            </a:r>
            <a:r>
              <a:rPr dirty="0" err="1"/>
              <a:t>танины</a:t>
            </a:r>
            <a:r>
              <a:rPr dirty="0"/>
              <a:t> и </a:t>
            </a:r>
            <a:r>
              <a:rPr dirty="0" err="1"/>
              <a:t>горькие</a:t>
            </a:r>
            <a:r>
              <a:rPr dirty="0"/>
              <a:t> </a:t>
            </a:r>
            <a:r>
              <a:rPr dirty="0" err="1"/>
              <a:t>гликозиды</a:t>
            </a:r>
            <a:r>
              <a:rPr dirty="0"/>
              <a:t> — </a:t>
            </a:r>
            <a:r>
              <a:rPr dirty="0" err="1"/>
              <a:t>действуют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половозрелые</a:t>
            </a:r>
            <a:r>
              <a:rPr dirty="0"/>
              <a:t> </a:t>
            </a:r>
            <a:r>
              <a:rPr dirty="0" err="1"/>
              <a:t>особи</a:t>
            </a:r>
            <a:r>
              <a:rPr dirty="0"/>
              <a:t> </a:t>
            </a:r>
            <a:r>
              <a:rPr dirty="0" err="1"/>
              <a:t>глистов</a:t>
            </a:r>
            <a:r>
              <a:rPr dirty="0"/>
              <a:t> и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личинки</a:t>
            </a:r>
            <a:r>
              <a:rPr dirty="0"/>
              <a:t>. </a:t>
            </a:r>
            <a:r>
              <a:rPr dirty="0" err="1"/>
              <a:t>Воздействует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лямблии</a:t>
            </a:r>
            <a:r>
              <a:rPr dirty="0"/>
              <a:t>, </a:t>
            </a:r>
            <a:r>
              <a:rPr dirty="0" err="1"/>
              <a:t>плазмодии</a:t>
            </a:r>
            <a:r>
              <a:rPr dirty="0"/>
              <a:t>, </a:t>
            </a:r>
            <a:r>
              <a:rPr dirty="0" err="1"/>
              <a:t>грибы</a:t>
            </a:r>
            <a:r>
              <a:rPr dirty="0"/>
              <a:t> </a:t>
            </a:r>
            <a:r>
              <a:rPr dirty="0" err="1"/>
              <a:t>рода</a:t>
            </a:r>
            <a:r>
              <a:rPr dirty="0"/>
              <a:t> Candida.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улучшению</a:t>
            </a:r>
            <a:r>
              <a:rPr dirty="0"/>
              <a:t> </a:t>
            </a:r>
            <a:r>
              <a:rPr dirty="0" err="1"/>
              <a:t>функций</a:t>
            </a:r>
            <a:r>
              <a:rPr dirty="0"/>
              <a:t> </a:t>
            </a:r>
            <a:r>
              <a:rPr dirty="0" err="1"/>
              <a:t>кишечника</a:t>
            </a:r>
            <a:r>
              <a:rPr dirty="0"/>
              <a:t> — </a:t>
            </a:r>
            <a:r>
              <a:rPr dirty="0" err="1"/>
              <a:t>расслабляет</a:t>
            </a:r>
            <a:r>
              <a:rPr dirty="0"/>
              <a:t> </a:t>
            </a:r>
            <a:r>
              <a:rPr dirty="0" err="1"/>
              <a:t>гладкую</a:t>
            </a:r>
            <a:r>
              <a:rPr dirty="0"/>
              <a:t> </a:t>
            </a:r>
            <a:r>
              <a:rPr dirty="0" err="1"/>
              <a:t>мускулатуру</a:t>
            </a:r>
            <a:r>
              <a:rPr dirty="0"/>
              <a:t>, </a:t>
            </a:r>
            <a:r>
              <a:rPr dirty="0" err="1"/>
              <a:t>уменьшает</a:t>
            </a:r>
            <a:r>
              <a:rPr dirty="0"/>
              <a:t> </a:t>
            </a:r>
            <a:r>
              <a:rPr dirty="0" err="1"/>
              <a:t>раздражение</a:t>
            </a:r>
            <a:r>
              <a:rPr dirty="0"/>
              <a:t> </a:t>
            </a:r>
            <a:r>
              <a:rPr dirty="0" err="1"/>
              <a:t>слизистых</a:t>
            </a:r>
            <a:r>
              <a:rPr dirty="0"/>
              <a:t> </a:t>
            </a:r>
            <a:r>
              <a:rPr dirty="0" err="1"/>
              <a:t>оболочек</a:t>
            </a:r>
            <a:r>
              <a:rPr dirty="0"/>
              <a:t>, </a:t>
            </a:r>
            <a:r>
              <a:rPr dirty="0" err="1"/>
              <a:t>ускоряя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заживление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ЭКСТРАКТ КОРНЯ ГОРЕЧАВКИ 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Действенный</a:t>
            </a:r>
            <a:r>
              <a:rPr dirty="0"/>
              <a:t> </a:t>
            </a:r>
            <a:r>
              <a:rPr dirty="0" err="1"/>
              <a:t>природный</a:t>
            </a:r>
            <a:r>
              <a:rPr dirty="0"/>
              <a:t> </a:t>
            </a:r>
            <a:r>
              <a:rPr dirty="0" err="1"/>
              <a:t>антигельминтик</a:t>
            </a:r>
            <a:r>
              <a:rPr dirty="0"/>
              <a:t>. </a:t>
            </a:r>
            <a:r>
              <a:rPr dirty="0" err="1"/>
              <a:t>Содержащийся</a:t>
            </a:r>
            <a:r>
              <a:rPr dirty="0"/>
              <a:t> в </a:t>
            </a:r>
            <a:r>
              <a:rPr dirty="0" err="1"/>
              <a:t>растении</a:t>
            </a:r>
            <a:r>
              <a:rPr dirty="0"/>
              <a:t> </a:t>
            </a:r>
            <a:r>
              <a:rPr dirty="0" err="1"/>
              <a:t>генциопикрин</a:t>
            </a:r>
            <a:r>
              <a:rPr dirty="0"/>
              <a:t> </a:t>
            </a:r>
            <a:r>
              <a:rPr dirty="0" err="1"/>
              <a:t>способен</a:t>
            </a:r>
            <a:r>
              <a:rPr dirty="0"/>
              <a:t> </a:t>
            </a:r>
            <a:r>
              <a:rPr dirty="0" err="1"/>
              <a:t>блокировать</a:t>
            </a:r>
            <a:r>
              <a:rPr dirty="0"/>
              <a:t> </a:t>
            </a:r>
            <a:r>
              <a:rPr dirty="0" err="1"/>
              <a:t>жизнедеятельность</a:t>
            </a:r>
            <a:r>
              <a:rPr dirty="0"/>
              <a:t> </a:t>
            </a:r>
            <a:r>
              <a:rPr dirty="0" err="1"/>
              <a:t>одного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опасных</a:t>
            </a:r>
            <a:r>
              <a:rPr dirty="0"/>
              <a:t> </a:t>
            </a:r>
            <a:r>
              <a:rPr dirty="0" err="1"/>
              <a:t>паразитов</a:t>
            </a:r>
            <a:r>
              <a:rPr dirty="0"/>
              <a:t> </a:t>
            </a:r>
            <a:r>
              <a:rPr dirty="0" err="1"/>
              <a:t>Тохосаrа</a:t>
            </a:r>
            <a:r>
              <a:rPr dirty="0"/>
              <a:t> </a:t>
            </a:r>
            <a:r>
              <a:rPr dirty="0" err="1"/>
              <a:t>canis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ранней</a:t>
            </a:r>
            <a:r>
              <a:rPr dirty="0"/>
              <a:t> </a:t>
            </a:r>
            <a:r>
              <a:rPr dirty="0" err="1"/>
              <a:t>стадии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.</a:t>
            </a:r>
          </a:p>
          <a:p>
            <a:pPr>
              <a:spcBef>
                <a:spcPts val="400"/>
              </a:spcBef>
            </a:pPr>
            <a:endParaRPr dirty="0"/>
          </a:p>
          <a:p>
            <a:pPr>
              <a:spcBef>
                <a:spcPts val="400"/>
              </a:spcBef>
              <a:defRPr sz="1200"/>
            </a:pPr>
            <a:r>
              <a:rPr dirty="0"/>
              <a:t>ЭКСТРАКТ ПЛОДОВ ПЕРЦА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Содержит</a:t>
            </a:r>
            <a:r>
              <a:rPr dirty="0"/>
              <a:t> </a:t>
            </a:r>
            <a:r>
              <a:rPr dirty="0" err="1"/>
              <a:t>пиперин</a:t>
            </a:r>
            <a:r>
              <a:rPr dirty="0"/>
              <a:t>, </a:t>
            </a:r>
            <a:r>
              <a:rPr dirty="0" err="1"/>
              <a:t>обладающий</a:t>
            </a:r>
            <a:r>
              <a:rPr dirty="0"/>
              <a:t> </a:t>
            </a:r>
            <a:r>
              <a:rPr dirty="0" err="1"/>
              <a:t>антисептическим</a:t>
            </a:r>
            <a:r>
              <a:rPr dirty="0"/>
              <a:t> </a:t>
            </a:r>
            <a:r>
              <a:rPr dirty="0" err="1"/>
              <a:t>действием</a:t>
            </a:r>
            <a:r>
              <a:rPr dirty="0"/>
              <a:t>, </a:t>
            </a:r>
            <a:r>
              <a:rPr dirty="0" err="1"/>
              <a:t>особенно</a:t>
            </a:r>
            <a:r>
              <a:rPr dirty="0"/>
              <a:t> в </a:t>
            </a:r>
            <a:r>
              <a:rPr dirty="0" err="1"/>
              <a:t>отношении</a:t>
            </a:r>
            <a:r>
              <a:rPr dirty="0"/>
              <a:t> </a:t>
            </a:r>
            <a:r>
              <a:rPr dirty="0" err="1"/>
              <a:t>бактерий</a:t>
            </a:r>
            <a:r>
              <a:rPr dirty="0"/>
              <a:t> </a:t>
            </a:r>
            <a:r>
              <a:rPr dirty="0" err="1"/>
              <a:t>рода</a:t>
            </a:r>
            <a:r>
              <a:rPr dirty="0"/>
              <a:t> </a:t>
            </a:r>
            <a:r>
              <a:rPr dirty="0" err="1"/>
              <a:t>Heliсobacter</a:t>
            </a:r>
            <a:r>
              <a:rPr dirty="0"/>
              <a:t> и </a:t>
            </a:r>
            <a:r>
              <a:rPr dirty="0" err="1"/>
              <a:t>грибов</a:t>
            </a:r>
            <a:r>
              <a:rPr dirty="0"/>
              <a:t> </a:t>
            </a:r>
            <a:r>
              <a:rPr dirty="0" err="1"/>
              <a:t>рода</a:t>
            </a:r>
            <a:r>
              <a:rPr dirty="0"/>
              <a:t> Candida.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 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ЭКСТРАКТ ТИМЬЯНА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Источник</a:t>
            </a:r>
            <a:r>
              <a:rPr dirty="0"/>
              <a:t> </a:t>
            </a:r>
            <a:r>
              <a:rPr dirty="0" err="1"/>
              <a:t>тимола</a:t>
            </a:r>
            <a:r>
              <a:rPr dirty="0"/>
              <a:t>, </a:t>
            </a:r>
            <a:r>
              <a:rPr dirty="0" err="1"/>
              <a:t>который</a:t>
            </a:r>
            <a:r>
              <a:rPr dirty="0"/>
              <a:t> </a:t>
            </a:r>
            <a:r>
              <a:rPr dirty="0" err="1"/>
              <a:t>особенно</a:t>
            </a:r>
            <a:r>
              <a:rPr dirty="0"/>
              <a:t> </a:t>
            </a:r>
            <a:r>
              <a:rPr dirty="0" err="1"/>
              <a:t>эффективен</a:t>
            </a:r>
            <a:r>
              <a:rPr dirty="0"/>
              <a:t> в </a:t>
            </a:r>
            <a:r>
              <a:rPr dirty="0" err="1"/>
              <a:t>отношении</a:t>
            </a:r>
            <a:r>
              <a:rPr dirty="0"/>
              <a:t> </a:t>
            </a:r>
            <a:r>
              <a:rPr dirty="0" err="1"/>
              <a:t>экзотических</a:t>
            </a:r>
            <a:r>
              <a:rPr dirty="0"/>
              <a:t> </a:t>
            </a:r>
            <a:r>
              <a:rPr dirty="0" err="1"/>
              <a:t>гельминтов</a:t>
            </a:r>
            <a:r>
              <a:rPr dirty="0"/>
              <a:t> </a:t>
            </a:r>
            <a:r>
              <a:rPr dirty="0" err="1"/>
              <a:t>анкилостомы</a:t>
            </a:r>
            <a:r>
              <a:rPr dirty="0"/>
              <a:t> и </a:t>
            </a:r>
            <a:r>
              <a:rPr dirty="0" err="1"/>
              <a:t>некатора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 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ЭКСТРАКТ ЧЕСНОКА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Повышает</a:t>
            </a:r>
            <a:r>
              <a:rPr dirty="0"/>
              <a:t> </a:t>
            </a:r>
            <a:r>
              <a:rPr dirty="0" err="1"/>
              <a:t>защитные</a:t>
            </a:r>
            <a:r>
              <a:rPr dirty="0"/>
              <a:t> </a:t>
            </a:r>
            <a:r>
              <a:rPr dirty="0" err="1"/>
              <a:t>силы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,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самых</a:t>
            </a:r>
            <a:r>
              <a:rPr dirty="0"/>
              <a:t> </a:t>
            </a:r>
            <a:r>
              <a:rPr dirty="0" err="1"/>
              <a:t>различных</a:t>
            </a:r>
            <a:r>
              <a:rPr dirty="0"/>
              <a:t> </a:t>
            </a:r>
            <a:r>
              <a:rPr dirty="0" err="1"/>
              <a:t>проблемах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здоровьем</a:t>
            </a:r>
            <a:r>
              <a:rPr dirty="0"/>
              <a:t>, в 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 и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паразитарных</a:t>
            </a:r>
            <a:r>
              <a:rPr dirty="0"/>
              <a:t> </a:t>
            </a:r>
            <a:r>
              <a:rPr dirty="0" err="1"/>
              <a:t>инфекциях</a:t>
            </a:r>
            <a:r>
              <a:rPr dirty="0"/>
              <a:t>.</a:t>
            </a:r>
          </a:p>
          <a:p>
            <a:pPr>
              <a:spcBef>
                <a:spcPts val="400"/>
              </a:spcBef>
              <a:defRPr sz="1200"/>
            </a:pPr>
            <a:r>
              <a:rPr dirty="0"/>
              <a:t>ЭКСТРАКТ ЦВЕТКОВ РОМАШКИ</a:t>
            </a:r>
          </a:p>
          <a:p>
            <a:pPr>
              <a:spcBef>
                <a:spcPts val="400"/>
              </a:spcBef>
              <a:defRPr sz="1200"/>
            </a:pPr>
            <a:r>
              <a:rPr dirty="0" err="1"/>
              <a:t>Ромашка</a:t>
            </a:r>
            <a:r>
              <a:rPr dirty="0"/>
              <a:t> </a:t>
            </a:r>
            <a:r>
              <a:rPr dirty="0" err="1"/>
              <a:t>обладает</a:t>
            </a:r>
            <a:r>
              <a:rPr dirty="0"/>
              <a:t> </a:t>
            </a:r>
            <a:r>
              <a:rPr dirty="0" err="1"/>
              <a:t>антигельминтными</a:t>
            </a:r>
            <a:r>
              <a:rPr dirty="0"/>
              <a:t> и </a:t>
            </a:r>
            <a:r>
              <a:rPr dirty="0" err="1"/>
              <a:t>противопротозойными</a:t>
            </a:r>
            <a:r>
              <a:rPr dirty="0"/>
              <a:t> </a:t>
            </a:r>
            <a:r>
              <a:rPr dirty="0" err="1"/>
              <a:t>свойствами</a:t>
            </a:r>
            <a:r>
              <a:rPr dirty="0"/>
              <a:t> в </a:t>
            </a:r>
            <a:r>
              <a:rPr dirty="0" err="1"/>
              <a:t>отношении</a:t>
            </a:r>
            <a:r>
              <a:rPr dirty="0"/>
              <a:t> </a:t>
            </a:r>
            <a:r>
              <a:rPr dirty="0" err="1"/>
              <a:t>таких</a:t>
            </a:r>
            <a:r>
              <a:rPr dirty="0"/>
              <a:t> </a:t>
            </a:r>
            <a:r>
              <a:rPr dirty="0" err="1"/>
              <a:t>паразитов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острицы</a:t>
            </a:r>
            <a:r>
              <a:rPr dirty="0"/>
              <a:t>, </a:t>
            </a:r>
            <a:r>
              <a:rPr dirty="0" err="1"/>
              <a:t>аскариды</a:t>
            </a:r>
            <a:r>
              <a:rPr dirty="0"/>
              <a:t>, </a:t>
            </a:r>
            <a:r>
              <a:rPr dirty="0" err="1"/>
              <a:t>анизакиды</a:t>
            </a:r>
            <a:r>
              <a:rPr dirty="0"/>
              <a:t>, </a:t>
            </a:r>
            <a:r>
              <a:rPr dirty="0" err="1"/>
              <a:t>бычий</a:t>
            </a:r>
            <a:r>
              <a:rPr dirty="0"/>
              <a:t> </a:t>
            </a:r>
            <a:r>
              <a:rPr dirty="0" err="1"/>
              <a:t>цепень</a:t>
            </a:r>
            <a:r>
              <a:rPr dirty="0"/>
              <a:t>, </a:t>
            </a:r>
            <a:r>
              <a:rPr dirty="0" err="1"/>
              <a:t>лямблии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4160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Корень лопуха является известным средством для очищения организма. Его активные компоненты оказывают регулирующее воздействие на работу печени, желчного пузыря и поджелудочной железы, способствуют восстановлению тканей желудочно-кишечного тракта и нормализации уровня холестерина.</a:t>
            </a:r>
          </a:p>
        </p:txBody>
      </p:sp>
    </p:spTree>
    <p:extLst>
      <p:ext uri="{BB962C8B-B14F-4D97-AF65-F5344CB8AC3E}">
        <p14:creationId xmlns:p14="http://schemas.microsoft.com/office/powerpoint/2010/main" val="292423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4035" y="6224268"/>
            <a:ext cx="273566" cy="264165"/>
          </a:xfrm>
          <a:prstGeom prst="rect">
            <a:avLst/>
          </a:prstGeom>
          <a:ln w="12700">
            <a:miter lim="400000"/>
          </a:ln>
        </p:spPr>
        <p:txBody>
          <a:bodyPr wrap="none" lIns="45675" tIns="45675" rIns="45675" bIns="45675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914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371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828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86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743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200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57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114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77.png"/><Relationship Id="rId4" Type="http://schemas.openxmlformats.org/officeDocument/2006/relationships/image" Target="../media/image54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1.png"/><Relationship Id="rId7" Type="http://schemas.openxmlformats.org/officeDocument/2006/relationships/image" Target="../media/image8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-63500" y="-63500"/>
            <a:ext cx="12319000" cy="6985000"/>
          </a:xfrm>
          <a:prstGeom prst="rect">
            <a:avLst/>
          </a:prstGeom>
          <a:solidFill>
            <a:srgbClr val="FD9B2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8" name="Shape 28"/>
          <p:cNvSpPr/>
          <p:nvPr/>
        </p:nvSpPr>
        <p:spPr>
          <a:xfrm>
            <a:off x="647699" y="426265"/>
            <a:ext cx="5572226" cy="2887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endParaRPr/>
          </a:p>
          <a:p>
            <a:pPr>
              <a:lnSpc>
                <a:spcPct val="90000"/>
              </a:lnSpc>
              <a:defRPr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 </a:t>
            </a:r>
          </a:p>
          <a:p>
            <a:pPr>
              <a:lnSpc>
                <a:spcPct val="90000"/>
              </a:lnSpc>
              <a:defRPr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Parashield </a:t>
            </a:r>
          </a:p>
          <a:p>
            <a:pPr>
              <a:lnSpc>
                <a:spcPct val="90000"/>
              </a:lnSpc>
              <a:defRPr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Plus  </a:t>
            </a:r>
          </a:p>
        </p:txBody>
      </p:sp>
      <p:sp>
        <p:nvSpPr>
          <p:cNvPr id="29" name="Shape 29"/>
          <p:cNvSpPr/>
          <p:nvPr/>
        </p:nvSpPr>
        <p:spPr>
          <a:xfrm>
            <a:off x="647700" y="3499155"/>
            <a:ext cx="5081588" cy="90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защиты </a:t>
            </a:r>
          </a:p>
          <a:p>
            <a:pPr>
              <a:lnSpc>
                <a:spcPct val="90000"/>
              </a:lnSpc>
              <a:defRPr sz="2800" b="1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паразитов</a:t>
            </a:r>
          </a:p>
        </p:txBody>
      </p:sp>
      <p:pic>
        <p:nvPicPr>
          <p:cNvPr id="30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12152" y="5801822"/>
            <a:ext cx="2362618" cy="413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flipH="1">
            <a:off x="4571935" y="-466864"/>
            <a:ext cx="7669410" cy="698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199681" y="-956519"/>
            <a:ext cx="8771038" cy="877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arashield Plus_RU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831531" y="1205672"/>
            <a:ext cx="4994882" cy="3177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asted-image.pdf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950378" y="2327017"/>
            <a:ext cx="4188322" cy="4188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arashield_RU_600_px копия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247546" y="2977593"/>
            <a:ext cx="3593987" cy="2887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7096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КАК ПАРАЗИТЫ ДЕЙСТВУЮТ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В ОРГАНИЗМЕ ЧЕЛОВЕКА   </a:t>
            </a:r>
          </a:p>
        </p:txBody>
      </p:sp>
      <p:sp>
        <p:nvSpPr>
          <p:cNvPr id="175" name="Shape 175"/>
          <p:cNvSpPr/>
          <p:nvPr/>
        </p:nvSpPr>
        <p:spPr>
          <a:xfrm>
            <a:off x="2265363" y="3297237"/>
            <a:ext cx="1695453" cy="331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ПИТАЮТСЯ</a:t>
            </a:r>
          </a:p>
        </p:txBody>
      </p:sp>
      <p:sp>
        <p:nvSpPr>
          <p:cNvPr id="176" name="Shape 176"/>
          <p:cNvSpPr/>
          <p:nvPr/>
        </p:nvSpPr>
        <p:spPr>
          <a:xfrm>
            <a:off x="7489825" y="3136899"/>
            <a:ext cx="1695600" cy="623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ОТРАВЛЯЮТ</a:t>
            </a:r>
          </a:p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ОРГАНИЗМ</a:t>
            </a:r>
          </a:p>
        </p:txBody>
      </p:sp>
      <p:sp>
        <p:nvSpPr>
          <p:cNvPr id="177" name="Shape 177"/>
          <p:cNvSpPr/>
          <p:nvPr/>
        </p:nvSpPr>
        <p:spPr>
          <a:xfrm>
            <a:off x="2265361" y="3887787"/>
            <a:ext cx="3594104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полезными питательными 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веществами организма хозяина</a:t>
            </a:r>
          </a:p>
        </p:txBody>
      </p:sp>
      <p:sp>
        <p:nvSpPr>
          <p:cNvPr id="178" name="Shape 178"/>
          <p:cNvSpPr/>
          <p:nvPr/>
        </p:nvSpPr>
        <p:spPr>
          <a:xfrm>
            <a:off x="7485063" y="3887787"/>
            <a:ext cx="3187703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600">
                <a:solidFill>
                  <a:srgbClr val="535353"/>
                </a:solidFill>
              </a:defRPr>
            </a:lvl1pPr>
          </a:lstStyle>
          <a:p>
            <a:r>
              <a:t>токсичными продуктами, которые выделяют в процессе жизнедеятельности</a:t>
            </a:r>
          </a:p>
        </p:txBody>
      </p:sp>
      <p:sp>
        <p:nvSpPr>
          <p:cNvPr id="179" name="Shape 179"/>
          <p:cNvSpPr/>
          <p:nvPr/>
        </p:nvSpPr>
        <p:spPr>
          <a:xfrm>
            <a:off x="4417462" y="4952474"/>
            <a:ext cx="2238301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</a:defRPr>
            </a:pPr>
            <a:r>
              <a:t>Аллергия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Инфекции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Бессонница</a:t>
            </a:r>
          </a:p>
        </p:txBody>
      </p:sp>
      <p:sp>
        <p:nvSpPr>
          <p:cNvPr id="180" name="Shape 180"/>
          <p:cNvSpPr/>
          <p:nvPr/>
        </p:nvSpPr>
        <p:spPr>
          <a:xfrm>
            <a:off x="4417474" y="5721674"/>
            <a:ext cx="3303601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</a:defRPr>
            </a:pPr>
            <a:r>
              <a:t>Интоксикация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Сбой работы органов</a:t>
            </a:r>
          </a:p>
        </p:txBody>
      </p:sp>
      <p:pic>
        <p:nvPicPr>
          <p:cNvPr id="181" name="image3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74875" y="2392363"/>
            <a:ext cx="730250" cy="755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3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558088" y="2459038"/>
            <a:ext cx="612778" cy="63500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 flipV="1">
            <a:off x="2348869" y="4527474"/>
            <a:ext cx="1" cy="579301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4" name="Shape 184"/>
          <p:cNvSpPr/>
          <p:nvPr/>
        </p:nvSpPr>
        <p:spPr>
          <a:xfrm flipV="1">
            <a:off x="7629675" y="4749451"/>
            <a:ext cx="1" cy="331599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5" name="Shape 185"/>
          <p:cNvSpPr/>
          <p:nvPr/>
        </p:nvSpPr>
        <p:spPr>
          <a:xfrm flipH="1">
            <a:off x="-28577" y="3465195"/>
            <a:ext cx="1695452" cy="3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6" name="Shape 186"/>
          <p:cNvSpPr/>
          <p:nvPr/>
        </p:nvSpPr>
        <p:spPr>
          <a:xfrm flipH="1" flipV="1">
            <a:off x="4100512" y="3465193"/>
            <a:ext cx="3186115" cy="4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2341750" y="5081199"/>
            <a:ext cx="2007001" cy="1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5646525" y="5081199"/>
            <a:ext cx="2007001" cy="1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1003300" y="381180"/>
            <a:ext cx="9712325" cy="59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ПОСЛЕДСТВИЯ ДЛЯ ОРГАНИЗМА</a:t>
            </a:r>
          </a:p>
        </p:txBody>
      </p:sp>
      <p:sp>
        <p:nvSpPr>
          <p:cNvPr id="192" name="Shape 192"/>
          <p:cNvSpPr/>
          <p:nvPr/>
        </p:nvSpPr>
        <p:spPr>
          <a:xfrm>
            <a:off x="1029492" y="1185862"/>
            <a:ext cx="9659940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</a:defRPr>
            </a:pPr>
            <a:r>
              <a:t>Личинки паразитов могут разноситься с кровью по всему </a:t>
            </a:r>
          </a:p>
          <a:p>
            <a:pPr>
              <a:defRPr sz="1800" b="1">
                <a:solidFill>
                  <a:srgbClr val="FFFFFF"/>
                </a:solidFill>
              </a:defRPr>
            </a:pPr>
            <a:r>
              <a:t>организму и вызывать: </a:t>
            </a:r>
          </a:p>
        </p:txBody>
      </p:sp>
      <p:sp>
        <p:nvSpPr>
          <p:cNvPr id="193" name="Shape 193"/>
          <p:cNvSpPr/>
          <p:nvPr/>
        </p:nvSpPr>
        <p:spPr>
          <a:xfrm>
            <a:off x="1127125" y="2510246"/>
            <a:ext cx="3340100" cy="125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перитонит</a:t>
            </a:r>
          </a:p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непроходимость кишечника</a:t>
            </a:r>
          </a:p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нарушение микрофлоры </a:t>
            </a:r>
          </a:p>
        </p:txBody>
      </p:sp>
      <p:sp>
        <p:nvSpPr>
          <p:cNvPr id="194" name="Shape 194"/>
          <p:cNvSpPr/>
          <p:nvPr/>
        </p:nvSpPr>
        <p:spPr>
          <a:xfrm>
            <a:off x="8520113" y="3940584"/>
            <a:ext cx="2784478" cy="37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- панкреатит</a:t>
            </a:r>
          </a:p>
        </p:txBody>
      </p:sp>
      <p:sp>
        <p:nvSpPr>
          <p:cNvPr id="195" name="Shape 195"/>
          <p:cNvSpPr/>
          <p:nvPr/>
        </p:nvSpPr>
        <p:spPr>
          <a:xfrm>
            <a:off x="1127125" y="4267608"/>
            <a:ext cx="278447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абсцессы печени</a:t>
            </a:r>
          </a:p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накопление токсинов </a:t>
            </a:r>
          </a:p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холецистит</a:t>
            </a:r>
          </a:p>
        </p:txBody>
      </p:sp>
      <p:sp>
        <p:nvSpPr>
          <p:cNvPr id="196" name="Shape 196"/>
          <p:cNvSpPr/>
          <p:nvPr/>
        </p:nvSpPr>
        <p:spPr>
          <a:xfrm>
            <a:off x="8513763" y="2084797"/>
            <a:ext cx="2784478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пневмонию</a:t>
            </a:r>
          </a:p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бронхоспазм</a:t>
            </a:r>
          </a:p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гнойные плевриты</a:t>
            </a:r>
          </a:p>
        </p:txBody>
      </p:sp>
      <p:sp>
        <p:nvSpPr>
          <p:cNvPr id="197" name="Shape 197"/>
          <p:cNvSpPr/>
          <p:nvPr/>
        </p:nvSpPr>
        <p:spPr>
          <a:xfrm>
            <a:off x="8513763" y="4579552"/>
            <a:ext cx="2784478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пороки развития </a:t>
            </a:r>
          </a:p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плода</a:t>
            </a:r>
          </a:p>
        </p:txBody>
      </p:sp>
      <p:sp>
        <p:nvSpPr>
          <p:cNvPr id="198" name="Shape 198"/>
          <p:cNvSpPr/>
          <p:nvPr/>
        </p:nvSpPr>
        <p:spPr>
          <a:xfrm>
            <a:off x="8697572" y="3173678"/>
            <a:ext cx="3049590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ослабление </a:t>
            </a:r>
          </a:p>
          <a:p>
            <a:pPr>
              <a:defRPr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иммунитета</a:t>
            </a:r>
          </a:p>
        </p:txBody>
      </p:sp>
      <p:pic>
        <p:nvPicPr>
          <p:cNvPr id="199" name="image33.png"/>
          <p:cNvPicPr>
            <a:picLocks noChangeAspect="1"/>
          </p:cNvPicPr>
          <p:nvPr/>
        </p:nvPicPr>
        <p:blipFill>
          <a:blip r:embed="rId3" cstate="print">
            <a:extLst/>
          </a:blip>
          <a:srcRect b="26507"/>
          <a:stretch>
            <a:fillRect/>
          </a:stretch>
        </p:blipFill>
        <p:spPr>
          <a:xfrm>
            <a:off x="3052761" y="2103694"/>
            <a:ext cx="5505453" cy="507973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5968998" y="3068638"/>
            <a:ext cx="233369" cy="233367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9" rIns="45719"/>
          <a:lstStyle/>
          <a:p>
            <a:pPr algn="r"/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6126162" y="3198813"/>
            <a:ext cx="2262190" cy="3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6005512" y="4032248"/>
            <a:ext cx="233367" cy="233369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9" rIns="45719"/>
          <a:lstStyle/>
          <a:p>
            <a:pPr algn="r"/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5735637" y="4367212"/>
            <a:ext cx="231781" cy="233367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9" rIns="45719"/>
          <a:lstStyle/>
          <a:p>
            <a:pPr algn="r"/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5978523" y="3606798"/>
            <a:ext cx="233369" cy="233369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9" rIns="45719"/>
          <a:lstStyle/>
          <a:p>
            <a:pPr algn="r"/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3475035" y="4483100"/>
            <a:ext cx="2330454" cy="0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4364378" y="3724275"/>
            <a:ext cx="1769725" cy="0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6143625" y="4154487"/>
            <a:ext cx="2330453" cy="3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5999162" y="4681537"/>
            <a:ext cx="233367" cy="233367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9" rIns="45719"/>
          <a:lstStyle/>
          <a:p>
            <a:pPr algn="r"/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6135688" y="4799012"/>
            <a:ext cx="2332037" cy="3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6026941" y="3348034"/>
            <a:ext cx="233369" cy="233367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9" rIns="45719"/>
          <a:lstStyle/>
          <a:p>
            <a:pPr algn="r"/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6465885" y="3464714"/>
            <a:ext cx="2108204" cy="3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-20641" y="4762"/>
            <a:ext cx="12233283" cy="6858001"/>
          </a:xfrm>
          <a:prstGeom prst="rect">
            <a:avLst/>
          </a:prstGeom>
          <a:solidFill>
            <a:srgbClr val="FEDE6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4" name="image34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7950" y="784225"/>
            <a:ext cx="119761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1014413" y="401826"/>
            <a:ext cx="8291511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ПАРАЗИТЫ БЫЛИ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ИЗВЕСТНЫ С ДРЕВНОСТИ</a:t>
            </a:r>
          </a:p>
        </p:txBody>
      </p:sp>
      <p:sp>
        <p:nvSpPr>
          <p:cNvPr id="216" name="Shape 216"/>
          <p:cNvSpPr/>
          <p:nvPr/>
        </p:nvSpPr>
        <p:spPr>
          <a:xfrm>
            <a:off x="1042987" y="1878013"/>
            <a:ext cx="7302501" cy="1186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2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Человек всегда жил по соседству </a:t>
            </a:r>
          </a:p>
          <a:p>
            <a:pPr>
              <a:defRPr sz="2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паразитами и научился бороться </a:t>
            </a:r>
          </a:p>
          <a:p>
            <a:pPr>
              <a:defRPr sz="2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ними с помощью растений.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1003300" y="385942"/>
            <a:ext cx="9712325" cy="111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ФИТОПОДХОД</a:t>
            </a:r>
            <a:r>
              <a:rPr>
                <a:solidFill>
                  <a:srgbClr val="535353"/>
                </a:solidFill>
              </a:rPr>
              <a:t> КАК МЕТОД БОРЬБЫ </a:t>
            </a:r>
          </a:p>
          <a:p>
            <a:pPr>
              <a:defRPr sz="3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ПРОФИЛАКТИКИ  </a:t>
            </a:r>
          </a:p>
        </p:txBody>
      </p:sp>
      <p:sp>
        <p:nvSpPr>
          <p:cNvPr id="222" name="Shape 222"/>
          <p:cNvSpPr/>
          <p:nvPr/>
        </p:nvSpPr>
        <p:spPr>
          <a:xfrm>
            <a:off x="1429998" y="1881199"/>
            <a:ext cx="9417303" cy="1428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endParaRPr/>
          </a:p>
          <a:p>
            <a:endParaRPr/>
          </a:p>
          <a:p>
            <a:endParaRPr/>
          </a:p>
          <a:p>
            <a:pPr>
              <a:defRPr sz="1800" b="1">
                <a:solidFill>
                  <a:srgbClr val="535353"/>
                </a:solidFill>
              </a:defRPr>
            </a:pPr>
            <a:r>
              <a:t>увеличить концентрацию активных компонентов;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</a:defRPr>
            </a:pPr>
            <a:r>
              <a:t>повысить эффективность воздействия фитокомплекса.</a:t>
            </a:r>
          </a:p>
        </p:txBody>
      </p:sp>
      <p:sp>
        <p:nvSpPr>
          <p:cNvPr id="223" name="Shape 223"/>
          <p:cNvSpPr/>
          <p:nvPr/>
        </p:nvSpPr>
        <p:spPr>
          <a:xfrm>
            <a:off x="1100137" y="2624271"/>
            <a:ext cx="185743" cy="184150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100137" y="3110180"/>
            <a:ext cx="185743" cy="18415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43" name="Group 243"/>
          <p:cNvGrpSpPr/>
          <p:nvPr/>
        </p:nvGrpSpPr>
        <p:grpSpPr>
          <a:xfrm>
            <a:off x="614359" y="3773583"/>
            <a:ext cx="11209344" cy="1942910"/>
            <a:chOff x="0" y="0"/>
            <a:chExt cx="11209343" cy="1942909"/>
          </a:xfrm>
        </p:grpSpPr>
        <p:sp>
          <p:nvSpPr>
            <p:cNvPr id="225" name="Shape 225"/>
            <p:cNvSpPr/>
            <p:nvPr/>
          </p:nvSpPr>
          <p:spPr>
            <a:xfrm>
              <a:off x="3810113" y="1584790"/>
              <a:ext cx="1055405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тимьян</a:t>
              </a:r>
            </a:p>
          </p:txBody>
        </p:sp>
        <p:pic>
          <p:nvPicPr>
            <p:cNvPr id="226" name="image35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3810113" y="475804"/>
              <a:ext cx="1055406" cy="1092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image36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5734095" y="431571"/>
              <a:ext cx="1140886" cy="1180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image37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9676520" y="431205"/>
              <a:ext cx="1140888" cy="1181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image38.png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1273034" y="528720"/>
              <a:ext cx="953145" cy="986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" name="Shape 230"/>
            <p:cNvSpPr/>
            <p:nvPr/>
          </p:nvSpPr>
          <p:spPr>
            <a:xfrm>
              <a:off x="5877874" y="1584790"/>
              <a:ext cx="1003962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шалфей</a:t>
              </a:r>
            </a:p>
          </p:txBody>
        </p:sp>
        <p:sp>
          <p:nvSpPr>
            <p:cNvPr id="231" name="Shape 231"/>
            <p:cNvSpPr/>
            <p:nvPr/>
          </p:nvSpPr>
          <p:spPr>
            <a:xfrm>
              <a:off x="1247624" y="1584790"/>
              <a:ext cx="1003963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душица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8597032" y="1584790"/>
              <a:ext cx="1408060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ромашка</a:t>
              </a:r>
            </a:p>
          </p:txBody>
        </p:sp>
        <p:sp>
          <p:nvSpPr>
            <p:cNvPr id="233" name="Shape 233"/>
            <p:cNvSpPr/>
            <p:nvPr/>
          </p:nvSpPr>
          <p:spPr>
            <a:xfrm>
              <a:off x="361051" y="1584790"/>
              <a:ext cx="779834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алтей</a:t>
              </a:r>
            </a:p>
          </p:txBody>
        </p:sp>
        <p:sp>
          <p:nvSpPr>
            <p:cNvPr id="234" name="Shape 234"/>
            <p:cNvSpPr/>
            <p:nvPr/>
          </p:nvSpPr>
          <p:spPr>
            <a:xfrm>
              <a:off x="2358326" y="1584790"/>
              <a:ext cx="1436306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черный орех</a:t>
              </a:r>
            </a:p>
          </p:txBody>
        </p:sp>
        <p:sp>
          <p:nvSpPr>
            <p:cNvPr id="235" name="Shape 235"/>
            <p:cNvSpPr/>
            <p:nvPr/>
          </p:nvSpPr>
          <p:spPr>
            <a:xfrm>
              <a:off x="4881001" y="1584790"/>
              <a:ext cx="1055404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чеснок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6915359" y="1584790"/>
              <a:ext cx="1870635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тысячелистник</a:t>
              </a:r>
            </a:p>
          </p:txBody>
        </p:sp>
        <p:sp>
          <p:nvSpPr>
            <p:cNvPr id="237" name="Shape 237"/>
            <p:cNvSpPr/>
            <p:nvPr/>
          </p:nvSpPr>
          <p:spPr>
            <a:xfrm>
              <a:off x="9801283" y="1584790"/>
              <a:ext cx="1408061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гвоздика</a:t>
              </a:r>
            </a:p>
          </p:txBody>
        </p:sp>
        <p:pic>
          <p:nvPicPr>
            <p:cNvPr id="238" name="image39.png"/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 rot="1443594">
              <a:off x="4500098" y="228212"/>
              <a:ext cx="1436308" cy="1486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image40.png"/>
            <p:cNvPicPr>
              <a:picLocks noChangeAspect="1"/>
            </p:cNvPicPr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>
              <a:off x="8455320" y="405158"/>
              <a:ext cx="1191192" cy="1233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image41.png"/>
            <p:cNvPicPr>
              <a:picLocks noChangeAspect="1"/>
            </p:cNvPicPr>
            <p:nvPr/>
          </p:nvPicPr>
          <p:blipFill>
            <a:blip r:embed="rId10" cstate="print">
              <a:extLst/>
            </a:blip>
            <a:stretch>
              <a:fillRect/>
            </a:stretch>
          </p:blipFill>
          <p:spPr>
            <a:xfrm>
              <a:off x="0" y="431205"/>
              <a:ext cx="1140888" cy="1181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image42.png"/>
            <p:cNvPicPr>
              <a:picLocks noChangeAspect="1"/>
            </p:cNvPicPr>
            <p:nvPr/>
          </p:nvPicPr>
          <p:blipFill>
            <a:blip r:embed="rId11" cstate="print">
              <a:extLst/>
            </a:blip>
            <a:stretch>
              <a:fillRect/>
            </a:stretch>
          </p:blipFill>
          <p:spPr>
            <a:xfrm>
              <a:off x="2398087" y="366667"/>
              <a:ext cx="1265528" cy="1310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image43.png"/>
            <p:cNvPicPr>
              <a:picLocks noChangeAspect="1"/>
            </p:cNvPicPr>
            <p:nvPr/>
          </p:nvPicPr>
          <p:blipFill>
            <a:blip r:embed="rId12" cstate="print">
              <a:extLst/>
            </a:blip>
            <a:stretch>
              <a:fillRect/>
            </a:stretch>
          </p:blipFill>
          <p:spPr>
            <a:xfrm>
              <a:off x="7022774" y="329187"/>
              <a:ext cx="1338742" cy="1385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4" name="Shape 244"/>
          <p:cNvSpPr/>
          <p:nvPr/>
        </p:nvSpPr>
        <p:spPr>
          <a:xfrm>
            <a:off x="938199" y="1736261"/>
            <a:ext cx="8202901" cy="708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399" tIns="91399" rIns="91399" bIns="91399">
            <a:spAutoFit/>
          </a:bodyPr>
          <a:lstStyle/>
          <a:p>
            <a:pPr>
              <a:defRPr sz="1800">
                <a:solidFill>
                  <a:srgbClr val="535353"/>
                </a:solidFill>
              </a:defRPr>
            </a:pPr>
            <a:r>
              <a:t>Современный фитоподход к борьбе с паразитами основан </a:t>
            </a:r>
          </a:p>
          <a:p>
            <a:pPr>
              <a:defRPr sz="1800">
                <a:solidFill>
                  <a:srgbClr val="535353"/>
                </a:solidFill>
              </a:defRPr>
            </a:pPr>
            <a:r>
              <a:t>на использовании </a:t>
            </a:r>
            <a:r>
              <a:rPr b="1">
                <a:solidFill>
                  <a:srgbClr val="FB9A38"/>
                </a:solidFill>
              </a:rPr>
              <a:t>экстрактов</a:t>
            </a:r>
            <a:r>
              <a:t> растений, что позволяет: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4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"/>
            <a:ext cx="12191997" cy="685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1012825" y="379591"/>
            <a:ext cx="9712325" cy="1639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КОМПЛЕКСНОЕ РЕШЕНИЕ </a:t>
            </a:r>
          </a:p>
          <a:p>
            <a:pPr>
              <a:defRPr sz="3400" b="1">
                <a:solidFill>
                  <a:srgbClr val="FFFC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ЗАЩИТЫ ОТ ПАРАЗИТОВ </a:t>
            </a:r>
          </a:p>
          <a:p>
            <a: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 ОДНОЙ КОРОБКЕ  </a:t>
            </a:r>
          </a:p>
        </p:txBody>
      </p:sp>
      <p:sp>
        <p:nvSpPr>
          <p:cNvPr id="250" name="Shape 250"/>
          <p:cNvSpPr/>
          <p:nvPr/>
        </p:nvSpPr>
        <p:spPr>
          <a:xfrm>
            <a:off x="1037850" y="3186705"/>
            <a:ext cx="184205" cy="184200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1039865" y="3598449"/>
            <a:ext cx="184205" cy="184205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1037850" y="4034360"/>
            <a:ext cx="184205" cy="184205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1037849" y="4437246"/>
            <a:ext cx="184205" cy="185705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54" name="image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199313" y="1890713"/>
            <a:ext cx="4141790" cy="3328988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1369947" y="3141449"/>
            <a:ext cx="5235606" cy="148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r>
              <a:t>защита от паразитов;</a:t>
            </a:r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r>
              <a:t>очищение организма;</a:t>
            </a:r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r>
              <a:t>восстановление микрофлоры кишечника;</a:t>
            </a:r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r>
              <a:t>укрепление иммунитета</a:t>
            </a:r>
            <a:r>
              <a:rPr sz="1400"/>
              <a:t>;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ИЗБАВЬТЕСЬ ОТ ЛИШНЕГО 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С PARASHIELD    </a:t>
            </a:r>
          </a:p>
        </p:txBody>
      </p:sp>
      <p:sp>
        <p:nvSpPr>
          <p:cNvPr id="259" name="Shape 259"/>
          <p:cNvSpPr/>
          <p:nvPr/>
        </p:nvSpPr>
        <p:spPr>
          <a:xfrm>
            <a:off x="2300288" y="2778124"/>
            <a:ext cx="2846390" cy="37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30 дней</a:t>
            </a:r>
          </a:p>
        </p:txBody>
      </p:sp>
      <p:sp>
        <p:nvSpPr>
          <p:cNvPr id="260" name="Shape 260"/>
          <p:cNvSpPr/>
          <p:nvPr/>
        </p:nvSpPr>
        <p:spPr>
          <a:xfrm>
            <a:off x="2300288" y="4513262"/>
            <a:ext cx="2846390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четкая схема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приема</a:t>
            </a:r>
          </a:p>
        </p:txBody>
      </p:sp>
      <p:sp>
        <p:nvSpPr>
          <p:cNvPr id="261" name="Shape 261"/>
          <p:cNvSpPr/>
          <p:nvPr/>
        </p:nvSpPr>
        <p:spPr>
          <a:xfrm>
            <a:off x="6211887" y="2606674"/>
            <a:ext cx="4548190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5 продуктов:</a:t>
            </a:r>
            <a:r>
              <a:rPr>
                <a:solidFill>
                  <a:srgbClr val="535353"/>
                </a:solidFill>
              </a:rPr>
              <a:t> ПараФайт,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Корал Бурдок Рут, МСМ,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Супер-Флора, Корал-Майн</a:t>
            </a:r>
          </a:p>
        </p:txBody>
      </p:sp>
      <p:sp>
        <p:nvSpPr>
          <p:cNvPr id="262" name="Shape 262"/>
          <p:cNvSpPr/>
          <p:nvPr/>
        </p:nvSpPr>
        <p:spPr>
          <a:xfrm>
            <a:off x="6211887" y="4373562"/>
            <a:ext cx="4641853" cy="125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компоненты природного происхождения: </a:t>
            </a:r>
            <a:r>
              <a:rPr>
                <a:solidFill>
                  <a:srgbClr val="535353"/>
                </a:solidFill>
              </a:rPr>
              <a:t>растительные экстракты, пробиотики, органическая сера, минеральные соли</a:t>
            </a:r>
          </a:p>
        </p:txBody>
      </p:sp>
      <p:pic>
        <p:nvPicPr>
          <p:cNvPr id="263" name="image45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38262" y="2632075"/>
            <a:ext cx="847726" cy="87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46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360487" y="4367212"/>
            <a:ext cx="908051" cy="93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47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108575" y="4367212"/>
            <a:ext cx="908050" cy="93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48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108575" y="2600325"/>
            <a:ext cx="908050" cy="93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СИНЕРГИЯ КОМПОНЕНТОВ 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F48B14"/>
                </a:solidFill>
              </a:defRPr>
            </a:pPr>
            <a:r>
              <a:t>И КОМПЛЕКСНЫЙ ПОДХОД</a:t>
            </a:r>
            <a:r>
              <a:rPr>
                <a:solidFill>
                  <a:srgbClr val="FD774D"/>
                </a:solidFill>
              </a:rPr>
              <a:t>  </a:t>
            </a:r>
          </a:p>
        </p:txBody>
      </p:sp>
      <p:grpSp>
        <p:nvGrpSpPr>
          <p:cNvPr id="272" name="Group 272"/>
          <p:cNvGrpSpPr/>
          <p:nvPr/>
        </p:nvGrpSpPr>
        <p:grpSpPr>
          <a:xfrm>
            <a:off x="8056560" y="4860923"/>
            <a:ext cx="3773491" cy="1065983"/>
            <a:chOff x="0" y="0"/>
            <a:chExt cx="3773489" cy="1065982"/>
          </a:xfrm>
        </p:grpSpPr>
        <p:sp>
          <p:nvSpPr>
            <p:cNvPr id="270" name="Shape 270"/>
            <p:cNvSpPr/>
            <p:nvPr/>
          </p:nvSpPr>
          <p:spPr>
            <a:xfrm>
              <a:off x="873126" y="106363"/>
              <a:ext cx="2900364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sz="1800" b="1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КОРАЛ-МАЙН</a:t>
              </a:r>
              <a:endParaRPr>
                <a:solidFill>
                  <a:srgbClr val="535353"/>
                </a:solidFill>
              </a:endParaRP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ускоряет выведение токсинов</a:t>
              </a:r>
            </a:p>
          </p:txBody>
        </p:sp>
        <p:pic>
          <p:nvPicPr>
            <p:cNvPr id="271" name="image49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-1"/>
              <a:ext cx="883868" cy="913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5" name="Group 275"/>
          <p:cNvGrpSpPr/>
          <p:nvPr/>
        </p:nvGrpSpPr>
        <p:grpSpPr>
          <a:xfrm>
            <a:off x="8043861" y="1724022"/>
            <a:ext cx="4160842" cy="1358085"/>
            <a:chOff x="0" y="0"/>
            <a:chExt cx="4160840" cy="1358084"/>
          </a:xfrm>
        </p:grpSpPr>
        <p:sp>
          <p:nvSpPr>
            <p:cNvPr id="273" name="Shape 273"/>
            <p:cNvSpPr/>
            <p:nvPr/>
          </p:nvSpPr>
          <p:spPr>
            <a:xfrm>
              <a:off x="885825" y="106365"/>
              <a:ext cx="3275016" cy="1251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sz="1800" b="1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МСМ</a:t>
              </a:r>
              <a:endParaRPr>
                <a:solidFill>
                  <a:srgbClr val="535353"/>
                </a:solidFill>
              </a:endParaRP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защищает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от аутоиммунных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реакций</a:t>
              </a:r>
            </a:p>
          </p:txBody>
        </p:sp>
        <p:pic>
          <p:nvPicPr>
            <p:cNvPr id="274" name="image50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0" y="-1"/>
              <a:ext cx="883282" cy="914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8" name="Group 278"/>
          <p:cNvGrpSpPr/>
          <p:nvPr/>
        </p:nvGrpSpPr>
        <p:grpSpPr>
          <a:xfrm>
            <a:off x="8054972" y="3455987"/>
            <a:ext cx="3776668" cy="1019946"/>
            <a:chOff x="0" y="0"/>
            <a:chExt cx="3776667" cy="1019945"/>
          </a:xfrm>
        </p:grpSpPr>
        <p:sp>
          <p:nvSpPr>
            <p:cNvPr id="276" name="Shape 276"/>
            <p:cNvSpPr/>
            <p:nvPr/>
          </p:nvSpPr>
          <p:spPr>
            <a:xfrm>
              <a:off x="874715" y="60326"/>
              <a:ext cx="2901953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sz="1800" b="1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СУПЕРФЛОРА</a:t>
              </a:r>
              <a:endParaRPr>
                <a:solidFill>
                  <a:srgbClr val="535353"/>
                </a:solidFill>
              </a:endParaRP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восстанавливает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здоровую микрофлору</a:t>
              </a:r>
            </a:p>
          </p:txBody>
        </p:sp>
        <p:pic>
          <p:nvPicPr>
            <p:cNvPr id="277" name="image51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0" y="0"/>
              <a:ext cx="883535" cy="913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1" name="Group 281"/>
          <p:cNvGrpSpPr/>
          <p:nvPr/>
        </p:nvGrpSpPr>
        <p:grpSpPr>
          <a:xfrm>
            <a:off x="936622" y="2508249"/>
            <a:ext cx="3789369" cy="1032644"/>
            <a:chOff x="0" y="0"/>
            <a:chExt cx="3789367" cy="1032643"/>
          </a:xfrm>
        </p:grpSpPr>
        <p:sp>
          <p:nvSpPr>
            <p:cNvPr id="279" name="Shape 279"/>
            <p:cNvSpPr/>
            <p:nvPr/>
          </p:nvSpPr>
          <p:spPr>
            <a:xfrm>
              <a:off x="887415" y="73024"/>
              <a:ext cx="2901953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sz="1800" b="1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ПАРАФАЙТ</a:t>
              </a:r>
              <a:endParaRPr>
                <a:solidFill>
                  <a:srgbClr val="535353"/>
                </a:solidFill>
              </a:endParaRP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нейтрализует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и выводит паразитов</a:t>
              </a:r>
            </a:p>
          </p:txBody>
        </p:sp>
        <p:pic>
          <p:nvPicPr>
            <p:cNvPr id="280" name="image52.png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0" y="-1"/>
              <a:ext cx="883535" cy="914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4" name="Group 284"/>
          <p:cNvGrpSpPr/>
          <p:nvPr/>
        </p:nvGrpSpPr>
        <p:grpSpPr>
          <a:xfrm>
            <a:off x="936622" y="3983035"/>
            <a:ext cx="3789369" cy="1058047"/>
            <a:chOff x="0" y="0"/>
            <a:chExt cx="3789367" cy="1058045"/>
          </a:xfrm>
        </p:grpSpPr>
        <p:sp>
          <p:nvSpPr>
            <p:cNvPr id="282" name="Shape 282"/>
            <p:cNvSpPr/>
            <p:nvPr/>
          </p:nvSpPr>
          <p:spPr>
            <a:xfrm>
              <a:off x="887415" y="98426"/>
              <a:ext cx="2901953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sz="1800" b="1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КОРАЛ БУРДОК РУТ</a:t>
              </a:r>
              <a:endParaRPr>
                <a:solidFill>
                  <a:srgbClr val="535353"/>
                </a:solidFill>
              </a:endParaRP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очищает организм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от токсинов</a:t>
              </a:r>
            </a:p>
          </p:txBody>
        </p:sp>
        <p:pic>
          <p:nvPicPr>
            <p:cNvPr id="283" name="image53.png"/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0" y="0"/>
              <a:ext cx="883535" cy="914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5" name="image54.pn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3846512" y="1538287"/>
            <a:ext cx="4857753" cy="5027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1" name="image55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010525" y="1231900"/>
            <a:ext cx="3754438" cy="4873625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1014410" y="336569"/>
            <a:ext cx="5178430" cy="166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rPr dirty="0" smtClean="0"/>
              <a:t>ПАРАФАЙТ</a:t>
            </a:r>
            <a:endParaRPr dirty="0"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rPr dirty="0"/>
              <a:t>ВЫВОДИТ ПАРАЗИТОВ</a:t>
            </a:r>
          </a:p>
        </p:txBody>
      </p:sp>
      <p:sp>
        <p:nvSpPr>
          <p:cNvPr id="293" name="Shape 293"/>
          <p:cNvSpPr/>
          <p:nvPr/>
        </p:nvSpPr>
        <p:spPr>
          <a:xfrm>
            <a:off x="1454150" y="2846388"/>
            <a:ext cx="5440363" cy="2153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экстракты 12 растений-антигельминтиков;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комплексное противопаразитарное действие;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помогает выводить токсины;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способствует восстановлению слизистой кишечника.</a:t>
            </a:r>
          </a:p>
        </p:txBody>
      </p:sp>
      <p:sp>
        <p:nvSpPr>
          <p:cNvPr id="294" name="Shape 294"/>
          <p:cNvSpPr/>
          <p:nvPr/>
        </p:nvSpPr>
        <p:spPr>
          <a:xfrm>
            <a:off x="1158874" y="2962274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1158874" y="3476619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1158874" y="3967953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1158874" y="4441816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1014410" y="336567"/>
            <a:ext cx="5178430" cy="166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rPr dirty="0"/>
              <a:t>КОРАЛ БУРДОК </a:t>
            </a:r>
            <a:r>
              <a:rPr dirty="0" smtClean="0"/>
              <a:t>РУТ</a:t>
            </a:r>
            <a:endParaRPr dirty="0"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rPr dirty="0"/>
              <a:t>ОЧИЩАЕТ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rPr dirty="0"/>
              <a:t>ОТ ТОКСИНОВ</a:t>
            </a:r>
          </a:p>
        </p:txBody>
      </p:sp>
      <p:sp>
        <p:nvSpPr>
          <p:cNvPr id="304" name="Shape 304"/>
          <p:cNvSpPr/>
          <p:nvPr/>
        </p:nvSpPr>
        <p:spPr>
          <a:xfrm>
            <a:off x="1454150" y="2684463"/>
            <a:ext cx="5440363" cy="282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работу почек, печени и желчного пузыря; 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выводит токсины;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уменьшает воспалительные процессы в ЖКТ;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способствуют восстановлению микрофлоры кишечника и нормализует процесс пищеварения.</a:t>
            </a:r>
          </a:p>
        </p:txBody>
      </p:sp>
      <p:sp>
        <p:nvSpPr>
          <p:cNvPr id="305" name="Shape 305"/>
          <p:cNvSpPr/>
          <p:nvPr/>
        </p:nvSpPr>
        <p:spPr>
          <a:xfrm>
            <a:off x="1158874" y="2820988"/>
            <a:ext cx="192093" cy="19050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1158873" y="3561556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1168466" y="4046137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1169351" y="4596200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09" name="image56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994650" y="1241425"/>
            <a:ext cx="3575050" cy="4640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1014410" y="389918"/>
            <a:ext cx="5178430" cy="205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МСМ — </a:t>
            </a:r>
            <a:r>
              <a:rPr>
                <a:solidFill>
                  <a:srgbClr val="535353"/>
                </a:solidFill>
              </a:rPr>
              <a:t>ПРОФИЛАКТИКА 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АУТОИММУННЫХ РЕАКЦИЙ</a:t>
            </a:r>
          </a:p>
        </p:txBody>
      </p:sp>
      <p:sp>
        <p:nvSpPr>
          <p:cNvPr id="316" name="Shape 316"/>
          <p:cNvSpPr/>
          <p:nvPr/>
        </p:nvSpPr>
        <p:spPr>
          <a:xfrm>
            <a:off x="1454150" y="3203574"/>
            <a:ext cx="5440363" cy="224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защищает от возможных аллергических реакций на фоне прохождения противопаразитарного курса;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снижает окислительный стресс;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состояние суставов, хрящей, кожи, волос и ногтей.</a:t>
            </a:r>
          </a:p>
        </p:txBody>
      </p:sp>
      <p:sp>
        <p:nvSpPr>
          <p:cNvPr id="317" name="Shape 317"/>
          <p:cNvSpPr/>
          <p:nvPr/>
        </p:nvSpPr>
        <p:spPr>
          <a:xfrm>
            <a:off x="1158874" y="3319462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1158874" y="4364331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1158848" y="4838244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20" name="image57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085138" y="1347787"/>
            <a:ext cx="3543303" cy="460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1014410" y="2141384"/>
            <a:ext cx="5041905" cy="235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4000" b="1">
                <a:solidFill>
                  <a:srgbClr val="535353"/>
                </a:solidFill>
              </a:defRPr>
            </a:pPr>
            <a:r>
              <a:t>В МИРЕ БОЛЕЕ </a:t>
            </a:r>
          </a:p>
          <a:p>
            <a:pPr>
              <a:defRPr sz="4000" b="1">
                <a:solidFill>
                  <a:srgbClr val="FD9B27"/>
                </a:solidFill>
              </a:defRPr>
            </a:pPr>
            <a:r>
              <a:t>1,5 МЛРД ЧЕЛОВЕК </a:t>
            </a:r>
          </a:p>
          <a:p>
            <a:pPr>
              <a:defRPr sz="4000" b="1">
                <a:solidFill>
                  <a:srgbClr val="FD9B27"/>
                </a:solidFill>
              </a:defRPr>
            </a:pPr>
            <a:r>
              <a:t>ЗАРАЖЕНЫ</a:t>
            </a:r>
            <a:r>
              <a:rPr>
                <a:solidFill>
                  <a:srgbClr val="535353"/>
                </a:solidFill>
              </a:rPr>
              <a:t> </a:t>
            </a:r>
          </a:p>
          <a:p>
            <a:pPr>
              <a:defRPr sz="4000" b="1">
                <a:solidFill>
                  <a:srgbClr val="535353"/>
                </a:solidFill>
              </a:defRPr>
            </a:pPr>
            <a:r>
              <a:t>ГЕЛЬМИНТАМИ</a:t>
            </a:r>
          </a:p>
        </p:txBody>
      </p:sp>
      <p:pic>
        <p:nvPicPr>
          <p:cNvPr id="39" name="image4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534275" y="1111250"/>
            <a:ext cx="4418013" cy="4419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8320088" y="3003549"/>
            <a:ext cx="2846390" cy="870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sz="32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7,53 млрд</a:t>
            </a:r>
          </a:p>
          <a:p>
            <a:pPr algn="ctr"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население земли</a:t>
            </a:r>
          </a:p>
        </p:txBody>
      </p:sp>
      <p:sp>
        <p:nvSpPr>
          <p:cNvPr id="41" name="Shape 41"/>
          <p:cNvSpPr/>
          <p:nvPr/>
        </p:nvSpPr>
        <p:spPr>
          <a:xfrm>
            <a:off x="6781799" y="1344612"/>
            <a:ext cx="1782767" cy="870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3200" b="1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19,5%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заражены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1014410" y="334047"/>
            <a:ext cx="5178430" cy="270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rPr dirty="0" smtClean="0"/>
              <a:t>СУПЕР-ФЛОРА</a:t>
            </a:r>
            <a:endParaRPr dirty="0"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rPr dirty="0"/>
              <a:t>ВОССТАНАВЛИВАЕТ ЧИСЛЕННОСТЬ ПОЛЕЗНОЙ МИКРОФЛОРЫ</a:t>
            </a:r>
          </a:p>
        </p:txBody>
      </p:sp>
      <p:sp>
        <p:nvSpPr>
          <p:cNvPr id="327" name="Shape 327"/>
          <p:cNvSpPr/>
          <p:nvPr/>
        </p:nvSpPr>
        <p:spPr>
          <a:xfrm>
            <a:off x="1454150" y="3409948"/>
            <a:ext cx="5440363" cy="2534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сбалансированная комбинация пробиотиков (бифидо- и лактобактерий) и пребиотика инулина;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восстанавливает здоровую микрофлору кишечника;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пищеварение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усвоение полезных веществ.</a:t>
            </a:r>
          </a:p>
        </p:txBody>
      </p:sp>
      <p:sp>
        <p:nvSpPr>
          <p:cNvPr id="328" name="Shape 328"/>
          <p:cNvSpPr/>
          <p:nvPr/>
        </p:nvSpPr>
        <p:spPr>
          <a:xfrm>
            <a:off x="1158874" y="3533730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1158873" y="4588338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1158874" y="5325562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31" name="image58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535863" y="304800"/>
            <a:ext cx="4554540" cy="5913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1014410" y="368644"/>
            <a:ext cx="5178430" cy="218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rPr dirty="0" smtClean="0"/>
              <a:t>КОРАЛ-МАЙН</a:t>
            </a:r>
            <a:endParaRPr dirty="0"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rPr dirty="0"/>
              <a:t>УСКОРЯЕТ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rPr dirty="0"/>
              <a:t>ПРОЦЕСС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rPr dirty="0"/>
              <a:t>ОЧИЩЕНИЯ</a:t>
            </a:r>
          </a:p>
        </p:txBody>
      </p:sp>
      <p:sp>
        <p:nvSpPr>
          <p:cNvPr id="338" name="Shape 338"/>
          <p:cNvSpPr/>
          <p:nvPr/>
        </p:nvSpPr>
        <p:spPr>
          <a:xfrm>
            <a:off x="1454150" y="3333750"/>
            <a:ext cx="5440363" cy="1950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продукт на основе реликтового коралла для универсального улучшения качества воды; 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способствует очищению организма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токсинов;</a:t>
            </a:r>
          </a:p>
          <a:p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источник полезных минералов.</a:t>
            </a:r>
          </a:p>
        </p:txBody>
      </p:sp>
      <p:sp>
        <p:nvSpPr>
          <p:cNvPr id="339" name="Shape 339"/>
          <p:cNvSpPr/>
          <p:nvPr/>
        </p:nvSpPr>
        <p:spPr>
          <a:xfrm>
            <a:off x="1158874" y="3459162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1158873" y="4212813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1153339" y="4966488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42" name="image59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348663" y="1735138"/>
            <a:ext cx="2914653" cy="3705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age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ПРОФИЛАКТИКА 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ПОВТОРНОГО ЗАРАЖЕНИЯ  </a:t>
            </a:r>
          </a:p>
        </p:txBody>
      </p:sp>
      <p:sp>
        <p:nvSpPr>
          <p:cNvPr id="348" name="Shape 348"/>
          <p:cNvSpPr/>
          <p:nvPr/>
        </p:nvSpPr>
        <p:spPr>
          <a:xfrm>
            <a:off x="2095500" y="2060574"/>
            <a:ext cx="3551238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Мойте руки с мылом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обрабатывайте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их антисептиком</a:t>
            </a:r>
          </a:p>
        </p:txBody>
      </p:sp>
      <p:sp>
        <p:nvSpPr>
          <p:cNvPr id="349" name="Shape 349"/>
          <p:cNvSpPr/>
          <p:nvPr/>
        </p:nvSpPr>
        <p:spPr>
          <a:xfrm>
            <a:off x="2089150" y="3359148"/>
            <a:ext cx="3402013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Хорошо мойте фрукты, овощи, зелень перед употреблением в пищу</a:t>
            </a:r>
          </a:p>
        </p:txBody>
      </p:sp>
      <p:sp>
        <p:nvSpPr>
          <p:cNvPr id="350" name="Shape 350"/>
          <p:cNvSpPr/>
          <p:nvPr/>
        </p:nvSpPr>
        <p:spPr>
          <a:xfrm>
            <a:off x="2117725" y="4465637"/>
            <a:ext cx="37322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Пейте только качественную, очищенную воду</a:t>
            </a:r>
          </a:p>
        </p:txBody>
      </p:sp>
      <p:sp>
        <p:nvSpPr>
          <p:cNvPr id="351" name="Shape 351"/>
          <p:cNvSpPr/>
          <p:nvPr/>
        </p:nvSpPr>
        <p:spPr>
          <a:xfrm>
            <a:off x="7270750" y="3359148"/>
            <a:ext cx="4086225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 купайтесь в водоемах,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запрещенных для купания</a:t>
            </a:r>
          </a:p>
        </p:txBody>
      </p:sp>
      <p:sp>
        <p:nvSpPr>
          <p:cNvPr id="352" name="Shape 352"/>
          <p:cNvSpPr/>
          <p:nvPr/>
        </p:nvSpPr>
        <p:spPr>
          <a:xfrm>
            <a:off x="7270750" y="1920874"/>
            <a:ext cx="4641850" cy="125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Соблюдайте осторожность при употреблении недостаточно термически обработанных мясных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рыбных блюд</a:t>
            </a:r>
          </a:p>
        </p:txBody>
      </p:sp>
      <p:sp>
        <p:nvSpPr>
          <p:cNvPr id="353" name="Shape 353"/>
          <p:cNvSpPr/>
          <p:nvPr/>
        </p:nvSpPr>
        <p:spPr>
          <a:xfrm>
            <a:off x="7270750" y="4465637"/>
            <a:ext cx="397986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Мойте</a:t>
            </a:r>
            <a:r>
              <a:rPr dirty="0"/>
              <a:t> </a:t>
            </a:r>
            <a:r>
              <a:rPr dirty="0" err="1"/>
              <a:t>руки</a:t>
            </a:r>
            <a:r>
              <a:rPr dirty="0"/>
              <a:t> </a:t>
            </a:r>
            <a:r>
              <a:rPr dirty="0" err="1"/>
              <a:t>после</a:t>
            </a:r>
            <a:r>
              <a:rPr dirty="0"/>
              <a:t> </a:t>
            </a:r>
            <a:r>
              <a:rPr dirty="0" err="1"/>
              <a:t>контакта</a:t>
            </a:r>
            <a:r>
              <a:rPr dirty="0"/>
              <a:t>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с </a:t>
            </a:r>
            <a:r>
              <a:rPr dirty="0" err="1"/>
              <a:t>животными</a:t>
            </a:r>
            <a:r>
              <a:rPr dirty="0"/>
              <a:t>, </a:t>
            </a:r>
            <a:r>
              <a:rPr dirty="0" err="1"/>
              <a:t>даже</a:t>
            </a:r>
            <a:r>
              <a:rPr dirty="0"/>
              <a:t> </a:t>
            </a:r>
            <a:r>
              <a:rPr dirty="0" err="1"/>
              <a:t>домашними</a:t>
            </a:r>
            <a:endParaRPr dirty="0"/>
          </a:p>
        </p:txBody>
      </p:sp>
      <p:pic>
        <p:nvPicPr>
          <p:cNvPr id="354" name="image60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68387" y="32004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6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68387" y="4308475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6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254750" y="32004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25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254750" y="2043113"/>
            <a:ext cx="931863" cy="965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63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254750" y="4308475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64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068387" y="2043113"/>
            <a:ext cx="931863" cy="965203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>
            <a:off x="1138238" y="5573712"/>
            <a:ext cx="952266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ВКЛЮЧИТЕ В РАЦИОН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ПРЯНЫЕ РАСТЕНИЯ С АНТИГЕЛЬМИНТНЫМИ СВОЙСТВАМИ:</a:t>
            </a:r>
            <a:r>
              <a:rPr dirty="0">
                <a:solidFill>
                  <a:srgbClr val="535353"/>
                </a:solidFill>
              </a:rPr>
              <a:t> </a:t>
            </a:r>
            <a:endParaRPr lang="ru-RU" dirty="0" smtClean="0">
              <a:solidFill>
                <a:srgbClr val="535353"/>
              </a:solidFill>
            </a:endParaRPr>
          </a:p>
          <a:p>
            <a:pPr>
              <a:defRPr sz="1800" b="1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>
                <a:solidFill>
                  <a:srgbClr val="535353"/>
                </a:solidFill>
              </a:rPr>
              <a:t>ИМБИРЬ</a:t>
            </a:r>
            <a:r>
              <a:rPr dirty="0">
                <a:solidFill>
                  <a:srgbClr val="535353"/>
                </a:solidFill>
              </a:rPr>
              <a:t>. ЧЕСНОК, </a:t>
            </a:r>
            <a:r>
              <a:rPr sz="1400" b="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dirty="0">
                <a:solidFill>
                  <a:srgbClr val="535353"/>
                </a:solidFill>
              </a:rPr>
              <a:t>ЧЕРНЫЙ ПЕРЕЦ, КУРКУМУ, МЯТУ.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6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1239837" y="1025705"/>
            <a:ext cx="9712326" cy="111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</a:t>
            </a:r>
          </a:p>
          <a:p>
            <a:pPr algn="ctr">
              <a:defRPr sz="3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для защиты от паразитов</a:t>
            </a:r>
          </a:p>
        </p:txBody>
      </p:sp>
      <p:sp>
        <p:nvSpPr>
          <p:cNvPr id="364" name="Shape 364"/>
          <p:cNvSpPr/>
          <p:nvPr/>
        </p:nvSpPr>
        <p:spPr>
          <a:xfrm>
            <a:off x="1403350" y="4314823"/>
            <a:ext cx="2435225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защита </a:t>
            </a:r>
          </a:p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от паразитов</a:t>
            </a:r>
          </a:p>
        </p:txBody>
      </p:sp>
      <p:pic>
        <p:nvPicPr>
          <p:cNvPr id="365" name="image66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08188" y="3071813"/>
            <a:ext cx="1227140" cy="127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67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254500" y="3071813"/>
            <a:ext cx="1228725" cy="127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68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502400" y="3071813"/>
            <a:ext cx="1227138" cy="127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69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750300" y="3071813"/>
            <a:ext cx="1227138" cy="1270003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3651250" y="4314864"/>
            <a:ext cx="2435225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очищение</a:t>
            </a:r>
          </a:p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организма</a:t>
            </a:r>
          </a:p>
        </p:txBody>
      </p:sp>
      <p:sp>
        <p:nvSpPr>
          <p:cNvPr id="370" name="Shape 370"/>
          <p:cNvSpPr/>
          <p:nvPr/>
        </p:nvSpPr>
        <p:spPr>
          <a:xfrm>
            <a:off x="5899150" y="4313277"/>
            <a:ext cx="2435225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восстановление</a:t>
            </a:r>
          </a:p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микрофлоры</a:t>
            </a:r>
          </a:p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кишечника</a:t>
            </a:r>
          </a:p>
        </p:txBody>
      </p:sp>
      <p:sp>
        <p:nvSpPr>
          <p:cNvPr id="371" name="Shape 371"/>
          <p:cNvSpPr/>
          <p:nvPr/>
        </p:nvSpPr>
        <p:spPr>
          <a:xfrm>
            <a:off x="8147050" y="4314823"/>
            <a:ext cx="2435225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35353"/>
                </a:solidFill>
              </a:defRPr>
            </a:pPr>
            <a:r>
              <a:t>укрепление </a:t>
            </a:r>
          </a:p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иммунитета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age7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947737" y="1235255"/>
            <a:ext cx="9712326" cy="59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sz="3400" b="1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Parashield</a:t>
            </a:r>
          </a:p>
        </p:txBody>
      </p:sp>
      <p:pic>
        <p:nvPicPr>
          <p:cNvPr id="375" name="image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12025" y="1922463"/>
            <a:ext cx="3752850" cy="3013078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>
            <a:off x="971550" y="2744788"/>
            <a:ext cx="2790825" cy="1720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БОНУСНЫЕ  БАЛЛЫ</a:t>
            </a:r>
            <a:endParaRPr>
              <a:solidFill>
                <a:srgbClr val="5B2E63"/>
              </a:solidFill>
            </a:endParaRPr>
          </a:p>
          <a:p>
            <a:pPr>
              <a:defRPr>
                <a:solidFill>
                  <a:srgbClr val="5B2E63"/>
                </a:solidFill>
              </a:defRPr>
            </a:pPr>
            <a:endParaRPr>
              <a:solidFill>
                <a:srgbClr val="5B2E63"/>
              </a:solidFill>
            </a:endParaRPr>
          </a:p>
          <a:p>
            <a:pPr>
              <a:defRPr>
                <a:solidFill>
                  <a:srgbClr val="5B2E63"/>
                </a:solidFill>
              </a:defRPr>
            </a:pPr>
            <a:endParaRPr>
              <a:solidFill>
                <a:srgbClr val="5B2E63"/>
              </a:solidFill>
            </a:endParaRPr>
          </a:p>
          <a:p>
            <a:pPr>
              <a:defRPr sz="1800" b="1">
                <a:solidFill>
                  <a:srgbClr val="535353"/>
                </a:solidFill>
              </a:defRPr>
            </a:pPr>
            <a:r>
              <a:t>КЛУБНАЯ ЦЕНА</a:t>
            </a:r>
          </a:p>
          <a:p>
            <a:endParaRPr/>
          </a:p>
          <a:p>
            <a:endParaRPr/>
          </a:p>
          <a:p>
            <a:pPr>
              <a:defRPr sz="1800" b="1">
                <a:solidFill>
                  <a:srgbClr val="535353"/>
                </a:solidFill>
              </a:defRPr>
            </a:pPr>
            <a:r>
              <a:t>РОЗНИЧНАЯ ЦЕНА</a:t>
            </a:r>
          </a:p>
        </p:txBody>
      </p:sp>
      <p:sp>
        <p:nvSpPr>
          <p:cNvPr id="377" name="Shape 377"/>
          <p:cNvSpPr/>
          <p:nvPr/>
        </p:nvSpPr>
        <p:spPr>
          <a:xfrm>
            <a:off x="4114800" y="2662238"/>
            <a:ext cx="107550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 b="1">
                <a:solidFill>
                  <a:srgbClr val="F18C24"/>
                </a:solidFill>
              </a:defRPr>
            </a:lvl1pPr>
          </a:lstStyle>
          <a:p>
            <a:r>
              <a:rPr lang="ru-RU" dirty="0" smtClean="0"/>
              <a:t>55</a:t>
            </a:r>
            <a:endParaRPr dirty="0"/>
          </a:p>
        </p:txBody>
      </p:sp>
      <p:sp>
        <p:nvSpPr>
          <p:cNvPr id="378" name="Shape 378"/>
          <p:cNvSpPr/>
          <p:nvPr/>
        </p:nvSpPr>
        <p:spPr>
          <a:xfrm>
            <a:off x="4048125" y="4085853"/>
            <a:ext cx="183596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 b="1">
                <a:solidFill>
                  <a:srgbClr val="F18C24"/>
                </a:solidFill>
              </a:defRPr>
            </a:pPr>
            <a:r>
              <a:rPr lang="ru-RU" dirty="0" smtClean="0"/>
              <a:t>105</a:t>
            </a:r>
            <a:r>
              <a:rPr dirty="0" smtClean="0"/>
              <a:t>,00 </a:t>
            </a:r>
            <a:r>
              <a:rPr sz="1800" dirty="0" err="1"/>
              <a:t>у.е</a:t>
            </a:r>
            <a:r>
              <a:rPr sz="1800" dirty="0"/>
              <a:t>.</a:t>
            </a:r>
          </a:p>
        </p:txBody>
      </p:sp>
      <p:sp>
        <p:nvSpPr>
          <p:cNvPr id="379" name="Shape 379"/>
          <p:cNvSpPr/>
          <p:nvPr/>
        </p:nvSpPr>
        <p:spPr>
          <a:xfrm>
            <a:off x="4048125" y="3353066"/>
            <a:ext cx="168211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 b="1">
                <a:solidFill>
                  <a:srgbClr val="F18C24"/>
                </a:solidFill>
              </a:defRPr>
            </a:pPr>
            <a:r>
              <a:rPr lang="ru-RU" dirty="0" smtClean="0"/>
              <a:t>84</a:t>
            </a:r>
            <a:r>
              <a:rPr sz="1800" dirty="0" smtClean="0"/>
              <a:t> </a:t>
            </a:r>
            <a:r>
              <a:rPr sz="1800" dirty="0" err="1"/>
              <a:t>у.е</a:t>
            </a:r>
            <a:r>
              <a:rPr sz="1800" dirty="0"/>
              <a:t>.</a:t>
            </a:r>
          </a:p>
        </p:txBody>
      </p:sp>
      <p:sp>
        <p:nvSpPr>
          <p:cNvPr id="380" name="Shape 380"/>
          <p:cNvSpPr/>
          <p:nvPr/>
        </p:nvSpPr>
        <p:spPr>
          <a:xfrm>
            <a:off x="3995871" y="2525484"/>
            <a:ext cx="785132" cy="757646"/>
          </a:xfrm>
          <a:prstGeom prst="ellipse">
            <a:avLst/>
          </a:prstGeom>
          <a:ln w="25400">
            <a:solidFill>
              <a:srgbClr val="F9CC2F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/>
        </p:nvSpPr>
        <p:spPr>
          <a:xfrm>
            <a:off x="-63500" y="-63500"/>
            <a:ext cx="12319000" cy="6985000"/>
          </a:xfrm>
          <a:prstGeom prst="rect">
            <a:avLst/>
          </a:prstGeom>
          <a:solidFill>
            <a:srgbClr val="FD9B2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647700" y="1437271"/>
            <a:ext cx="5081588" cy="90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расширенный набор </a:t>
            </a:r>
          </a:p>
          <a:p>
            <a:pPr>
              <a:lnSpc>
                <a:spcPct val="90000"/>
              </a:lnSpc>
              <a:defRPr sz="2800" b="1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защиты от паразитов</a:t>
            </a:r>
          </a:p>
        </p:txBody>
      </p:sp>
      <p:pic>
        <p:nvPicPr>
          <p:cNvPr id="384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flipH="1">
            <a:off x="4952934" y="-436285"/>
            <a:ext cx="7669411" cy="698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396755" y="-830466"/>
            <a:ext cx="9138890" cy="9138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Parashield Plus_RU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468759" y="2150276"/>
            <a:ext cx="4994882" cy="317740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/>
        </p:nvSpPr>
        <p:spPr>
          <a:xfrm>
            <a:off x="960992" y="8167125"/>
            <a:ext cx="184201" cy="184201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961992" y="8549406"/>
            <a:ext cx="184201" cy="185701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647699" y="396327"/>
            <a:ext cx="7056786" cy="1007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lnSpc>
                <a:spcPct val="80000"/>
              </a:lnSpc>
              <a:defRPr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Parashield Plus — </a:t>
            </a:r>
          </a:p>
        </p:txBody>
      </p:sp>
      <p:sp>
        <p:nvSpPr>
          <p:cNvPr id="390" name="Shape 390"/>
          <p:cNvSpPr/>
          <p:nvPr/>
        </p:nvSpPr>
        <p:spPr>
          <a:xfrm>
            <a:off x="1031774" y="3017539"/>
            <a:ext cx="5235606" cy="2666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buClr>
                <a:srgbClr val="FFFC37"/>
              </a:buClr>
              <a:buSzPct val="300000"/>
              <a:defRPr sz="1600" b="1">
                <a:solidFill>
                  <a:srgbClr val="FFFFFF"/>
                </a:solidFill>
              </a:defRPr>
            </a:pPr>
            <a:r>
              <a:rPr dirty="0" err="1"/>
              <a:t>усиленная</a:t>
            </a:r>
            <a:r>
              <a:rPr dirty="0"/>
              <a:t> </a:t>
            </a:r>
            <a:r>
              <a:rPr dirty="0" err="1"/>
              <a:t>защита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паразитов</a:t>
            </a:r>
            <a:r>
              <a:rPr dirty="0"/>
              <a:t>;</a:t>
            </a:r>
          </a:p>
          <a:p>
            <a:pPr>
              <a:lnSpc>
                <a:spcPct val="90000"/>
              </a:lnSpc>
              <a:buClr>
                <a:srgbClr val="FFFC37"/>
              </a:buClr>
              <a:buSzPct val="300000"/>
            </a:pPr>
            <a:endParaRPr dirty="0"/>
          </a:p>
          <a:p>
            <a:pPr>
              <a:lnSpc>
                <a:spcPct val="90000"/>
              </a:lnSpc>
              <a:buClr>
                <a:srgbClr val="FFFC37"/>
              </a:buClr>
              <a:buSzPct val="300000"/>
              <a:defRPr sz="1600" b="1">
                <a:solidFill>
                  <a:srgbClr val="FFFFFF"/>
                </a:solidFill>
              </a:defRPr>
            </a:pPr>
            <a:r>
              <a:rPr dirty="0" err="1"/>
              <a:t>интенсивное</a:t>
            </a:r>
            <a:r>
              <a:rPr dirty="0"/>
              <a:t> </a:t>
            </a:r>
            <a:r>
              <a:rPr dirty="0" err="1"/>
              <a:t>очищение</a:t>
            </a:r>
            <a:r>
              <a:rPr dirty="0"/>
              <a:t> </a:t>
            </a:r>
            <a:r>
              <a:rPr dirty="0" err="1" smtClean="0"/>
              <a:t>кишечника</a:t>
            </a:r>
            <a:r>
              <a:rPr lang="ru-RU" dirty="0" smtClean="0"/>
              <a:t> </a:t>
            </a:r>
            <a:r>
              <a:rPr dirty="0" err="1" smtClean="0"/>
              <a:t>от</a:t>
            </a:r>
            <a:r>
              <a:rPr dirty="0" smtClean="0"/>
              <a:t> </a:t>
            </a:r>
            <a:r>
              <a:rPr dirty="0" err="1"/>
              <a:t>различных</a:t>
            </a:r>
            <a:r>
              <a:rPr dirty="0"/>
              <a:t> </a:t>
            </a:r>
            <a:r>
              <a:rPr dirty="0" err="1"/>
              <a:t>внутренних</a:t>
            </a:r>
            <a:r>
              <a:rPr dirty="0"/>
              <a:t> </a:t>
            </a:r>
            <a:r>
              <a:rPr dirty="0" err="1"/>
              <a:t>паразитов</a:t>
            </a:r>
            <a:r>
              <a:rPr dirty="0"/>
              <a:t>;</a:t>
            </a:r>
          </a:p>
          <a:p>
            <a:pPr>
              <a:lnSpc>
                <a:spcPct val="90000"/>
              </a:lnSpc>
            </a:pPr>
            <a:endParaRPr dirty="0"/>
          </a:p>
          <a:p>
            <a:pPr>
              <a:lnSpc>
                <a:spcPct val="90000"/>
              </a:lnSpc>
              <a:buClr>
                <a:srgbClr val="FFFC37"/>
              </a:buClr>
              <a:buSzPct val="300000"/>
              <a:defRPr sz="1600" b="1">
                <a:solidFill>
                  <a:srgbClr val="FFFFFF"/>
                </a:solidFill>
              </a:defRPr>
            </a:pPr>
            <a:r>
              <a:rPr dirty="0" err="1"/>
              <a:t>восстановление</a:t>
            </a:r>
            <a:r>
              <a:rPr dirty="0"/>
              <a:t> </a:t>
            </a:r>
            <a:r>
              <a:rPr dirty="0" err="1"/>
              <a:t>здоровой</a:t>
            </a:r>
            <a:r>
              <a:rPr dirty="0"/>
              <a:t> </a:t>
            </a:r>
            <a:r>
              <a:rPr dirty="0" err="1"/>
              <a:t>микрофлоры</a:t>
            </a:r>
            <a:r>
              <a:rPr dirty="0"/>
              <a:t> </a:t>
            </a:r>
            <a:r>
              <a:rPr dirty="0" err="1"/>
              <a:t>кишечника</a:t>
            </a:r>
            <a:r>
              <a:rPr dirty="0"/>
              <a:t>;</a:t>
            </a:r>
          </a:p>
          <a:p>
            <a:pPr>
              <a:lnSpc>
                <a:spcPct val="90000"/>
              </a:lnSpc>
              <a:buClr>
                <a:srgbClr val="FFFC37"/>
              </a:buClr>
              <a:buSzPct val="300000"/>
              <a:defRPr sz="1600" b="1">
                <a:solidFill>
                  <a:srgbClr val="FFFFFF"/>
                </a:solidFill>
              </a:defRPr>
            </a:pPr>
            <a:endParaRPr dirty="0"/>
          </a:p>
          <a:p>
            <a:pPr>
              <a:lnSpc>
                <a:spcPct val="90000"/>
              </a:lnSpc>
              <a:buClr>
                <a:srgbClr val="FFFC37"/>
              </a:buClr>
              <a:buSzPct val="300000"/>
              <a:defRPr sz="1600" b="1">
                <a:solidFill>
                  <a:srgbClr val="FFFFFF"/>
                </a:solidFill>
              </a:defRPr>
            </a:pPr>
            <a:r>
              <a:rPr dirty="0" err="1"/>
              <a:t>нормализации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пищеварительной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; </a:t>
            </a:r>
          </a:p>
          <a:p>
            <a:pPr>
              <a:lnSpc>
                <a:spcPct val="90000"/>
              </a:lnSpc>
            </a:pPr>
            <a:endParaRPr dirty="0"/>
          </a:p>
          <a:p>
            <a:pPr>
              <a:lnSpc>
                <a:spcPct val="90000"/>
              </a:lnSpc>
              <a:buClr>
                <a:srgbClr val="FFFC37"/>
              </a:buClr>
              <a:buSzPct val="300000"/>
              <a:defRPr sz="1600" b="1">
                <a:solidFill>
                  <a:srgbClr val="FFFFFF"/>
                </a:solidFill>
              </a:defRPr>
            </a:pPr>
            <a:r>
              <a:rPr dirty="0" err="1"/>
              <a:t>укрепление</a:t>
            </a:r>
            <a:r>
              <a:rPr dirty="0"/>
              <a:t> </a:t>
            </a:r>
            <a:r>
              <a:rPr dirty="0" err="1"/>
              <a:t>иммунитета</a:t>
            </a:r>
            <a:r>
              <a:rPr sz="1400" dirty="0"/>
              <a:t>.</a:t>
            </a:r>
          </a:p>
        </p:txBody>
      </p:sp>
      <p:pic>
        <p:nvPicPr>
          <p:cNvPr id="391" name="pasted-image.pdf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31152" y="6363635"/>
            <a:ext cx="947080" cy="16592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250"/>
          <p:cNvSpPr/>
          <p:nvPr/>
        </p:nvSpPr>
        <p:spPr>
          <a:xfrm>
            <a:off x="706917" y="3117033"/>
            <a:ext cx="184205" cy="184200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Shape 251"/>
          <p:cNvSpPr/>
          <p:nvPr/>
        </p:nvSpPr>
        <p:spPr>
          <a:xfrm>
            <a:off x="706916" y="3524187"/>
            <a:ext cx="184205" cy="184205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Shape 252"/>
          <p:cNvSpPr/>
          <p:nvPr/>
        </p:nvSpPr>
        <p:spPr>
          <a:xfrm>
            <a:off x="706916" y="4814905"/>
            <a:ext cx="184205" cy="184205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Shape 253"/>
          <p:cNvSpPr/>
          <p:nvPr/>
        </p:nvSpPr>
        <p:spPr>
          <a:xfrm>
            <a:off x="706916" y="5429251"/>
            <a:ext cx="184205" cy="185705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Shape 251"/>
          <p:cNvSpPr/>
          <p:nvPr/>
        </p:nvSpPr>
        <p:spPr>
          <a:xfrm>
            <a:off x="713997" y="4155115"/>
            <a:ext cx="184205" cy="184205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1014412" y="400238"/>
            <a:ext cx="10106026" cy="106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28B2B"/>
                </a:solidFill>
              </a:defRPr>
            </a:pPr>
            <a:r>
              <a:t>УСИЛЕННАЯ ЗАЩИТА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С PARASHIELD PLUS   </a:t>
            </a:r>
          </a:p>
        </p:txBody>
      </p:sp>
      <p:sp>
        <p:nvSpPr>
          <p:cNvPr id="395" name="Shape 395"/>
          <p:cNvSpPr/>
          <p:nvPr/>
        </p:nvSpPr>
        <p:spPr>
          <a:xfrm>
            <a:off x="1875696" y="2646325"/>
            <a:ext cx="3203459" cy="10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lnSpc>
                <a:spcPct val="90000"/>
              </a:lnSpc>
              <a:defRPr sz="1800" b="1">
                <a:solidFill>
                  <a:srgbClr val="535353"/>
                </a:solidFill>
              </a:defRPr>
            </a:pPr>
            <a:r>
              <a:t>увеличенная продолжительность курса </a:t>
            </a:r>
            <a:r>
              <a:rPr>
                <a:solidFill>
                  <a:srgbClr val="FD9B27"/>
                </a:solidFill>
              </a:rPr>
              <a:t>– 60 дней</a:t>
            </a:r>
          </a:p>
        </p:txBody>
      </p:sp>
      <p:sp>
        <p:nvSpPr>
          <p:cNvPr id="396" name="Shape 396"/>
          <p:cNvSpPr/>
          <p:nvPr/>
        </p:nvSpPr>
        <p:spPr>
          <a:xfrm>
            <a:off x="1874838" y="4211253"/>
            <a:ext cx="2878140" cy="125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четкая схема приема </a:t>
            </a:r>
          </a:p>
          <a:p>
            <a:pPr>
              <a:defRPr sz="1800" b="1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чередованием активных компонентов для усиления действия</a:t>
            </a:r>
          </a:p>
        </p:txBody>
      </p:sp>
      <p:sp>
        <p:nvSpPr>
          <p:cNvPr id="397" name="Shape 397"/>
          <p:cNvSpPr/>
          <p:nvPr/>
        </p:nvSpPr>
        <p:spPr>
          <a:xfrm>
            <a:off x="6719887" y="2606674"/>
            <a:ext cx="4548190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FD9B27"/>
                </a:solidFill>
              </a:rPr>
              <a:t>8 продуктов:</a:t>
            </a:r>
            <a:r>
              <a:t> 5 продуктов Парашилд +  Корал Черный орех, Ассимилятор, Кора муравьиного дерева с селеном</a:t>
            </a:r>
          </a:p>
        </p:txBody>
      </p:sp>
      <p:sp>
        <p:nvSpPr>
          <p:cNvPr id="398" name="Shape 398"/>
          <p:cNvSpPr/>
          <p:nvPr/>
        </p:nvSpPr>
        <p:spPr>
          <a:xfrm>
            <a:off x="6719887" y="4373562"/>
            <a:ext cx="4641853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FD9B27"/>
                </a:solidFill>
              </a:rPr>
              <a:t>активные компоненты:</a:t>
            </a:r>
            <a:r>
              <a:t>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растительные экстракты, ферменты, пробиотики, витамины, минералы</a:t>
            </a:r>
          </a:p>
        </p:txBody>
      </p:sp>
      <p:pic>
        <p:nvPicPr>
          <p:cNvPr id="399" name="image45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96949" y="2652198"/>
            <a:ext cx="847727" cy="87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46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66787" y="4367212"/>
            <a:ext cx="908052" cy="93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47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730875" y="4367212"/>
            <a:ext cx="908050" cy="93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48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730875" y="2600325"/>
            <a:ext cx="908050" cy="93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/>
        </p:nvSpPr>
        <p:spPr>
          <a:xfrm>
            <a:off x="-2323641" y="-1037142"/>
            <a:ext cx="7322840" cy="7322841"/>
          </a:xfrm>
          <a:prstGeom prst="ellipse">
            <a:avLst/>
          </a:prstGeom>
          <a:solidFill>
            <a:srgbClr val="FFF3E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1014412" y="400238"/>
            <a:ext cx="10106026" cy="106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СИНЕРГИЯ КОМПОНЕНТОВ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И КОМПЛЕКСНЫЙ ПОДХОД  </a:t>
            </a:r>
          </a:p>
        </p:txBody>
      </p:sp>
      <p:sp>
        <p:nvSpPr>
          <p:cNvPr id="407" name="Shape 407"/>
          <p:cNvSpPr/>
          <p:nvPr/>
        </p:nvSpPr>
        <p:spPr>
          <a:xfrm>
            <a:off x="9120982" y="5168131"/>
            <a:ext cx="2900364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КОРАЛ-МАЙН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ускоряет выведение токсинов</a:t>
            </a:r>
          </a:p>
        </p:txBody>
      </p:sp>
      <p:pic>
        <p:nvPicPr>
          <p:cNvPr id="408" name="image49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47060" y="5127623"/>
            <a:ext cx="883869" cy="913635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hape 409"/>
          <p:cNvSpPr/>
          <p:nvPr/>
        </p:nvSpPr>
        <p:spPr>
          <a:xfrm>
            <a:off x="9120186" y="1845495"/>
            <a:ext cx="3275017" cy="125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МСМ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защищает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аутоиммунных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реакций</a:t>
            </a:r>
          </a:p>
        </p:txBody>
      </p:sp>
      <p:pic>
        <p:nvPicPr>
          <p:cNvPr id="410" name="image50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34361" y="2031230"/>
            <a:ext cx="883282" cy="914469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9120187" y="3506813"/>
            <a:ext cx="2901953" cy="125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СУПЕРФЛОРА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</a:t>
            </a:r>
            <a:r>
              <a:rPr>
                <a:solidFill>
                  <a:srgbClr val="FD9B27"/>
                </a:solidFill>
              </a:rPr>
              <a:t>АССИМИЛЯТОР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нормализуют процесс пищеварения</a:t>
            </a:r>
          </a:p>
        </p:txBody>
      </p:sp>
      <p:pic>
        <p:nvPicPr>
          <p:cNvPr id="412" name="image51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45472" y="3709766"/>
            <a:ext cx="883535" cy="913305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3473491" y="1844673"/>
            <a:ext cx="4367351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ПАРАФАЙТ и </a:t>
            </a:r>
            <a:r>
              <a:rPr>
                <a:solidFill>
                  <a:srgbClr val="FD9B27"/>
                </a:solidFill>
              </a:rPr>
              <a:t>КОРАЛ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FD9B27"/>
                </a:solidFill>
              </a:rPr>
              <a:t>ЧЕРНЫЙ ОРЕХ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нейтрализуют и выводят паразитов</a:t>
            </a:r>
          </a:p>
        </p:txBody>
      </p:sp>
      <p:pic>
        <p:nvPicPr>
          <p:cNvPr id="414" name="image52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595786" y="1974848"/>
            <a:ext cx="883535" cy="914769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3483213" y="3103550"/>
            <a:ext cx="4132812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КОРАЛ БУРДОК РУТ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очищает организм от токсинов, выделяемых паразитами</a:t>
            </a:r>
          </a:p>
        </p:txBody>
      </p:sp>
      <p:pic>
        <p:nvPicPr>
          <p:cNvPr id="416" name="image53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595786" y="3138716"/>
            <a:ext cx="883535" cy="914687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3495843" y="4422128"/>
            <a:ext cx="4736764" cy="183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КОРА МУРАВЬИНОГО </a:t>
            </a:r>
          </a:p>
          <a:p>
            <a:pPr>
              <a:defRPr sz="1800" b="1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ДЕРЕВА С СЕЛЕНОМ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укрепляет защитные силы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организма и препятствует росту патогенной микрофлоры, вызванной присутствием паразитов</a:t>
            </a:r>
          </a:p>
        </p:txBody>
      </p:sp>
      <p:pic>
        <p:nvPicPr>
          <p:cNvPr id="418" name="pasted-image.pdf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482207" y="1691577"/>
            <a:ext cx="1711144" cy="4215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pasted-image.pdf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2745873" y="4714228"/>
            <a:ext cx="659561" cy="1251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D9B2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1014411" y="1001901"/>
            <a:ext cx="5880103" cy="106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D9B27"/>
                </a:solidFill>
              </a:defRPr>
            </a:pPr>
            <a:r>
              <a:t>КОРАЛ ЧЕРНЫЙ ОРЕХ — </a:t>
            </a:r>
          </a:p>
          <a:p>
            <a:pPr>
              <a:defRPr sz="3400" b="1">
                <a:solidFill>
                  <a:srgbClr val="545454"/>
                </a:solidFill>
              </a:defRPr>
            </a:pPr>
            <a:r>
              <a:t>ВЫВОДИТ ПАРАЗИТОВ</a:t>
            </a:r>
          </a:p>
        </p:txBody>
      </p:sp>
      <p:sp>
        <p:nvSpPr>
          <p:cNvPr id="426" name="Shape 426"/>
          <p:cNvSpPr/>
          <p:nvPr/>
        </p:nvSpPr>
        <p:spPr>
          <a:xfrm>
            <a:off x="1384121" y="2564177"/>
            <a:ext cx="5440502" cy="224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buClr>
                <a:srgbClr val="FD9B27"/>
              </a:buClr>
              <a:buSzPct val="380000"/>
              <a:defRPr sz="18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источник</a:t>
            </a:r>
            <a:r>
              <a:rPr dirty="0"/>
              <a:t> </a:t>
            </a:r>
            <a:r>
              <a:rPr dirty="0" err="1"/>
              <a:t>юглона</a:t>
            </a:r>
            <a:r>
              <a:rPr dirty="0"/>
              <a:t>, </a:t>
            </a:r>
            <a:r>
              <a:rPr dirty="0" err="1"/>
              <a:t>эфирных</a:t>
            </a:r>
            <a:r>
              <a:rPr dirty="0"/>
              <a:t> </a:t>
            </a:r>
            <a:r>
              <a:rPr dirty="0" err="1"/>
              <a:t>масел</a:t>
            </a:r>
            <a:r>
              <a:rPr dirty="0"/>
              <a:t> </a:t>
            </a:r>
            <a:r>
              <a:rPr dirty="0" smtClean="0"/>
              <a:t>и </a:t>
            </a:r>
            <a:r>
              <a:rPr dirty="0" err="1"/>
              <a:t>дубильных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;</a:t>
            </a:r>
          </a:p>
          <a:p>
            <a:pPr>
              <a:buClr>
                <a:srgbClr val="FD9B27"/>
              </a:buClr>
              <a:buSzPct val="380000"/>
              <a:defRPr>
                <a:solidFill>
                  <a:srgbClr val="545454"/>
                </a:solidFill>
              </a:defRPr>
            </a:pPr>
            <a:endParaRPr dirty="0"/>
          </a:p>
          <a:p>
            <a:pPr>
              <a:buClr>
                <a:srgbClr val="FD9B27"/>
              </a:buClr>
              <a:buSzPct val="380000"/>
              <a:defRPr sz="18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усиливает</a:t>
            </a:r>
            <a:r>
              <a:rPr dirty="0"/>
              <a:t> </a:t>
            </a:r>
            <a:r>
              <a:rPr dirty="0" err="1"/>
              <a:t>противопаразитарное</a:t>
            </a:r>
            <a:r>
              <a:rPr dirty="0"/>
              <a:t> </a:t>
            </a:r>
            <a:r>
              <a:rPr dirty="0" err="1"/>
              <a:t>действие</a:t>
            </a:r>
            <a:r>
              <a:rPr dirty="0"/>
              <a:t> </a:t>
            </a:r>
            <a:r>
              <a:rPr dirty="0" err="1"/>
              <a:t>ПараФайта</a:t>
            </a:r>
            <a:r>
              <a:rPr dirty="0"/>
              <a:t>;</a:t>
            </a:r>
          </a:p>
          <a:p>
            <a:pPr>
              <a:buClr>
                <a:srgbClr val="FD9B27"/>
              </a:buClr>
              <a:buSzPct val="380000"/>
              <a:defRPr>
                <a:solidFill>
                  <a:srgbClr val="545454"/>
                </a:solidFill>
              </a:defRPr>
            </a:pPr>
            <a:endParaRPr dirty="0"/>
          </a:p>
          <a:p>
            <a:pPr>
              <a:buClr>
                <a:srgbClr val="FD9B27"/>
              </a:buClr>
              <a:buSzPct val="380000"/>
              <a:defRPr sz="18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нормализовать</a:t>
            </a:r>
            <a:r>
              <a:rPr dirty="0"/>
              <a:t> </a:t>
            </a:r>
            <a:r>
              <a:rPr dirty="0" err="1"/>
              <a:t>работу</a:t>
            </a:r>
            <a:r>
              <a:rPr dirty="0"/>
              <a:t> </a:t>
            </a:r>
            <a:r>
              <a:rPr dirty="0" err="1"/>
              <a:t>органов</a:t>
            </a:r>
            <a:r>
              <a:rPr dirty="0"/>
              <a:t> </a:t>
            </a:r>
            <a:r>
              <a:rPr dirty="0" err="1"/>
              <a:t>пищеварительной</a:t>
            </a:r>
            <a:r>
              <a:rPr dirty="0"/>
              <a:t> </a:t>
            </a:r>
            <a:r>
              <a:rPr dirty="0" err="1" smtClean="0"/>
              <a:t>системы</a:t>
            </a:r>
            <a:r>
              <a:rPr lang="ru-RU" dirty="0" smtClean="0"/>
              <a:t>.</a:t>
            </a:r>
            <a:endParaRPr dirty="0"/>
          </a:p>
        </p:txBody>
      </p:sp>
      <p:pic>
        <p:nvPicPr>
          <p:cNvPr id="427" name="Bottles0007_Coral Black Walnut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987184" y="897489"/>
            <a:ext cx="5575697" cy="557569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339"/>
          <p:cNvSpPr/>
          <p:nvPr/>
        </p:nvSpPr>
        <p:spPr>
          <a:xfrm>
            <a:off x="1089470" y="2691395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Shape 339"/>
          <p:cNvSpPr/>
          <p:nvPr/>
        </p:nvSpPr>
        <p:spPr>
          <a:xfrm>
            <a:off x="1089469" y="3446418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Shape 339"/>
          <p:cNvSpPr/>
          <p:nvPr/>
        </p:nvSpPr>
        <p:spPr>
          <a:xfrm>
            <a:off x="1089468" y="4209859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hape 432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D9B2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1003299" y="527069"/>
            <a:ext cx="6196015" cy="166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45454"/>
                </a:solidFill>
              </a:defRPr>
            </a:pPr>
            <a:r>
              <a:rPr dirty="0">
                <a:solidFill>
                  <a:srgbClr val="FD9B27"/>
                </a:solidFill>
              </a:rPr>
              <a:t>КОРА </a:t>
            </a:r>
            <a:r>
              <a:rPr dirty="0" smtClean="0">
                <a:solidFill>
                  <a:srgbClr val="FD9B27"/>
                </a:solidFill>
              </a:rPr>
              <a:t>МУРАВЬ</a:t>
            </a:r>
            <a:r>
              <a:rPr lang="ru-RU" dirty="0">
                <a:solidFill>
                  <a:srgbClr val="FD9B27"/>
                </a:solidFill>
              </a:rPr>
              <a:t>И</a:t>
            </a:r>
            <a:r>
              <a:rPr dirty="0" smtClean="0">
                <a:solidFill>
                  <a:srgbClr val="FD9B27"/>
                </a:solidFill>
              </a:rPr>
              <a:t>НОГО </a:t>
            </a:r>
            <a:r>
              <a:rPr dirty="0">
                <a:solidFill>
                  <a:srgbClr val="FD9B27"/>
                </a:solidFill>
              </a:rPr>
              <a:t>ДЕРЕВА С СЕЛЕНОМ —</a:t>
            </a:r>
            <a:r>
              <a:rPr dirty="0"/>
              <a:t> УКРЕПЛЕНИЕ ИММУНИТЕТА </a:t>
            </a:r>
          </a:p>
        </p:txBody>
      </p:sp>
      <p:sp>
        <p:nvSpPr>
          <p:cNvPr id="434" name="Shape 434"/>
          <p:cNvSpPr/>
          <p:nvPr/>
        </p:nvSpPr>
        <p:spPr>
          <a:xfrm>
            <a:off x="1337316" y="2564177"/>
            <a:ext cx="5146229" cy="224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buClr>
                <a:srgbClr val="FD9B27"/>
              </a:buClr>
              <a:buSzPct val="380000"/>
              <a:defRPr sz="18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источник</a:t>
            </a:r>
            <a:r>
              <a:rPr dirty="0"/>
              <a:t> </a:t>
            </a:r>
            <a:r>
              <a:rPr dirty="0" err="1"/>
              <a:t>нафтохинонов</a:t>
            </a:r>
            <a:r>
              <a:rPr dirty="0"/>
              <a:t> (</a:t>
            </a:r>
            <a:r>
              <a:rPr dirty="0" err="1"/>
              <a:t>лапахола</a:t>
            </a:r>
            <a:r>
              <a:rPr dirty="0"/>
              <a:t>, </a:t>
            </a:r>
            <a:r>
              <a:rPr dirty="0" err="1"/>
              <a:t>бета-лапахола</a:t>
            </a:r>
            <a:r>
              <a:rPr dirty="0"/>
              <a:t>);</a:t>
            </a:r>
          </a:p>
          <a:p>
            <a:pPr>
              <a:buClr>
                <a:srgbClr val="FD9B27"/>
              </a:buClr>
              <a:buSzPct val="380000"/>
              <a:defRPr>
                <a:solidFill>
                  <a:srgbClr val="545454"/>
                </a:solidFill>
              </a:defRPr>
            </a:pPr>
            <a:endParaRPr dirty="0"/>
          </a:p>
          <a:p>
            <a:pPr>
              <a:buClr>
                <a:srgbClr val="FD9B27"/>
              </a:buClr>
              <a:buSzPct val="380000"/>
              <a:defRPr sz="18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поддерживает</a:t>
            </a:r>
            <a:r>
              <a:rPr dirty="0"/>
              <a:t> </a:t>
            </a:r>
            <a:r>
              <a:rPr dirty="0" err="1" smtClean="0"/>
              <a:t>врожденный</a:t>
            </a:r>
            <a:r>
              <a:rPr lang="ru-RU" dirty="0" smtClean="0"/>
              <a:t> </a:t>
            </a:r>
            <a:r>
              <a:rPr dirty="0" smtClean="0"/>
              <a:t>и </a:t>
            </a:r>
            <a:r>
              <a:rPr dirty="0" err="1"/>
              <a:t>приобретенный</a:t>
            </a:r>
            <a:r>
              <a:rPr dirty="0"/>
              <a:t> </a:t>
            </a:r>
            <a:r>
              <a:rPr dirty="0" err="1"/>
              <a:t>иммунитет</a:t>
            </a:r>
            <a:r>
              <a:rPr dirty="0"/>
              <a:t>;</a:t>
            </a:r>
          </a:p>
          <a:p>
            <a:pPr>
              <a:buClr>
                <a:srgbClr val="FD9B27"/>
              </a:buClr>
              <a:buSzPct val="380000"/>
              <a:defRPr>
                <a:solidFill>
                  <a:srgbClr val="545454"/>
                </a:solidFill>
              </a:defRPr>
            </a:pPr>
            <a:endParaRPr dirty="0"/>
          </a:p>
          <a:p>
            <a:pPr>
              <a:buClr>
                <a:srgbClr val="FD9B27"/>
              </a:buClr>
              <a:buSzPct val="380000"/>
              <a:defRPr sz="18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препятствует</a:t>
            </a:r>
            <a:r>
              <a:rPr dirty="0"/>
              <a:t> </a:t>
            </a:r>
            <a:r>
              <a:rPr dirty="0" err="1"/>
              <a:t>росту</a:t>
            </a:r>
            <a:r>
              <a:rPr dirty="0"/>
              <a:t> </a:t>
            </a:r>
            <a:r>
              <a:rPr dirty="0" err="1"/>
              <a:t>патогенной</a:t>
            </a:r>
            <a:r>
              <a:rPr dirty="0"/>
              <a:t> </a:t>
            </a:r>
            <a:r>
              <a:rPr dirty="0" err="1"/>
              <a:t>микрофлоры</a:t>
            </a:r>
            <a:r>
              <a:rPr dirty="0"/>
              <a:t> </a:t>
            </a:r>
          </a:p>
        </p:txBody>
      </p:sp>
      <p:pic>
        <p:nvPicPr>
          <p:cNvPr id="435" name="Bottles0026_Pau d'Arco with Selenium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987184" y="887810"/>
            <a:ext cx="5575697" cy="55756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339"/>
          <p:cNvSpPr/>
          <p:nvPr/>
        </p:nvSpPr>
        <p:spPr>
          <a:xfrm>
            <a:off x="1089470" y="2691395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Shape 339"/>
          <p:cNvSpPr/>
          <p:nvPr/>
        </p:nvSpPr>
        <p:spPr>
          <a:xfrm>
            <a:off x="1089469" y="3446418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Shape 339"/>
          <p:cNvSpPr/>
          <p:nvPr/>
        </p:nvSpPr>
        <p:spPr>
          <a:xfrm>
            <a:off x="1089468" y="4209859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1014412" y="679297"/>
            <a:ext cx="6861176" cy="178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t>ВНАЧАЛЕ МЫ МОЖЕМ</a:t>
            </a:r>
          </a:p>
          <a:p>
            <a:pPr>
              <a:defRPr sz="4000" b="1">
                <a:solidFill>
                  <a:srgbClr val="FFFFFF"/>
                </a:solidFill>
              </a:defRPr>
            </a:pPr>
            <a:r>
              <a:t>НЕ ЗАМЕЧАТЬ </a:t>
            </a:r>
          </a:p>
          <a:p>
            <a:pPr>
              <a:defRPr sz="4000" b="1">
                <a:solidFill>
                  <a:srgbClr val="FFFFFF"/>
                </a:solidFill>
              </a:defRPr>
            </a:pPr>
            <a:r>
              <a:t>ПРОБЛЕМУ</a:t>
            </a:r>
          </a:p>
        </p:txBody>
      </p:sp>
      <p:sp>
        <p:nvSpPr>
          <p:cNvPr id="47" name="Shape 47"/>
          <p:cNvSpPr/>
          <p:nvPr/>
        </p:nvSpPr>
        <p:spPr>
          <a:xfrm>
            <a:off x="1038222" y="3333448"/>
            <a:ext cx="5980119" cy="206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t>Паразитарные инфекции маскируются под </a:t>
            </a:r>
            <a:r>
              <a:rPr>
                <a:solidFill>
                  <a:srgbClr val="FFFC37"/>
                </a:solidFill>
              </a:rPr>
              <a:t>известные болезни.</a:t>
            </a:r>
            <a:r>
              <a:rPr>
                <a:solidFill>
                  <a:srgbClr val="FED831"/>
                </a:solidFill>
              </a:rPr>
              <a:t> </a:t>
            </a:r>
          </a:p>
          <a:p>
            <a:pPr>
              <a:defRPr>
                <a:solidFill>
                  <a:srgbClr val="FED831"/>
                </a:solidFill>
              </a:defRPr>
            </a:pPr>
            <a:endParaRPr>
              <a:solidFill>
                <a:srgbClr val="FED831"/>
              </a:solidFill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t>Они часто не имеют специфических симптомов, поэтому распознать </a:t>
            </a: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t>их непросто.</a:t>
            </a:r>
          </a:p>
        </p:txBody>
      </p:sp>
      <p:pic>
        <p:nvPicPr>
          <p:cNvPr id="48" name="image6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381750" y="820737"/>
            <a:ext cx="5040313" cy="5216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hape 440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D9B2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1014411" y="571879"/>
            <a:ext cx="5880103" cy="1561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45454"/>
                </a:solidFill>
              </a:defRPr>
            </a:pPr>
            <a:r>
              <a:rPr>
                <a:solidFill>
                  <a:srgbClr val="FD9B27"/>
                </a:solidFill>
              </a:rPr>
              <a:t>АССИМИЛЯТОР — </a:t>
            </a:r>
            <a:r>
              <a:t>УЛУЧШАЕТ ПИЩЕВАРЕНИЕ </a:t>
            </a:r>
          </a:p>
        </p:txBody>
      </p:sp>
      <p:sp>
        <p:nvSpPr>
          <p:cNvPr id="442" name="Shape 442"/>
          <p:cNvSpPr/>
          <p:nvPr/>
        </p:nvSpPr>
        <p:spPr>
          <a:xfrm>
            <a:off x="1380849" y="2846388"/>
            <a:ext cx="5303094" cy="224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buClr>
                <a:srgbClr val="FD9B27"/>
              </a:buClr>
              <a:buSzPct val="380000"/>
              <a:defRPr sz="18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источник</a:t>
            </a:r>
            <a:r>
              <a:rPr dirty="0"/>
              <a:t> 10 </a:t>
            </a:r>
            <a:r>
              <a:rPr dirty="0" err="1" smtClean="0"/>
              <a:t>пи</a:t>
            </a:r>
            <a:r>
              <a:rPr lang="ru-RU" dirty="0" err="1" smtClean="0"/>
              <a:t>щ</a:t>
            </a:r>
            <a:r>
              <a:rPr dirty="0" err="1" smtClean="0"/>
              <a:t>еварительных</a:t>
            </a:r>
            <a:r>
              <a:rPr dirty="0" smtClean="0"/>
              <a:t> </a:t>
            </a:r>
            <a:r>
              <a:rPr dirty="0" err="1"/>
              <a:t>ферментов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лучшего</a:t>
            </a:r>
            <a:r>
              <a:rPr dirty="0"/>
              <a:t> </a:t>
            </a:r>
            <a:r>
              <a:rPr dirty="0" err="1"/>
              <a:t>расщепления</a:t>
            </a:r>
            <a:r>
              <a:rPr dirty="0"/>
              <a:t> </a:t>
            </a:r>
            <a:r>
              <a:rPr dirty="0" err="1"/>
              <a:t>углеводов</a:t>
            </a:r>
            <a:r>
              <a:rPr dirty="0"/>
              <a:t>, </a:t>
            </a:r>
            <a:r>
              <a:rPr dirty="0" err="1"/>
              <a:t>жиров</a:t>
            </a:r>
            <a:r>
              <a:rPr dirty="0"/>
              <a:t> и  </a:t>
            </a:r>
            <a:r>
              <a:rPr dirty="0" err="1"/>
              <a:t>белков</a:t>
            </a:r>
            <a:r>
              <a:rPr dirty="0"/>
              <a:t>;</a:t>
            </a:r>
          </a:p>
          <a:p>
            <a:pPr>
              <a:buClr>
                <a:srgbClr val="FD9B27"/>
              </a:buClr>
              <a:buSzPct val="380000"/>
              <a:defRPr>
                <a:solidFill>
                  <a:srgbClr val="545454"/>
                </a:solidFill>
              </a:defRPr>
            </a:pPr>
            <a:endParaRPr dirty="0"/>
          </a:p>
          <a:p>
            <a:pPr>
              <a:buClr>
                <a:srgbClr val="FD9B27"/>
              </a:buClr>
              <a:buSzPct val="380000"/>
              <a:defRPr sz="18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улучшает</a:t>
            </a:r>
            <a:r>
              <a:rPr dirty="0"/>
              <a:t> </a:t>
            </a:r>
            <a:r>
              <a:rPr dirty="0" err="1"/>
              <a:t>усвоение</a:t>
            </a:r>
            <a:r>
              <a:rPr dirty="0"/>
              <a:t> </a:t>
            </a:r>
            <a:r>
              <a:rPr dirty="0" err="1"/>
              <a:t>пищи</a:t>
            </a:r>
            <a:r>
              <a:rPr dirty="0"/>
              <a:t>;</a:t>
            </a:r>
          </a:p>
          <a:p>
            <a:pPr>
              <a:buClr>
                <a:srgbClr val="FD9B27"/>
              </a:buClr>
              <a:buSzPct val="380000"/>
              <a:defRPr>
                <a:solidFill>
                  <a:srgbClr val="545454"/>
                </a:solidFill>
              </a:defRPr>
            </a:pPr>
            <a:endParaRPr dirty="0"/>
          </a:p>
          <a:p>
            <a:pPr>
              <a:buClr>
                <a:srgbClr val="FD9B27"/>
              </a:buClr>
              <a:buSzPct val="380000"/>
              <a:defRPr sz="18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улучшает</a:t>
            </a:r>
            <a:r>
              <a:rPr dirty="0"/>
              <a:t> </a:t>
            </a:r>
            <a:r>
              <a:rPr dirty="0" err="1"/>
              <a:t>снабжение</a:t>
            </a:r>
            <a:r>
              <a:rPr dirty="0"/>
              <a:t> </a:t>
            </a:r>
            <a:r>
              <a:rPr dirty="0" err="1"/>
              <a:t>клеток</a:t>
            </a:r>
            <a:r>
              <a:rPr dirty="0"/>
              <a:t> </a:t>
            </a:r>
            <a:r>
              <a:rPr dirty="0" err="1"/>
              <a:t>питательными</a:t>
            </a:r>
            <a:r>
              <a:rPr dirty="0"/>
              <a:t> </a:t>
            </a:r>
            <a:r>
              <a:rPr dirty="0" err="1" smtClean="0"/>
              <a:t>веществами</a:t>
            </a:r>
            <a:r>
              <a:rPr lang="ru-RU" dirty="0" smtClean="0"/>
              <a:t>.</a:t>
            </a:r>
            <a:endParaRPr dirty="0"/>
          </a:p>
        </p:txBody>
      </p:sp>
      <p:pic>
        <p:nvPicPr>
          <p:cNvPr id="443" name="Bottles0000_Assimilator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006132" y="906758"/>
            <a:ext cx="5537801" cy="55378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339"/>
          <p:cNvSpPr/>
          <p:nvPr/>
        </p:nvSpPr>
        <p:spPr>
          <a:xfrm>
            <a:off x="1089470" y="2970069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Shape 339"/>
          <p:cNvSpPr/>
          <p:nvPr/>
        </p:nvSpPr>
        <p:spPr>
          <a:xfrm>
            <a:off x="1089469" y="4003773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Shape 339"/>
          <p:cNvSpPr/>
          <p:nvPr/>
        </p:nvSpPr>
        <p:spPr>
          <a:xfrm>
            <a:off x="1089468" y="4488533"/>
            <a:ext cx="192093" cy="19209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age6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 448"/>
          <p:cNvSpPr/>
          <p:nvPr/>
        </p:nvSpPr>
        <p:spPr>
          <a:xfrm>
            <a:off x="1239837" y="701856"/>
            <a:ext cx="9712326" cy="1766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4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 PLUS</a:t>
            </a:r>
          </a:p>
          <a:p>
            <a:pPr algn="ctr">
              <a:defRPr sz="34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расширенная версия набора для защиты</a:t>
            </a:r>
          </a:p>
          <a:p>
            <a:pPr algn="ctr">
              <a:defRPr sz="3400" b="1">
                <a:solidFill>
                  <a:srgbClr val="5454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паразитов</a:t>
            </a:r>
          </a:p>
        </p:txBody>
      </p:sp>
      <p:sp>
        <p:nvSpPr>
          <p:cNvPr id="449" name="Shape 449"/>
          <p:cNvSpPr/>
          <p:nvPr/>
        </p:nvSpPr>
        <p:spPr>
          <a:xfrm>
            <a:off x="565945" y="4313277"/>
            <a:ext cx="2435226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45454"/>
                </a:solidFill>
              </a:defRPr>
            </a:pPr>
            <a:r>
              <a:t>усиленная</a:t>
            </a:r>
          </a:p>
          <a:p>
            <a:pPr algn="ctr">
              <a:defRPr sz="1800" b="1">
                <a:solidFill>
                  <a:srgbClr val="545454"/>
                </a:solidFill>
              </a:defRPr>
            </a:pPr>
            <a:r>
              <a:t>защита </a:t>
            </a:r>
          </a:p>
          <a:p>
            <a:pPr algn="ctr">
              <a:defRPr sz="1800" b="1">
                <a:solidFill>
                  <a:srgbClr val="545454"/>
                </a:solidFill>
              </a:defRPr>
            </a:pPr>
            <a:r>
              <a:t>от паразитов</a:t>
            </a:r>
          </a:p>
        </p:txBody>
      </p:sp>
      <p:pic>
        <p:nvPicPr>
          <p:cNvPr id="450" name="image66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69988" y="3071813"/>
            <a:ext cx="1227140" cy="127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67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057922" y="3071813"/>
            <a:ext cx="1228726" cy="127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age68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201444" y="3071813"/>
            <a:ext cx="1227139" cy="127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69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356872" y="3071813"/>
            <a:ext cx="1227139" cy="1270003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2454672" y="4313277"/>
            <a:ext cx="2435226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45454"/>
                </a:solidFill>
              </a:defRPr>
            </a:pPr>
            <a:r>
              <a:t>интенсивное очищение</a:t>
            </a:r>
          </a:p>
          <a:p>
            <a:pPr algn="ctr">
              <a:defRPr sz="1800" b="1">
                <a:solidFill>
                  <a:srgbClr val="545454"/>
                </a:solidFill>
              </a:defRPr>
            </a:pPr>
            <a:r>
              <a:t>организма</a:t>
            </a:r>
          </a:p>
        </p:txBody>
      </p:sp>
      <p:sp>
        <p:nvSpPr>
          <p:cNvPr id="455" name="Shape 455"/>
          <p:cNvSpPr/>
          <p:nvPr/>
        </p:nvSpPr>
        <p:spPr>
          <a:xfrm>
            <a:off x="4597400" y="4314825"/>
            <a:ext cx="2435226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>
            <a:lvl1pPr algn="ctr">
              <a:defRPr sz="1800" b="1">
                <a:solidFill>
                  <a:srgbClr val="545454"/>
                </a:solidFill>
              </a:defRPr>
            </a:lvl1pPr>
          </a:lstStyle>
          <a:p>
            <a:r>
              <a:t>нормализация пищеварения</a:t>
            </a:r>
          </a:p>
        </p:txBody>
      </p:sp>
      <p:sp>
        <p:nvSpPr>
          <p:cNvPr id="456" name="Shape 456"/>
          <p:cNvSpPr/>
          <p:nvPr/>
        </p:nvSpPr>
        <p:spPr>
          <a:xfrm>
            <a:off x="6752828" y="4314825"/>
            <a:ext cx="2435226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45454"/>
                </a:solidFill>
              </a:defRPr>
            </a:pPr>
            <a:r>
              <a:t>укрепление </a:t>
            </a:r>
          </a:p>
          <a:p>
            <a:pPr algn="ctr">
              <a:defRPr sz="1800" b="1">
                <a:solidFill>
                  <a:srgbClr val="545454"/>
                </a:solidFill>
              </a:defRPr>
            </a:pPr>
            <a:r>
              <a:t>иммунитета</a:t>
            </a:r>
          </a:p>
        </p:txBody>
      </p:sp>
      <p:pic>
        <p:nvPicPr>
          <p:cNvPr id="457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9307537" y="2761482"/>
            <a:ext cx="1890664" cy="1890664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/>
          <p:nvPr/>
        </p:nvSpPr>
        <p:spPr>
          <a:xfrm>
            <a:off x="9035256" y="4313277"/>
            <a:ext cx="2435226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>
            <a:lvl1pPr algn="ctr">
              <a:defRPr sz="1800" b="1">
                <a:solidFill>
                  <a:srgbClr val="545454"/>
                </a:solidFill>
              </a:defRPr>
            </a:lvl1pPr>
          </a:lstStyle>
          <a:p>
            <a:r>
              <a:t>удвоенная продолжительность программы</a:t>
            </a:r>
          </a:p>
        </p:txBody>
      </p:sp>
      <p:pic>
        <p:nvPicPr>
          <p:cNvPr id="459" name="pasted-image.pdf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9748380" y="3202326"/>
            <a:ext cx="1008977" cy="1008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7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947737" y="1235256"/>
            <a:ext cx="9712326" cy="5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sz="3400" b="1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Parashield Plus</a:t>
            </a:r>
          </a:p>
        </p:txBody>
      </p:sp>
      <p:sp>
        <p:nvSpPr>
          <p:cNvPr id="463" name="Shape 463"/>
          <p:cNvSpPr/>
          <p:nvPr/>
        </p:nvSpPr>
        <p:spPr>
          <a:xfrm>
            <a:off x="971550" y="2744788"/>
            <a:ext cx="2790825" cy="1720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БОНУСНЫЕ  БАЛЛЫ</a:t>
            </a:r>
            <a:endParaRPr>
              <a:solidFill>
                <a:srgbClr val="5B2E63"/>
              </a:solidFill>
            </a:endParaRPr>
          </a:p>
          <a:p>
            <a:pPr>
              <a:defRPr>
                <a:solidFill>
                  <a:srgbClr val="5B2E63"/>
                </a:solidFill>
              </a:defRPr>
            </a:pPr>
            <a:endParaRPr>
              <a:solidFill>
                <a:srgbClr val="5B2E63"/>
              </a:solidFill>
            </a:endParaRPr>
          </a:p>
          <a:p>
            <a:pPr>
              <a:defRPr>
                <a:solidFill>
                  <a:srgbClr val="5B2E63"/>
                </a:solidFill>
              </a:defRPr>
            </a:pPr>
            <a:endParaRPr>
              <a:solidFill>
                <a:srgbClr val="5B2E63"/>
              </a:solidFill>
            </a:endParaRPr>
          </a:p>
          <a:p>
            <a:pPr>
              <a:defRPr sz="1800" b="1">
                <a:solidFill>
                  <a:srgbClr val="535353"/>
                </a:solidFill>
              </a:defRPr>
            </a:pPr>
            <a:r>
              <a:t>КЛУБНАЯ ЦЕНА</a:t>
            </a:r>
          </a:p>
          <a:p>
            <a:endParaRPr/>
          </a:p>
          <a:p>
            <a:endParaRPr/>
          </a:p>
          <a:p>
            <a:pPr>
              <a:defRPr sz="1800" b="1">
                <a:solidFill>
                  <a:srgbClr val="535353"/>
                </a:solidFill>
              </a:defRPr>
            </a:pPr>
            <a:r>
              <a:t>РОЗНИЧНАЯ ЦЕНА</a:t>
            </a:r>
          </a:p>
        </p:txBody>
      </p:sp>
      <p:sp>
        <p:nvSpPr>
          <p:cNvPr id="464" name="Shape 464"/>
          <p:cNvSpPr/>
          <p:nvPr/>
        </p:nvSpPr>
        <p:spPr>
          <a:xfrm>
            <a:off x="4114800" y="2662238"/>
            <a:ext cx="121919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 b="1">
                <a:solidFill>
                  <a:srgbClr val="F18C24"/>
                </a:solidFill>
              </a:defRPr>
            </a:lvl1pPr>
          </a:lstStyle>
          <a:p>
            <a:r>
              <a:rPr lang="ru-RU" dirty="0" smtClean="0"/>
              <a:t>1</a:t>
            </a:r>
            <a:r>
              <a:rPr dirty="0" smtClean="0"/>
              <a:t>00</a:t>
            </a:r>
            <a:endParaRPr dirty="0"/>
          </a:p>
        </p:txBody>
      </p:sp>
      <p:sp>
        <p:nvSpPr>
          <p:cNvPr id="465" name="Shape 465"/>
          <p:cNvSpPr/>
          <p:nvPr/>
        </p:nvSpPr>
        <p:spPr>
          <a:xfrm>
            <a:off x="4048124" y="4077144"/>
            <a:ext cx="170824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 b="1">
                <a:solidFill>
                  <a:srgbClr val="F18C24"/>
                </a:solidFill>
              </a:defRPr>
            </a:pPr>
            <a:r>
              <a:rPr lang="ru-RU" dirty="0" smtClean="0"/>
              <a:t>187</a:t>
            </a:r>
            <a:r>
              <a:rPr dirty="0" smtClean="0"/>
              <a:t>,</a:t>
            </a:r>
            <a:r>
              <a:rPr lang="ru-RU" dirty="0" smtClean="0"/>
              <a:t>5</a:t>
            </a:r>
            <a:r>
              <a:rPr dirty="0" smtClean="0"/>
              <a:t>0 </a:t>
            </a:r>
            <a:r>
              <a:rPr sz="1800" dirty="0" err="1"/>
              <a:t>у.е</a:t>
            </a:r>
            <a:r>
              <a:rPr sz="1800" dirty="0"/>
              <a:t>.</a:t>
            </a:r>
          </a:p>
        </p:txBody>
      </p:sp>
      <p:sp>
        <p:nvSpPr>
          <p:cNvPr id="466" name="Shape 466"/>
          <p:cNvSpPr/>
          <p:nvPr/>
        </p:nvSpPr>
        <p:spPr>
          <a:xfrm>
            <a:off x="4048125" y="3379193"/>
            <a:ext cx="145415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 b="1">
                <a:solidFill>
                  <a:srgbClr val="F18C24"/>
                </a:solidFill>
              </a:defRPr>
            </a:pPr>
            <a:r>
              <a:rPr lang="ru-RU" dirty="0" smtClean="0"/>
              <a:t>15</a:t>
            </a:r>
            <a:r>
              <a:rPr dirty="0" smtClean="0"/>
              <a:t>0</a:t>
            </a:r>
            <a:r>
              <a:rPr sz="1800" dirty="0" smtClean="0"/>
              <a:t> </a:t>
            </a:r>
            <a:r>
              <a:rPr sz="1800" dirty="0" err="1"/>
              <a:t>у.е</a:t>
            </a:r>
            <a:r>
              <a:rPr sz="1800" dirty="0"/>
              <a:t>.</a:t>
            </a:r>
          </a:p>
        </p:txBody>
      </p:sp>
      <p:sp>
        <p:nvSpPr>
          <p:cNvPr id="467" name="Shape 467"/>
          <p:cNvSpPr/>
          <p:nvPr/>
        </p:nvSpPr>
        <p:spPr>
          <a:xfrm>
            <a:off x="4078241" y="2554377"/>
            <a:ext cx="772434" cy="746172"/>
          </a:xfrm>
          <a:prstGeom prst="ellipse">
            <a:avLst/>
          </a:prstGeom>
          <a:ln w="25400">
            <a:solidFill>
              <a:srgbClr val="F9CC2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5991473" y="1019323"/>
            <a:ext cx="6213230" cy="4819354"/>
          </a:xfrm>
          <a:prstGeom prst="rect">
            <a:avLst/>
          </a:prstGeom>
          <a:solidFill>
            <a:srgbClr val="FDB52D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69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669119" y="271677"/>
            <a:ext cx="6858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Parashield Plus_RU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704350" y="1810256"/>
            <a:ext cx="4934439" cy="3138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image7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6988" y="-15875"/>
            <a:ext cx="12245976" cy="6889750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Shape 473"/>
          <p:cNvSpPr/>
          <p:nvPr/>
        </p:nvSpPr>
        <p:spPr>
          <a:xfrm>
            <a:off x="1239837" y="1025705"/>
            <a:ext cx="9712326" cy="111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</a:t>
            </a:r>
          </a:p>
          <a:p>
            <a:pPr algn="ctr">
              <a:defRPr sz="3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для защиты от паразитов</a:t>
            </a:r>
          </a:p>
        </p:txBody>
      </p:sp>
      <p:sp>
        <p:nvSpPr>
          <p:cNvPr id="474" name="Shape 474"/>
          <p:cNvSpPr/>
          <p:nvPr/>
        </p:nvSpPr>
        <p:spPr>
          <a:xfrm>
            <a:off x="-14291" y="1169985"/>
            <a:ext cx="12220583" cy="4518030"/>
          </a:xfrm>
          <a:prstGeom prst="rect">
            <a:avLst/>
          </a:prstGeom>
          <a:solidFill>
            <a:srgbClr val="FD9B2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5" name="Shape 475"/>
          <p:cNvSpPr/>
          <p:nvPr/>
        </p:nvSpPr>
        <p:spPr>
          <a:xfrm>
            <a:off x="1239837" y="1441630"/>
            <a:ext cx="9712326" cy="111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НАБОРЫ</a:t>
            </a:r>
          </a:p>
          <a:p>
            <a:pPr algn="ctr"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CORAL CLUB ЭТО</a:t>
            </a:r>
          </a:p>
        </p:txBody>
      </p:sp>
      <p:sp>
        <p:nvSpPr>
          <p:cNvPr id="476" name="Shape 476"/>
          <p:cNvSpPr/>
          <p:nvPr/>
        </p:nvSpPr>
        <p:spPr>
          <a:xfrm>
            <a:off x="1017587" y="4337048"/>
            <a:ext cx="2435226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комплексное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действие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компонентов</a:t>
            </a:r>
          </a:p>
        </p:txBody>
      </p:sp>
      <p:sp>
        <p:nvSpPr>
          <p:cNvPr id="477" name="Shape 477"/>
          <p:cNvSpPr/>
          <p:nvPr/>
        </p:nvSpPr>
        <p:spPr>
          <a:xfrm>
            <a:off x="3363912" y="4337048"/>
            <a:ext cx="2760665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t>четкая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последовательность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приема</a:t>
            </a:r>
          </a:p>
        </p:txBody>
      </p:sp>
      <p:sp>
        <p:nvSpPr>
          <p:cNvPr id="478" name="Shape 478"/>
          <p:cNvSpPr/>
          <p:nvPr/>
        </p:nvSpPr>
        <p:spPr>
          <a:xfrm>
            <a:off x="5988048" y="4337048"/>
            <a:ext cx="2760667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t>сохранение привычного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образа жизни</a:t>
            </a:r>
          </a:p>
        </p:txBody>
      </p:sp>
      <p:sp>
        <p:nvSpPr>
          <p:cNvPr id="479" name="Shape 479"/>
          <p:cNvSpPr/>
          <p:nvPr/>
        </p:nvSpPr>
        <p:spPr>
          <a:xfrm>
            <a:off x="8464550" y="4337048"/>
            <a:ext cx="2759075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концептуальный подход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к здоровью</a:t>
            </a:r>
          </a:p>
        </p:txBody>
      </p:sp>
      <p:pic>
        <p:nvPicPr>
          <p:cNvPr id="480" name="image7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16400" y="3068638"/>
            <a:ext cx="1055688" cy="1092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73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863850" y="3516312"/>
            <a:ext cx="1352550" cy="127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74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317038" y="3068638"/>
            <a:ext cx="1054103" cy="1092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75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712913" y="3024188"/>
            <a:ext cx="1104903" cy="114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image76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828597" y="3074988"/>
            <a:ext cx="1079571" cy="1117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/>
        </p:nvSpPr>
        <p:spPr>
          <a:xfrm>
            <a:off x="-63500" y="-63500"/>
            <a:ext cx="12319000" cy="6985000"/>
          </a:xfrm>
          <a:prstGeom prst="rect">
            <a:avLst/>
          </a:prstGeom>
          <a:solidFill>
            <a:srgbClr val="FD9B2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647700" y="426265"/>
            <a:ext cx="5572225" cy="2887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>
                <a:solidFill>
                  <a:srgbClr val="FFFFFF"/>
                </a:solidFill>
              </a:defRPr>
            </a:pPr>
            <a:endParaRPr/>
          </a:p>
          <a:p>
            <a:pPr>
              <a:lnSpc>
                <a:spcPct val="90000"/>
              </a:lnSpc>
              <a:defRPr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 </a:t>
            </a:r>
          </a:p>
          <a:p>
            <a:pPr>
              <a:lnSpc>
                <a:spcPct val="90000"/>
              </a:lnSpc>
              <a:defRPr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Parashield </a:t>
            </a:r>
          </a:p>
          <a:p>
            <a:pPr>
              <a:lnSpc>
                <a:spcPct val="90000"/>
              </a:lnSpc>
              <a:defRPr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Plus  </a:t>
            </a:r>
          </a:p>
        </p:txBody>
      </p:sp>
      <p:sp>
        <p:nvSpPr>
          <p:cNvPr id="488" name="Shape 488"/>
          <p:cNvSpPr/>
          <p:nvPr/>
        </p:nvSpPr>
        <p:spPr>
          <a:xfrm>
            <a:off x="647700" y="3499155"/>
            <a:ext cx="5081588" cy="90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защиты </a:t>
            </a:r>
          </a:p>
          <a:p>
            <a:pPr>
              <a:lnSpc>
                <a:spcPct val="90000"/>
              </a:lnSpc>
              <a:defRPr sz="2800" b="1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паразитов</a:t>
            </a:r>
          </a:p>
        </p:txBody>
      </p:sp>
      <p:pic>
        <p:nvPicPr>
          <p:cNvPr id="489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12152" y="5801822"/>
            <a:ext cx="2362618" cy="413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flipH="1">
            <a:off x="4571934" y="-466864"/>
            <a:ext cx="7669411" cy="698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199681" y="-956519"/>
            <a:ext cx="8771038" cy="877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Parashield Plus_RU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831531" y="1205672"/>
            <a:ext cx="4994882" cy="3177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pasted-image.pdf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950378" y="2327017"/>
            <a:ext cx="4188322" cy="4188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Parashield_RU_600_px копия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247546" y="2977593"/>
            <a:ext cx="3593987" cy="2887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ОБРАТИТЕ ВНИМАНИЕ </a:t>
            </a:r>
          </a:p>
          <a:p>
            <a:pPr>
              <a:defRPr sz="3400" b="1">
                <a:solidFill>
                  <a:srgbClr val="F48B14"/>
                </a:solidFill>
              </a:defRPr>
            </a:pPr>
            <a:r>
              <a:t>НА СИМПТОМЫ:</a:t>
            </a:r>
            <a:r>
              <a:rPr>
                <a:solidFill>
                  <a:srgbClr val="FD774D"/>
                </a:solidFill>
              </a:rPr>
              <a:t> </a:t>
            </a:r>
          </a:p>
        </p:txBody>
      </p:sp>
      <p:sp>
        <p:nvSpPr>
          <p:cNvPr id="52" name="Shape 52"/>
          <p:cNvSpPr/>
          <p:nvPr/>
        </p:nvSpPr>
        <p:spPr>
          <a:xfrm>
            <a:off x="1073149" y="2071688"/>
            <a:ext cx="2176467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недомогание, </a:t>
            </a:r>
          </a:p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слабость, </a:t>
            </a:r>
            <a:r>
              <a:rPr>
                <a:solidFill>
                  <a:srgbClr val="535353"/>
                </a:solidFill>
              </a:rPr>
              <a:t>утомляемость</a:t>
            </a:r>
          </a:p>
        </p:txBody>
      </p:sp>
      <p:sp>
        <p:nvSpPr>
          <p:cNvPr id="53" name="Shape 53"/>
          <p:cNvSpPr/>
          <p:nvPr/>
        </p:nvSpPr>
        <p:spPr>
          <a:xfrm>
            <a:off x="1073149" y="3567112"/>
            <a:ext cx="2176467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сниженный или повышенный </a:t>
            </a:r>
          </a:p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аппетит</a:t>
            </a:r>
          </a:p>
        </p:txBody>
      </p:sp>
      <p:sp>
        <p:nvSpPr>
          <p:cNvPr id="54" name="Shape 54"/>
          <p:cNvSpPr/>
          <p:nvPr/>
        </p:nvSpPr>
        <p:spPr>
          <a:xfrm>
            <a:off x="1073149" y="5203823"/>
            <a:ext cx="2176467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диарея</a:t>
            </a:r>
            <a:r>
              <a:rPr>
                <a:solidFill>
                  <a:srgbClr val="535353"/>
                </a:solidFill>
              </a:rPr>
              <a:t>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запоры</a:t>
            </a:r>
          </a:p>
        </p:txBody>
      </p:sp>
      <p:sp>
        <p:nvSpPr>
          <p:cNvPr id="55" name="Shape 55"/>
          <p:cNvSpPr/>
          <p:nvPr/>
        </p:nvSpPr>
        <p:spPr>
          <a:xfrm>
            <a:off x="3622675" y="2071688"/>
            <a:ext cx="23590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аллергия</a:t>
            </a:r>
            <a:r>
              <a:rPr>
                <a:solidFill>
                  <a:srgbClr val="535353"/>
                </a:solidFill>
              </a:rPr>
              <a:t> (сыпь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 коже, кашель, приступы астмы)</a:t>
            </a:r>
          </a:p>
        </p:txBody>
      </p:sp>
      <p:sp>
        <p:nvSpPr>
          <p:cNvPr id="56" name="Shape 56"/>
          <p:cNvSpPr/>
          <p:nvPr/>
        </p:nvSpPr>
        <p:spPr>
          <a:xfrm>
            <a:off x="3622675" y="3576637"/>
            <a:ext cx="236537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тошнота, рвота</a:t>
            </a:r>
            <a:r>
              <a:rPr>
                <a:solidFill>
                  <a:srgbClr val="535353"/>
                </a:solidFill>
              </a:rPr>
              <a:t>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без отравления,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боли в животе</a:t>
            </a:r>
          </a:p>
        </p:txBody>
      </p:sp>
      <p:sp>
        <p:nvSpPr>
          <p:cNvPr id="57" name="Shape 57"/>
          <p:cNvSpPr/>
          <p:nvPr/>
        </p:nvSpPr>
        <p:spPr>
          <a:xfrm>
            <a:off x="3622675" y="5064123"/>
            <a:ext cx="23590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потеря веса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при хорошем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аппетите</a:t>
            </a:r>
          </a:p>
        </p:txBody>
      </p:sp>
      <p:sp>
        <p:nvSpPr>
          <p:cNvPr id="58" name="Shape 58"/>
          <p:cNvSpPr/>
          <p:nvPr/>
        </p:nvSpPr>
        <p:spPr>
          <a:xfrm flipV="1">
            <a:off x="6097270" y="1636711"/>
            <a:ext cx="2" cy="4789490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Shape 59"/>
          <p:cNvSpPr/>
          <p:nvPr/>
        </p:nvSpPr>
        <p:spPr>
          <a:xfrm flipV="1">
            <a:off x="3363595" y="1636711"/>
            <a:ext cx="3" cy="4789490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Shape 60"/>
          <p:cNvSpPr/>
          <p:nvPr/>
        </p:nvSpPr>
        <p:spPr>
          <a:xfrm flipV="1">
            <a:off x="9032557" y="1636711"/>
            <a:ext cx="3" cy="4789490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Shape 61"/>
          <p:cNvSpPr/>
          <p:nvPr/>
        </p:nvSpPr>
        <p:spPr>
          <a:xfrm flipH="1" flipV="1">
            <a:off x="922336" y="3215956"/>
            <a:ext cx="10875966" cy="3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Shape 62"/>
          <p:cNvSpPr/>
          <p:nvPr/>
        </p:nvSpPr>
        <p:spPr>
          <a:xfrm flipH="1" flipV="1">
            <a:off x="922336" y="4851082"/>
            <a:ext cx="10875966" cy="3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" name="Shape 63"/>
          <p:cNvSpPr/>
          <p:nvPr/>
        </p:nvSpPr>
        <p:spPr>
          <a:xfrm>
            <a:off x="6356350" y="2211388"/>
            <a:ext cx="2359025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храп</a:t>
            </a:r>
            <a:r>
              <a:rPr>
                <a:solidFill>
                  <a:srgbClr val="535353"/>
                </a:solidFill>
              </a:rPr>
              <a:t> или скрежет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зубами во сне</a:t>
            </a:r>
          </a:p>
        </p:txBody>
      </p:sp>
      <p:sp>
        <p:nvSpPr>
          <p:cNvPr id="64" name="Shape 64"/>
          <p:cNvSpPr/>
          <p:nvPr/>
        </p:nvSpPr>
        <p:spPr>
          <a:xfrm>
            <a:off x="6356350" y="3576637"/>
            <a:ext cx="25622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зуд</a:t>
            </a:r>
            <a:r>
              <a:rPr>
                <a:solidFill>
                  <a:srgbClr val="535353"/>
                </a:solidFill>
              </a:rPr>
              <a:t> в области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анального отверстия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(часто при острицах)</a:t>
            </a:r>
          </a:p>
        </p:txBody>
      </p:sp>
      <p:sp>
        <p:nvSpPr>
          <p:cNvPr id="65" name="Shape 65"/>
          <p:cNvSpPr/>
          <p:nvPr/>
        </p:nvSpPr>
        <p:spPr>
          <a:xfrm>
            <a:off x="6356350" y="5064123"/>
            <a:ext cx="23590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боли</a:t>
            </a:r>
            <a:r>
              <a:rPr>
                <a:solidFill>
                  <a:srgbClr val="535353"/>
                </a:solidFill>
              </a:rPr>
              <a:t> в мышцах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суставах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без нагрузок</a:t>
            </a:r>
          </a:p>
        </p:txBody>
      </p:sp>
      <p:sp>
        <p:nvSpPr>
          <p:cNvPr id="66" name="Shape 66"/>
          <p:cNvSpPr/>
          <p:nvPr/>
        </p:nvSpPr>
        <p:spPr>
          <a:xfrm>
            <a:off x="9347200" y="2351088"/>
            <a:ext cx="2359025" cy="37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бессонница</a:t>
            </a:r>
          </a:p>
        </p:txBody>
      </p:sp>
      <p:sp>
        <p:nvSpPr>
          <p:cNvPr id="67" name="Shape 67"/>
          <p:cNvSpPr/>
          <p:nvPr/>
        </p:nvSpPr>
        <p:spPr>
          <a:xfrm>
            <a:off x="9347200" y="3576637"/>
            <a:ext cx="25622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бессимптомное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повышение </a:t>
            </a:r>
          </a:p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температуры</a:t>
            </a:r>
            <a:r>
              <a:rPr>
                <a:solidFill>
                  <a:srgbClr val="535353"/>
                </a:solidFill>
              </a:rPr>
              <a:t> </a:t>
            </a:r>
          </a:p>
        </p:txBody>
      </p:sp>
      <p:sp>
        <p:nvSpPr>
          <p:cNvPr id="68" name="Shape 68"/>
          <p:cNvSpPr/>
          <p:nvPr/>
        </p:nvSpPr>
        <p:spPr>
          <a:xfrm>
            <a:off x="9347200" y="5064123"/>
            <a:ext cx="23590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воспаленные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увеличенные </a:t>
            </a:r>
          </a:p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лимфоузлы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7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9639300" y="2090738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домашние </a:t>
            </a:r>
            <a:endParaRPr sz="2400"/>
          </a:p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животные</a:t>
            </a:r>
          </a:p>
        </p:txBody>
      </p:sp>
      <p:pic>
        <p:nvPicPr>
          <p:cNvPr id="72" name="image8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193925" y="4398962"/>
            <a:ext cx="1536700" cy="1535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9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572125" y="4252912"/>
            <a:ext cx="1727200" cy="1728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10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9829800" y="3146425"/>
            <a:ext cx="1547813" cy="154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11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9847263" y="627062"/>
            <a:ext cx="1512890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1003297" y="383560"/>
            <a:ext cx="5738819" cy="1639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ИСТОЧНИКАМИ ГЕЛЬМИНТОВ </a:t>
            </a:r>
          </a:p>
          <a:p>
            <a: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МОГУТ БЫТЬ </a:t>
            </a:r>
          </a:p>
        </p:txBody>
      </p:sp>
      <p:sp>
        <p:nvSpPr>
          <p:cNvPr id="77" name="Shape 77"/>
          <p:cNvSpPr/>
          <p:nvPr/>
        </p:nvSpPr>
        <p:spPr>
          <a:xfrm flipV="1">
            <a:off x="2349499" y="2776538"/>
            <a:ext cx="4799017" cy="612778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Shape 78"/>
          <p:cNvSpPr/>
          <p:nvPr/>
        </p:nvSpPr>
        <p:spPr>
          <a:xfrm flipV="1">
            <a:off x="3681412" y="3138488"/>
            <a:ext cx="3613153" cy="1687512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Shape 79"/>
          <p:cNvSpPr/>
          <p:nvPr/>
        </p:nvSpPr>
        <p:spPr>
          <a:xfrm flipV="1">
            <a:off x="6970713" y="3614737"/>
            <a:ext cx="874714" cy="873128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0" name="Shape 80"/>
          <p:cNvSpPr/>
          <p:nvPr/>
        </p:nvSpPr>
        <p:spPr>
          <a:xfrm flipH="1" flipV="1">
            <a:off x="8366124" y="3725862"/>
            <a:ext cx="155578" cy="512765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" name="Shape 81"/>
          <p:cNvSpPr/>
          <p:nvPr/>
        </p:nvSpPr>
        <p:spPr>
          <a:xfrm flipH="1">
            <a:off x="8870950" y="1620837"/>
            <a:ext cx="906464" cy="325440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" name="Shape 82"/>
          <p:cNvSpPr/>
          <p:nvPr/>
        </p:nvSpPr>
        <p:spPr>
          <a:xfrm>
            <a:off x="9639300" y="4689475"/>
            <a:ext cx="1930400" cy="830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выключатели </a:t>
            </a:r>
            <a:endParaRPr sz="2400"/>
          </a:p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и дверные ручки</a:t>
            </a:r>
          </a:p>
        </p:txBody>
      </p:sp>
      <p:sp>
        <p:nvSpPr>
          <p:cNvPr id="83" name="Shape 83"/>
          <p:cNvSpPr/>
          <p:nvPr/>
        </p:nvSpPr>
        <p:spPr>
          <a:xfrm>
            <a:off x="3487737" y="4700587"/>
            <a:ext cx="1930403" cy="34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r>
              <a:t>кухня</a:t>
            </a:r>
          </a:p>
        </p:txBody>
      </p:sp>
      <p:sp>
        <p:nvSpPr>
          <p:cNvPr id="84" name="Shape 84"/>
          <p:cNvSpPr/>
          <p:nvPr/>
        </p:nvSpPr>
        <p:spPr>
          <a:xfrm>
            <a:off x="5470525" y="5965825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общественный </a:t>
            </a:r>
            <a:endParaRPr sz="2400"/>
          </a:p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транспорт</a:t>
            </a:r>
          </a:p>
        </p:txBody>
      </p:sp>
      <p:sp>
        <p:nvSpPr>
          <p:cNvPr id="85" name="Shape 85"/>
          <p:cNvSpPr/>
          <p:nvPr/>
        </p:nvSpPr>
        <p:spPr>
          <a:xfrm>
            <a:off x="1997075" y="5934075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r>
              <a:t>детские площадки</a:t>
            </a:r>
          </a:p>
        </p:txBody>
      </p:sp>
      <p:pic>
        <p:nvPicPr>
          <p:cNvPr id="86" name="image12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36612" y="2717800"/>
            <a:ext cx="1501776" cy="1503363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622300" y="4135437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r>
              <a:t>неочищенная вода</a:t>
            </a:r>
          </a:p>
        </p:txBody>
      </p:sp>
      <p:pic>
        <p:nvPicPr>
          <p:cNvPr id="88" name="image13.pn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5207000" y="506412"/>
            <a:ext cx="1512888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4840287" y="1962150"/>
            <a:ext cx="2246315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немытые овощи </a:t>
            </a:r>
            <a:endParaRPr sz="2400"/>
          </a:p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и фрукты</a:t>
            </a:r>
          </a:p>
        </p:txBody>
      </p:sp>
      <p:pic>
        <p:nvPicPr>
          <p:cNvPr id="90" name="image14.png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7786688" y="4283075"/>
            <a:ext cx="1728790" cy="17272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7685088" y="5976937"/>
            <a:ext cx="1931987" cy="34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r>
              <a:t>насекомые</a:t>
            </a:r>
          </a:p>
        </p:txBody>
      </p:sp>
      <p:pic>
        <p:nvPicPr>
          <p:cNvPr id="92" name="image15.png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3514725" y="2868613"/>
            <a:ext cx="1903416" cy="1905003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 flipV="1">
            <a:off x="5387975" y="2881313"/>
            <a:ext cx="2238378" cy="711203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" name="Shape 94"/>
          <p:cNvSpPr/>
          <p:nvPr/>
        </p:nvSpPr>
        <p:spPr>
          <a:xfrm flipH="1" flipV="1">
            <a:off x="8872539" y="3482973"/>
            <a:ext cx="903289" cy="209553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" name="Shape 95"/>
          <p:cNvSpPr/>
          <p:nvPr/>
        </p:nvSpPr>
        <p:spPr>
          <a:xfrm flipH="1" flipV="1">
            <a:off x="6769100" y="1557337"/>
            <a:ext cx="820739" cy="325440"/>
          </a:xfrm>
          <a:prstGeom prst="line">
            <a:avLst/>
          </a:prstGeom>
          <a:ln w="25400">
            <a:solidFill>
              <a:srgbClr val="FEE74B"/>
            </a:solidFill>
            <a:prstDash val="dashDot"/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6" name="image16.png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6696075" y="615950"/>
            <a:ext cx="2838450" cy="2938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1014412" y="389126"/>
            <a:ext cx="993457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sz="3400" b="1">
                <a:solidFill>
                  <a:srgbClr val="FFFFFF"/>
                </a:solidFill>
              </a:defRPr>
            </a:lvl1pPr>
          </a:lstStyle>
          <a:p>
            <a:r>
              <a:t>ПАРАЗИТАМИ МОЖЕТ ЗАРАЗИТЬСЯ ПРАКТИЧЕСКИ ЛЮБОЙ ЧЕЛОВЕК   </a:t>
            </a:r>
          </a:p>
        </p:txBody>
      </p:sp>
      <p:sp>
        <p:nvSpPr>
          <p:cNvPr id="102" name="Shape 102"/>
          <p:cNvSpPr/>
          <p:nvPr/>
        </p:nvSpPr>
        <p:spPr>
          <a:xfrm>
            <a:off x="884235" y="4552948"/>
            <a:ext cx="3962405" cy="1149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sz="1800" b="1">
                <a:solidFill>
                  <a:srgbClr val="FFFC37"/>
                </a:solidFill>
              </a:defRPr>
            </a:pPr>
            <a:r>
              <a:t>ПРИВЫЧКИ ПИТАНИЯ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(стейки с кровью, суши, тунец, селедка, соленое сало, вяленая рыба и мясо)</a:t>
            </a:r>
          </a:p>
        </p:txBody>
      </p:sp>
      <p:sp>
        <p:nvSpPr>
          <p:cNvPr id="103" name="Shape 103"/>
          <p:cNvSpPr/>
          <p:nvPr/>
        </p:nvSpPr>
        <p:spPr>
          <a:xfrm>
            <a:off x="8907463" y="4686298"/>
            <a:ext cx="2170115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sz="1800" b="1">
                <a:solidFill>
                  <a:srgbClr val="FFFC37"/>
                </a:solidFill>
              </a:defRPr>
            </a:pPr>
            <a:r>
              <a:t>ОБРАЗ ЖИЗНИ</a:t>
            </a:r>
            <a:r>
              <a:rPr>
                <a:solidFill>
                  <a:srgbClr val="FFFFFF"/>
                </a:solidFill>
              </a:rPr>
              <a:t> (походы, дачные работы)</a:t>
            </a:r>
          </a:p>
        </p:txBody>
      </p:sp>
      <p:sp>
        <p:nvSpPr>
          <p:cNvPr id="104" name="Shape 104"/>
          <p:cNvSpPr/>
          <p:nvPr/>
        </p:nvSpPr>
        <p:spPr>
          <a:xfrm>
            <a:off x="5427662" y="4686298"/>
            <a:ext cx="2663828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sz="1800" b="1">
                <a:solidFill>
                  <a:srgbClr val="FFFC37"/>
                </a:solidFill>
              </a:defRPr>
            </a:pPr>
            <a:r>
              <a:t>ЛЮБОВЬ </a:t>
            </a:r>
          </a:p>
          <a:p>
            <a:pPr algn="ctr">
              <a:defRPr sz="1800" b="1">
                <a:solidFill>
                  <a:srgbClr val="FFFC37"/>
                </a:solidFill>
              </a:defRPr>
            </a:pPr>
            <a:r>
              <a:t>К ПУТЕШЕСТВИЯМ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5" name="image17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12938" y="2587625"/>
            <a:ext cx="1905003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18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040813" y="2587625"/>
            <a:ext cx="1905003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19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756275" y="2587625"/>
            <a:ext cx="1903416" cy="190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317" y="15674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РИСК ЗАРАЖЕНИЯ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УВЕЛИЧИВАЕТСЯ ПРИ:   </a:t>
            </a:r>
          </a:p>
        </p:txBody>
      </p:sp>
      <p:sp>
        <p:nvSpPr>
          <p:cNvPr id="111" name="Shape 111"/>
          <p:cNvSpPr/>
          <p:nvPr/>
        </p:nvSpPr>
        <p:spPr>
          <a:xfrm>
            <a:off x="2089149" y="2309813"/>
            <a:ext cx="2846392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сниженном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иммунитете</a:t>
            </a:r>
          </a:p>
        </p:txBody>
      </p:sp>
      <p:sp>
        <p:nvSpPr>
          <p:cNvPr id="112" name="Shape 112"/>
          <p:cNvSpPr/>
          <p:nvPr/>
        </p:nvSpPr>
        <p:spPr>
          <a:xfrm>
            <a:off x="2089149" y="3489323"/>
            <a:ext cx="2846392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нарушении функции желчного пузыря</a:t>
            </a:r>
          </a:p>
        </p:txBody>
      </p:sp>
      <p:sp>
        <p:nvSpPr>
          <p:cNvPr id="113" name="Shape 113"/>
          <p:cNvSpPr/>
          <p:nvPr/>
        </p:nvSpPr>
        <p:spPr>
          <a:xfrm>
            <a:off x="2089150" y="4667248"/>
            <a:ext cx="34147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нарушении микрофлоры кишечника</a:t>
            </a:r>
          </a:p>
        </p:txBody>
      </p:sp>
      <p:sp>
        <p:nvSpPr>
          <p:cNvPr id="114" name="Shape 114"/>
          <p:cNvSpPr/>
          <p:nvPr/>
        </p:nvSpPr>
        <p:spPr>
          <a:xfrm>
            <a:off x="7270749" y="2309813"/>
            <a:ext cx="2846392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пониженной кислотности желудка </a:t>
            </a:r>
          </a:p>
        </p:txBody>
      </p:sp>
      <p:sp>
        <p:nvSpPr>
          <p:cNvPr id="115" name="Shape 115"/>
          <p:cNvSpPr/>
          <p:nvPr/>
        </p:nvSpPr>
        <p:spPr>
          <a:xfrm>
            <a:off x="7270750" y="3427412"/>
            <a:ext cx="4641850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неправильном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питании</a:t>
            </a:r>
          </a:p>
        </p:txBody>
      </p:sp>
      <p:sp>
        <p:nvSpPr>
          <p:cNvPr id="116" name="Shape 116"/>
          <p:cNvSpPr/>
          <p:nvPr/>
        </p:nvSpPr>
        <p:spPr>
          <a:xfrm>
            <a:off x="7270750" y="4595812"/>
            <a:ext cx="397986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нарушении активности ферментов (ферментопатии)</a:t>
            </a:r>
          </a:p>
        </p:txBody>
      </p:sp>
      <p:pic>
        <p:nvPicPr>
          <p:cNvPr id="117" name="image20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44575" y="45085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2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44575" y="215265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22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170612" y="2152650"/>
            <a:ext cx="931865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23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170612" y="4508500"/>
            <a:ext cx="931865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24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044575" y="3330575"/>
            <a:ext cx="933450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25.pn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6170612" y="3330575"/>
            <a:ext cx="931865" cy="96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9"/>
          <p:cNvGrpSpPr/>
          <p:nvPr/>
        </p:nvGrpSpPr>
        <p:grpSpPr>
          <a:xfrm>
            <a:off x="-577853" y="-215904"/>
            <a:ext cx="13104820" cy="7397759"/>
            <a:chOff x="0" y="0"/>
            <a:chExt cx="13104819" cy="7397757"/>
          </a:xfrm>
        </p:grpSpPr>
        <p:pic>
          <p:nvPicPr>
            <p:cNvPr id="126" name="image3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578298" y="215386"/>
              <a:ext cx="12192028" cy="6858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" name="Shape 127"/>
            <p:cNvSpPr/>
            <p:nvPr/>
          </p:nvSpPr>
          <p:spPr>
            <a:xfrm>
              <a:off x="0" y="-1"/>
              <a:ext cx="5072069" cy="5073656"/>
            </a:xfrm>
            <a:prstGeom prst="ellipse">
              <a:avLst/>
            </a:prstGeom>
            <a:solidFill>
              <a:srgbClr val="A7A7A7">
                <a:alpha val="941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10007601" y="4300539"/>
              <a:ext cx="3097219" cy="3097219"/>
            </a:xfrm>
            <a:prstGeom prst="ellipse">
              <a:avLst/>
            </a:prstGeom>
            <a:noFill/>
            <a:ln w="25400" cap="flat">
              <a:solidFill>
                <a:srgbClr val="FD903B">
                  <a:alpha val="14509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30" name="Shape 130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В РЕЗУЛЬТАТЕ В ОРГАНИЗМ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МОГУТ ЛЕГКО ПОПАСТЬ </a:t>
            </a:r>
            <a:r>
              <a:rPr>
                <a:solidFill>
                  <a:srgbClr val="F48B14"/>
                </a:solidFill>
              </a:rPr>
              <a:t>ПАРАЗИТЫ  </a:t>
            </a:r>
            <a:r>
              <a:t> </a:t>
            </a:r>
          </a:p>
        </p:txBody>
      </p:sp>
      <p:sp>
        <p:nvSpPr>
          <p:cNvPr id="131" name="Shape 131"/>
          <p:cNvSpPr/>
          <p:nvPr/>
        </p:nvSpPr>
        <p:spPr>
          <a:xfrm>
            <a:off x="1377949" y="2584449"/>
            <a:ext cx="2846392" cy="1186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2400" b="1">
                <a:solidFill>
                  <a:srgbClr val="FD90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через полость рта, раны </a:t>
            </a:r>
          </a:p>
          <a:p>
            <a:pPr>
              <a:defRPr sz="2400" b="1">
                <a:solidFill>
                  <a:srgbClr val="FD90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порезы</a:t>
            </a:r>
          </a:p>
        </p:txBody>
      </p:sp>
      <p:sp>
        <p:nvSpPr>
          <p:cNvPr id="132" name="Shape 132"/>
          <p:cNvSpPr/>
          <p:nvPr/>
        </p:nvSpPr>
        <p:spPr>
          <a:xfrm>
            <a:off x="1042987" y="5559425"/>
            <a:ext cx="10106026" cy="553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ПАРАЗИТЫ —</a:t>
            </a:r>
            <a:r>
              <a:rPr>
                <a:solidFill>
                  <a:srgbClr val="FD774D"/>
                </a:solidFill>
              </a:rPr>
              <a:t> </a:t>
            </a:r>
            <a:r>
              <a:rPr>
                <a:solidFill>
                  <a:srgbClr val="535353"/>
                </a:solidFill>
              </a:rPr>
              <a:t>ОРГАНИЗМЫ, КОТОРЫЕ ЖИВУТ НА ПОВЕРХНОСТИ ИЛИ ВНУТРИ ДРУГОГО ОРГАНИЗМА (ХОЗЯИНА) ЗА СЧЕТ ЕГО ПИТАТЕЛЬНЫХ ВЕЩЕСТВ.</a:t>
            </a:r>
            <a:r>
              <a:rPr>
                <a:solidFill>
                  <a:srgbClr val="FD774D"/>
                </a:solidFill>
              </a:rPr>
              <a:t> </a:t>
            </a:r>
          </a:p>
        </p:txBody>
      </p:sp>
      <p:sp>
        <p:nvSpPr>
          <p:cNvPr id="133" name="Shape 133"/>
          <p:cNvSpPr/>
          <p:nvPr/>
        </p:nvSpPr>
        <p:spPr>
          <a:xfrm>
            <a:off x="3700462" y="1847849"/>
            <a:ext cx="354017" cy="354019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4652962" y="4135437"/>
            <a:ext cx="674693" cy="674693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10637838" y="4256087"/>
            <a:ext cx="552455" cy="554043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9986963" y="2001838"/>
            <a:ext cx="328617" cy="328617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11236324" y="2595563"/>
            <a:ext cx="233369" cy="233367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3978273" y="4552948"/>
            <a:ext cx="233369" cy="233369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10326688" y="3468687"/>
            <a:ext cx="527055" cy="528643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4276725" y="2751138"/>
            <a:ext cx="330200" cy="330205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1" name="image26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324725" y="2203450"/>
            <a:ext cx="3300413" cy="330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27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410075" y="1617662"/>
            <a:ext cx="2925766" cy="2927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7096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КАК ПАРАЗИТЫ ДЕЙСТВУЮТ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В ОРГАНИЗМЕ ЧЕЛОВЕКА   </a:t>
            </a:r>
          </a:p>
        </p:txBody>
      </p:sp>
      <p:sp>
        <p:nvSpPr>
          <p:cNvPr id="148" name="Shape 148"/>
          <p:cNvSpPr/>
          <p:nvPr/>
        </p:nvSpPr>
        <p:spPr>
          <a:xfrm>
            <a:off x="801687" y="2747963"/>
            <a:ext cx="1695451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ПРОНИКАЮТ </a:t>
            </a:r>
          </a:p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В ВИДЕ ЯИЦ </a:t>
            </a:r>
          </a:p>
        </p:txBody>
      </p:sp>
      <p:sp>
        <p:nvSpPr>
          <p:cNvPr id="149" name="Shape 149"/>
          <p:cNvSpPr/>
          <p:nvPr/>
        </p:nvSpPr>
        <p:spPr>
          <a:xfrm>
            <a:off x="4722812" y="2916238"/>
            <a:ext cx="2044703" cy="331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РАЗМНОЖАЮТСЯ</a:t>
            </a:r>
          </a:p>
        </p:txBody>
      </p:sp>
      <p:sp>
        <p:nvSpPr>
          <p:cNvPr id="150" name="Shape 150"/>
          <p:cNvSpPr/>
          <p:nvPr/>
        </p:nvSpPr>
        <p:spPr>
          <a:xfrm>
            <a:off x="8412163" y="2755899"/>
            <a:ext cx="2644778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РАСПРОСТРАНЯЮТСЯ </a:t>
            </a:r>
          </a:p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ПО ОРГАНИЗМУ</a:t>
            </a:r>
          </a:p>
        </p:txBody>
      </p:sp>
      <p:sp>
        <p:nvSpPr>
          <p:cNvPr id="151" name="Shape 151"/>
          <p:cNvSpPr/>
          <p:nvPr/>
        </p:nvSpPr>
        <p:spPr>
          <a:xfrm>
            <a:off x="795337" y="3498848"/>
            <a:ext cx="2863851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Повреждают ткани,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прикрепляются 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к стенкам кишечника</a:t>
            </a:r>
          </a:p>
        </p:txBody>
      </p:sp>
      <p:sp>
        <p:nvSpPr>
          <p:cNvPr id="152" name="Shape 152"/>
          <p:cNvSpPr/>
          <p:nvPr/>
        </p:nvSpPr>
        <p:spPr>
          <a:xfrm>
            <a:off x="4711700" y="3506787"/>
            <a:ext cx="2644775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Вылупляются личинки,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попадают в кровоток</a:t>
            </a:r>
          </a:p>
        </p:txBody>
      </p:sp>
      <p:sp>
        <p:nvSpPr>
          <p:cNvPr id="153" name="Shape 153"/>
          <p:cNvSpPr/>
          <p:nvPr/>
        </p:nvSpPr>
        <p:spPr>
          <a:xfrm>
            <a:off x="8435975" y="3506787"/>
            <a:ext cx="2044700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600">
                <a:solidFill>
                  <a:srgbClr val="535353"/>
                </a:solidFill>
              </a:defRPr>
            </a:lvl1pPr>
          </a:lstStyle>
          <a:p>
            <a:r>
              <a:t>Кровь разносит личинки, паразиты оседают в органах</a:t>
            </a:r>
          </a:p>
        </p:txBody>
      </p:sp>
      <p:sp>
        <p:nvSpPr>
          <p:cNvPr id="154" name="Shape 154"/>
          <p:cNvSpPr/>
          <p:nvPr/>
        </p:nvSpPr>
        <p:spPr>
          <a:xfrm>
            <a:off x="798512" y="4887912"/>
            <a:ext cx="2644776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</a:defRPr>
            </a:pPr>
            <a:r>
              <a:t>Слабость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Раздражительность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Перепады настроения</a:t>
            </a:r>
          </a:p>
        </p:txBody>
      </p:sp>
      <p:sp>
        <p:nvSpPr>
          <p:cNvPr id="155" name="Shape 155"/>
          <p:cNvSpPr/>
          <p:nvPr/>
        </p:nvSpPr>
        <p:spPr>
          <a:xfrm>
            <a:off x="4702175" y="4887912"/>
            <a:ext cx="2238375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</a:defRPr>
            </a:pPr>
            <a:r>
              <a:t>Рассеянность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Головные боли</a:t>
            </a:r>
          </a:p>
        </p:txBody>
      </p:sp>
      <p:sp>
        <p:nvSpPr>
          <p:cNvPr id="156" name="Shape 156"/>
          <p:cNvSpPr/>
          <p:nvPr/>
        </p:nvSpPr>
        <p:spPr>
          <a:xfrm>
            <a:off x="8423275" y="4887912"/>
            <a:ext cx="2238375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</a:defRPr>
            </a:pPr>
            <a:r>
              <a:t>Высыпания на коже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Нерегулярный стул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Боли в животе</a:t>
            </a:r>
          </a:p>
        </p:txBody>
      </p:sp>
      <p:sp>
        <p:nvSpPr>
          <p:cNvPr id="157" name="Shape 157"/>
          <p:cNvSpPr/>
          <p:nvPr/>
        </p:nvSpPr>
        <p:spPr>
          <a:xfrm flipV="1">
            <a:off x="920431" y="4346575"/>
            <a:ext cx="3" cy="420688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61" name="Group 161"/>
          <p:cNvGrpSpPr/>
          <p:nvPr/>
        </p:nvGrpSpPr>
        <p:grpSpPr>
          <a:xfrm>
            <a:off x="904872" y="2228847"/>
            <a:ext cx="355608" cy="331795"/>
            <a:chOff x="0" y="0"/>
            <a:chExt cx="355607" cy="331794"/>
          </a:xfrm>
        </p:grpSpPr>
        <p:sp>
          <p:nvSpPr>
            <p:cNvPr id="158" name="Shape 158"/>
            <p:cNvSpPr/>
            <p:nvPr/>
          </p:nvSpPr>
          <p:spPr>
            <a:xfrm>
              <a:off x="0" y="187328"/>
              <a:ext cx="146055" cy="144467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209553" y="187328"/>
              <a:ext cx="146055" cy="144467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104776" y="0"/>
              <a:ext cx="146055" cy="144467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65" name="Group 165"/>
          <p:cNvGrpSpPr/>
          <p:nvPr/>
        </p:nvGrpSpPr>
        <p:grpSpPr>
          <a:xfrm>
            <a:off x="4789632" y="2211265"/>
            <a:ext cx="852346" cy="443087"/>
            <a:chOff x="0" y="0"/>
            <a:chExt cx="852345" cy="443085"/>
          </a:xfrm>
        </p:grpSpPr>
        <p:pic>
          <p:nvPicPr>
            <p:cNvPr id="162" name="image28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 rot="18737382">
              <a:off x="-17419" y="180334"/>
              <a:ext cx="408436" cy="1335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image29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 rot="8289071">
              <a:off x="302443" y="96329"/>
              <a:ext cx="329920" cy="107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image28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 rot="10709901" flipH="1">
              <a:off x="441793" y="246535"/>
              <a:ext cx="408875" cy="133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" name="image30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408988" y="2008188"/>
            <a:ext cx="735015" cy="76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 flipV="1">
            <a:off x="4812982" y="4117973"/>
            <a:ext cx="3" cy="649292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8" name="Shape 168"/>
          <p:cNvSpPr/>
          <p:nvPr/>
        </p:nvSpPr>
        <p:spPr>
          <a:xfrm flipV="1">
            <a:off x="8518207" y="4302123"/>
            <a:ext cx="3" cy="509591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9" name="Shape 169"/>
          <p:cNvSpPr/>
          <p:nvPr/>
        </p:nvSpPr>
        <p:spPr>
          <a:xfrm flipH="1" flipV="1">
            <a:off x="2659063" y="3068320"/>
            <a:ext cx="1693862" cy="3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0" name="Shape 170"/>
          <p:cNvSpPr/>
          <p:nvPr/>
        </p:nvSpPr>
        <p:spPr>
          <a:xfrm flipH="1">
            <a:off x="6953249" y="3084195"/>
            <a:ext cx="1273178" cy="3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1" name="Shape 171"/>
          <p:cNvSpPr/>
          <p:nvPr/>
        </p:nvSpPr>
        <p:spPr>
          <a:xfrm flipH="1">
            <a:off x="10817224" y="3084195"/>
            <a:ext cx="1136653" cy="3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2287</Words>
  <Application>Microsoft Office PowerPoint</Application>
  <PresentationFormat>Широкоэкранный</PresentationFormat>
  <Paragraphs>437</Paragraphs>
  <Slides>34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Helvetica Neue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Павлов Павел</dc:creator>
  <cp:lastModifiedBy>Pavel</cp:lastModifiedBy>
  <cp:revision>9</cp:revision>
  <dcterms:modified xsi:type="dcterms:W3CDTF">2020-07-23T13:49:01Z</dcterms:modified>
</cp:coreProperties>
</file>