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0419"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a:defRPr>
    </a:lvl1pPr>
    <a:lvl2pPr marL="0" marR="0" indent="0" algn="l" defTabSz="820419"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a:defRPr>
    </a:lvl2pPr>
    <a:lvl3pPr marL="0" marR="0" indent="0" algn="l" defTabSz="820419"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a:defRPr>
    </a:lvl3pPr>
    <a:lvl4pPr marL="0" marR="0" indent="0" algn="l" defTabSz="820419"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a:defRPr>
    </a:lvl4pPr>
    <a:lvl5pPr marL="0" marR="0" indent="0" algn="l" defTabSz="820419"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a:defRPr>
    </a:lvl5pPr>
    <a:lvl6pPr marL="0" marR="0" indent="0" algn="l" defTabSz="820419"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a:defRPr>
    </a:lvl6pPr>
    <a:lvl7pPr marL="0" marR="0" indent="0" algn="l" defTabSz="820419"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a:defRPr>
    </a:lvl7pPr>
    <a:lvl8pPr marL="0" marR="0" indent="0" algn="l" defTabSz="820419"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a:defRPr>
    </a:lvl8pPr>
    <a:lvl9pPr marL="0" marR="0" indent="0" algn="l" defTabSz="820419"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a:tcStyle>
        <a:tcBdr/>
        <a:fill>
          <a:solidFill>
            <a:srgbClr val="E6EA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a:tcStyle>
        <a:tcBdr/>
        <a:fill>
          <a:solidFill>
            <a:srgbClr val="E6EA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746" autoAdjust="0"/>
  </p:normalViewPr>
  <p:slideViewPr>
    <p:cSldViewPr snapToGrid="0" showGuides="1">
      <p:cViewPr varScale="1">
        <p:scale>
          <a:sx n="33" d="100"/>
          <a:sy n="33" d="100"/>
        </p:scale>
        <p:origin x="1422" y="72"/>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Shape 17"/>
          <p:cNvSpPr>
            <a:spLocks noGrp="1" noRot="1" noChangeAspect="1"/>
          </p:cNvSpPr>
          <p:nvPr>
            <p:ph type="sldImg"/>
          </p:nvPr>
        </p:nvSpPr>
        <p:spPr>
          <a:xfrm>
            <a:off x="1143000" y="685800"/>
            <a:ext cx="4572000" cy="3429000"/>
          </a:xfrm>
          <a:prstGeom prst="rect">
            <a:avLst/>
          </a:prstGeom>
        </p:spPr>
        <p:txBody>
          <a:bodyPr/>
          <a:lstStyle/>
          <a:p>
            <a:endParaRPr/>
          </a:p>
        </p:txBody>
      </p:sp>
      <p:sp>
        <p:nvSpPr>
          <p:cNvPr id="18" name="Shape 1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582561600"/>
      </p:ext>
    </p:extLst>
  </p:cSld>
  <p:clrMap bg1="lt1" tx1="dk1" bg2="lt2" tx2="dk2" accent1="accent1" accent2="accent2" accent3="accent3" accent4="accent4" accent5="accent5" accent6="accent6" hlink="hlink" folHlink="folHlink"/>
  <p:notesStyle>
    <a:lvl1pPr defTabSz="457200" latinLnBrk="0">
      <a:lnSpc>
        <a:spcPct val="116000"/>
      </a:lnSpc>
      <a:defRPr sz="2200">
        <a:latin typeface="+mn-lt"/>
        <a:ea typeface="+mn-ea"/>
        <a:cs typeface="+mn-cs"/>
        <a:sym typeface="Helvetica Neue"/>
      </a:defRPr>
    </a:lvl1pPr>
    <a:lvl2pPr indent="228600" defTabSz="457200" latinLnBrk="0">
      <a:lnSpc>
        <a:spcPct val="116000"/>
      </a:lnSpc>
      <a:defRPr sz="2200">
        <a:latin typeface="+mn-lt"/>
        <a:ea typeface="+mn-ea"/>
        <a:cs typeface="+mn-cs"/>
        <a:sym typeface="Helvetica Neue"/>
      </a:defRPr>
    </a:lvl2pPr>
    <a:lvl3pPr indent="457200" defTabSz="457200" latinLnBrk="0">
      <a:lnSpc>
        <a:spcPct val="116000"/>
      </a:lnSpc>
      <a:defRPr sz="2200">
        <a:latin typeface="+mn-lt"/>
        <a:ea typeface="+mn-ea"/>
        <a:cs typeface="+mn-cs"/>
        <a:sym typeface="Helvetica Neue"/>
      </a:defRPr>
    </a:lvl3pPr>
    <a:lvl4pPr indent="685800" defTabSz="457200" latinLnBrk="0">
      <a:lnSpc>
        <a:spcPct val="116000"/>
      </a:lnSpc>
      <a:defRPr sz="2200">
        <a:latin typeface="+mn-lt"/>
        <a:ea typeface="+mn-ea"/>
        <a:cs typeface="+mn-cs"/>
        <a:sym typeface="Helvetica Neue"/>
      </a:defRPr>
    </a:lvl4pPr>
    <a:lvl5pPr indent="914400" defTabSz="457200" latinLnBrk="0">
      <a:lnSpc>
        <a:spcPct val="116000"/>
      </a:lnSpc>
      <a:defRPr sz="2200">
        <a:latin typeface="+mn-lt"/>
        <a:ea typeface="+mn-ea"/>
        <a:cs typeface="+mn-cs"/>
        <a:sym typeface="Helvetica Neue"/>
      </a:defRPr>
    </a:lvl5pPr>
    <a:lvl6pPr indent="1143000" defTabSz="457200" latinLnBrk="0">
      <a:lnSpc>
        <a:spcPct val="116000"/>
      </a:lnSpc>
      <a:defRPr sz="2200">
        <a:latin typeface="+mn-lt"/>
        <a:ea typeface="+mn-ea"/>
        <a:cs typeface="+mn-cs"/>
        <a:sym typeface="Helvetica Neue"/>
      </a:defRPr>
    </a:lvl6pPr>
    <a:lvl7pPr indent="1371600" defTabSz="457200" latinLnBrk="0">
      <a:lnSpc>
        <a:spcPct val="116000"/>
      </a:lnSpc>
      <a:defRPr sz="2200">
        <a:latin typeface="+mn-lt"/>
        <a:ea typeface="+mn-ea"/>
        <a:cs typeface="+mn-cs"/>
        <a:sym typeface="Helvetica Neue"/>
      </a:defRPr>
    </a:lvl7pPr>
    <a:lvl8pPr indent="1600200" defTabSz="457200" latinLnBrk="0">
      <a:lnSpc>
        <a:spcPct val="116000"/>
      </a:lnSpc>
      <a:defRPr sz="2200">
        <a:latin typeface="+mn-lt"/>
        <a:ea typeface="+mn-ea"/>
        <a:cs typeface="+mn-cs"/>
        <a:sym typeface="Helvetica Neue"/>
      </a:defRPr>
    </a:lvl8pPr>
    <a:lvl9pPr indent="1828800" defTabSz="457200" latinLnBrk="0">
      <a:lnSpc>
        <a:spcPct val="116000"/>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a:spLocks noGrp="1" noRot="1" noChangeAspect="1"/>
          </p:cNvSpPr>
          <p:nvPr>
            <p:ph type="sldImg"/>
          </p:nvPr>
        </p:nvSpPr>
        <p:spPr>
          <a:xfrm>
            <a:off x="381000" y="685800"/>
            <a:ext cx="6096000" cy="3429000"/>
          </a:xfrm>
          <a:prstGeom prst="rect">
            <a:avLst/>
          </a:prstGeom>
        </p:spPr>
        <p:txBody>
          <a:bodyPr/>
          <a:lstStyle/>
          <a:p>
            <a:endParaRPr/>
          </a:p>
        </p:txBody>
      </p:sp>
      <p:sp>
        <p:nvSpPr>
          <p:cNvPr id="54" name="Shape 54"/>
          <p:cNvSpPr>
            <a:spLocks noGrp="1"/>
          </p:cNvSpPr>
          <p:nvPr>
            <p:ph type="body" sz="quarter" idx="1"/>
          </p:nvPr>
        </p:nvSpPr>
        <p:spPr>
          <a:prstGeom prst="rect">
            <a:avLst/>
          </a:prstGeom>
        </p:spPr>
        <p:txBody>
          <a:bodyPr/>
          <a:lstStyle/>
          <a:p>
            <a:r>
              <a:t>Аведисова А.С. Антиастенические препараты как терапия первого выбора при астенических расстройствах // РМЖ. 2004. № 22. С. 1290.</a:t>
            </a:r>
          </a:p>
          <a:p>
            <a:r>
              <a:t>Аведисова А.С. Терапия астенических состояний // Фармацевтический вестник. 2003. № 3 (282). С.15–16.</a:t>
            </a:r>
          </a:p>
          <a:p>
            <a:r>
              <a:t>Воробьева О.В. Многогранность феномена астении // РМЖ. 2012. № 5. С. 248–252.</a:t>
            </a:r>
          </a:p>
          <a:p>
            <a:r>
              <a:t>Лебедев М.А., Палатов С.Ю., Ковров Г.В. Неврозы (клиника, динамика, терапия) // РМЖ. Медицинское обозрение. 2013. № 3. С. 165–168.</a:t>
            </a:r>
          </a:p>
        </p:txBody>
      </p:sp>
    </p:spTree>
    <p:extLst>
      <p:ext uri="{BB962C8B-B14F-4D97-AF65-F5344CB8AC3E}">
        <p14:creationId xmlns:p14="http://schemas.microsoft.com/office/powerpoint/2010/main" val="321746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Shape 407"/>
          <p:cNvSpPr>
            <a:spLocks noGrp="1" noRot="1" noChangeAspect="1"/>
          </p:cNvSpPr>
          <p:nvPr>
            <p:ph type="sldImg"/>
          </p:nvPr>
        </p:nvSpPr>
        <p:spPr>
          <a:xfrm>
            <a:off x="381000" y="685800"/>
            <a:ext cx="6096000" cy="3429000"/>
          </a:xfrm>
          <a:prstGeom prst="rect">
            <a:avLst/>
          </a:prstGeom>
        </p:spPr>
        <p:txBody>
          <a:bodyPr/>
          <a:lstStyle/>
          <a:p>
            <a:endParaRPr/>
          </a:p>
        </p:txBody>
      </p:sp>
      <p:sp>
        <p:nvSpPr>
          <p:cNvPr id="408" name="Shape 408"/>
          <p:cNvSpPr>
            <a:spLocks noGrp="1"/>
          </p:cNvSpPr>
          <p:nvPr>
            <p:ph type="body" sz="quarter" idx="1"/>
          </p:nvPr>
        </p:nvSpPr>
        <p:spPr>
          <a:prstGeom prst="rect">
            <a:avLst/>
          </a:prstGeom>
        </p:spPr>
        <p:txBody>
          <a:bodyPr/>
          <a:lstStyle>
            <a:lvl1pPr>
              <a:defRPr sz="1600"/>
            </a:lvl1pPr>
          </a:lstStyle>
          <a:p>
            <a:r>
              <a:t>Воду для производства OCEANMIN добывают с глубины 662 метра у восточного побережья Тайваня.</a:t>
            </a:r>
          </a:p>
        </p:txBody>
      </p:sp>
    </p:spTree>
    <p:extLst>
      <p:ext uri="{BB962C8B-B14F-4D97-AF65-F5344CB8AC3E}">
        <p14:creationId xmlns:p14="http://schemas.microsoft.com/office/powerpoint/2010/main" val="893746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Shape 479"/>
          <p:cNvSpPr>
            <a:spLocks noGrp="1" noRot="1" noChangeAspect="1"/>
          </p:cNvSpPr>
          <p:nvPr>
            <p:ph type="sldImg"/>
          </p:nvPr>
        </p:nvSpPr>
        <p:spPr>
          <a:xfrm>
            <a:off x="381000" y="685800"/>
            <a:ext cx="6096000" cy="3429000"/>
          </a:xfrm>
          <a:prstGeom prst="rect">
            <a:avLst/>
          </a:prstGeom>
        </p:spPr>
        <p:txBody>
          <a:bodyPr/>
          <a:lstStyle/>
          <a:p>
            <a:endParaRPr/>
          </a:p>
        </p:txBody>
      </p:sp>
      <p:sp>
        <p:nvSpPr>
          <p:cNvPr id="480" name="Shape 480"/>
          <p:cNvSpPr>
            <a:spLocks noGrp="1"/>
          </p:cNvSpPr>
          <p:nvPr>
            <p:ph type="body" sz="quarter" idx="1"/>
          </p:nvPr>
        </p:nvSpPr>
        <p:spPr>
          <a:prstGeom prst="rect">
            <a:avLst/>
          </a:prstGeom>
        </p:spPr>
        <p:txBody>
          <a:bodyPr/>
          <a:lstStyle/>
          <a:p>
            <a:pPr>
              <a:defRPr sz="1600"/>
            </a:pPr>
            <a:r>
              <a:rPr dirty="0" err="1"/>
              <a:t>Процесс</a:t>
            </a:r>
            <a:r>
              <a:rPr dirty="0"/>
              <a:t> </a:t>
            </a:r>
            <a:r>
              <a:rPr dirty="0" err="1"/>
              <a:t>циркуляции</a:t>
            </a:r>
            <a:r>
              <a:rPr dirty="0"/>
              <a:t> </a:t>
            </a:r>
            <a:r>
              <a:rPr dirty="0" err="1"/>
              <a:t>воды</a:t>
            </a:r>
            <a:r>
              <a:rPr dirty="0"/>
              <a:t> в </a:t>
            </a:r>
            <a:r>
              <a:rPr lang="ru-RU" dirty="0"/>
              <a:t>М</a:t>
            </a:r>
            <a:r>
              <a:rPr dirty="0" err="1"/>
              <a:t>ировом</a:t>
            </a:r>
            <a:r>
              <a:rPr dirty="0"/>
              <a:t> </a:t>
            </a:r>
            <a:r>
              <a:rPr dirty="0" err="1"/>
              <a:t>океане</a:t>
            </a:r>
            <a:r>
              <a:rPr dirty="0"/>
              <a:t> </a:t>
            </a:r>
            <a:r>
              <a:rPr dirty="0" err="1"/>
              <a:t>начинается</a:t>
            </a:r>
            <a:r>
              <a:rPr dirty="0"/>
              <a:t> с </a:t>
            </a:r>
            <a:r>
              <a:rPr dirty="0" err="1"/>
              <a:t>таяния</a:t>
            </a:r>
            <a:r>
              <a:rPr dirty="0"/>
              <a:t> </a:t>
            </a:r>
            <a:r>
              <a:rPr dirty="0" err="1"/>
              <a:t>летнего</a:t>
            </a:r>
            <a:r>
              <a:rPr dirty="0"/>
              <a:t> </a:t>
            </a:r>
            <a:r>
              <a:rPr dirty="0" err="1"/>
              <a:t>льда</a:t>
            </a:r>
            <a:r>
              <a:rPr dirty="0"/>
              <a:t> в </a:t>
            </a:r>
            <a:r>
              <a:rPr dirty="0" err="1"/>
              <a:t>Гренландии</a:t>
            </a:r>
            <a:r>
              <a:rPr dirty="0"/>
              <a:t>. </a:t>
            </a:r>
            <a:r>
              <a:rPr dirty="0" err="1"/>
              <a:t>Там</a:t>
            </a:r>
            <a:r>
              <a:rPr dirty="0"/>
              <a:t> </a:t>
            </a:r>
            <a:r>
              <a:rPr dirty="0" err="1"/>
              <a:t>вода</a:t>
            </a:r>
            <a:r>
              <a:rPr dirty="0"/>
              <a:t> </a:t>
            </a:r>
            <a:r>
              <a:rPr dirty="0" err="1"/>
              <a:t>собирает</a:t>
            </a:r>
            <a:r>
              <a:rPr dirty="0"/>
              <a:t> </a:t>
            </a:r>
            <a:r>
              <a:rPr dirty="0" err="1"/>
              <a:t>макро</a:t>
            </a:r>
            <a:r>
              <a:rPr dirty="0"/>
              <a:t>- и </a:t>
            </a:r>
            <a:r>
              <a:rPr dirty="0" err="1"/>
              <a:t>микроэлементы</a:t>
            </a:r>
            <a:r>
              <a:rPr dirty="0"/>
              <a:t>. </a:t>
            </a:r>
            <a:r>
              <a:rPr dirty="0" err="1"/>
              <a:t>Минералы</a:t>
            </a:r>
            <a:r>
              <a:rPr dirty="0"/>
              <a:t> </a:t>
            </a:r>
            <a:r>
              <a:rPr dirty="0" err="1"/>
              <a:t>делают</a:t>
            </a:r>
            <a:r>
              <a:rPr dirty="0"/>
              <a:t> </a:t>
            </a:r>
            <a:r>
              <a:rPr dirty="0" err="1"/>
              <a:t>воду</a:t>
            </a:r>
            <a:r>
              <a:rPr dirty="0"/>
              <a:t> </a:t>
            </a:r>
            <a:r>
              <a:rPr dirty="0" err="1"/>
              <a:t>более</a:t>
            </a:r>
            <a:r>
              <a:rPr dirty="0"/>
              <a:t> </a:t>
            </a:r>
            <a:r>
              <a:rPr dirty="0" err="1"/>
              <a:t>тяжелой</a:t>
            </a:r>
            <a:r>
              <a:rPr dirty="0"/>
              <a:t>, и </a:t>
            </a:r>
            <a:r>
              <a:rPr dirty="0" err="1"/>
              <a:t>она</a:t>
            </a:r>
            <a:r>
              <a:rPr dirty="0"/>
              <a:t> </a:t>
            </a:r>
            <a:r>
              <a:rPr dirty="0" err="1"/>
              <a:t>естественным</a:t>
            </a:r>
            <a:r>
              <a:rPr dirty="0"/>
              <a:t> </a:t>
            </a:r>
            <a:r>
              <a:rPr dirty="0" err="1"/>
              <a:t>образом</a:t>
            </a:r>
            <a:r>
              <a:rPr dirty="0"/>
              <a:t> </a:t>
            </a:r>
            <a:r>
              <a:rPr dirty="0" err="1"/>
              <a:t>опускается</a:t>
            </a:r>
            <a:r>
              <a:rPr dirty="0"/>
              <a:t> </a:t>
            </a:r>
            <a:r>
              <a:rPr dirty="0" err="1"/>
              <a:t>на</a:t>
            </a:r>
            <a:r>
              <a:rPr dirty="0"/>
              <a:t> </a:t>
            </a:r>
            <a:r>
              <a:rPr dirty="0" err="1"/>
              <a:t>дно</a:t>
            </a:r>
            <a:r>
              <a:rPr dirty="0"/>
              <a:t> и </a:t>
            </a:r>
            <a:r>
              <a:rPr dirty="0" err="1"/>
              <a:t>начинает</a:t>
            </a:r>
            <a:r>
              <a:rPr dirty="0"/>
              <a:t> </a:t>
            </a:r>
            <a:r>
              <a:rPr dirty="0" err="1"/>
              <a:t>свое</a:t>
            </a:r>
            <a:r>
              <a:rPr dirty="0"/>
              <a:t> </a:t>
            </a:r>
            <a:r>
              <a:rPr dirty="0" err="1"/>
              <a:t>путешествие</a:t>
            </a:r>
            <a:r>
              <a:rPr dirty="0"/>
              <a:t>.</a:t>
            </a:r>
          </a:p>
          <a:p>
            <a:pPr>
              <a:defRPr sz="1600"/>
            </a:pPr>
            <a:endParaRPr dirty="0"/>
          </a:p>
          <a:p>
            <a:pPr>
              <a:defRPr sz="1600"/>
            </a:pPr>
            <a:r>
              <a:rPr dirty="0" err="1"/>
              <a:t>Вода</a:t>
            </a:r>
            <a:r>
              <a:rPr dirty="0"/>
              <a:t> </a:t>
            </a:r>
            <a:r>
              <a:rPr dirty="0" err="1"/>
              <a:t>течет</a:t>
            </a:r>
            <a:r>
              <a:rPr dirty="0"/>
              <a:t> </a:t>
            </a:r>
            <a:r>
              <a:rPr dirty="0" err="1"/>
              <a:t>на</a:t>
            </a:r>
            <a:r>
              <a:rPr dirty="0"/>
              <a:t> </a:t>
            </a:r>
            <a:r>
              <a:rPr dirty="0" err="1"/>
              <a:t>юг</a:t>
            </a:r>
            <a:r>
              <a:rPr dirty="0"/>
              <a:t> </a:t>
            </a:r>
            <a:r>
              <a:rPr dirty="0" err="1"/>
              <a:t>по</a:t>
            </a:r>
            <a:r>
              <a:rPr dirty="0"/>
              <a:t> </a:t>
            </a:r>
            <a:r>
              <a:rPr dirty="0" err="1"/>
              <a:t>Атлантическому</a:t>
            </a:r>
            <a:r>
              <a:rPr dirty="0"/>
              <a:t> </a:t>
            </a:r>
            <a:r>
              <a:rPr dirty="0" err="1"/>
              <a:t>океану</a:t>
            </a:r>
            <a:r>
              <a:rPr dirty="0"/>
              <a:t>, </a:t>
            </a:r>
            <a:r>
              <a:rPr dirty="0" err="1"/>
              <a:t>огибает</a:t>
            </a:r>
            <a:r>
              <a:rPr dirty="0"/>
              <a:t> </a:t>
            </a:r>
            <a:r>
              <a:rPr lang="ru-RU" dirty="0"/>
              <a:t>а</a:t>
            </a:r>
            <a:r>
              <a:rPr dirty="0" err="1"/>
              <a:t>фриканский</a:t>
            </a:r>
            <a:r>
              <a:rPr dirty="0"/>
              <a:t> </a:t>
            </a:r>
            <a:r>
              <a:rPr dirty="0" err="1"/>
              <a:t>мыс</a:t>
            </a:r>
            <a:r>
              <a:rPr dirty="0"/>
              <a:t>, </a:t>
            </a:r>
            <a:r>
              <a:rPr dirty="0" err="1"/>
              <a:t>затем</a:t>
            </a:r>
            <a:r>
              <a:rPr dirty="0"/>
              <a:t> </a:t>
            </a:r>
            <a:r>
              <a:rPr dirty="0" err="1"/>
              <a:t>следует</a:t>
            </a:r>
            <a:r>
              <a:rPr dirty="0"/>
              <a:t> </a:t>
            </a:r>
            <a:r>
              <a:rPr dirty="0" err="1"/>
              <a:t>на</a:t>
            </a:r>
            <a:r>
              <a:rPr dirty="0"/>
              <a:t> </a:t>
            </a:r>
            <a:r>
              <a:rPr dirty="0" err="1"/>
              <a:t>север</a:t>
            </a:r>
            <a:r>
              <a:rPr dirty="0"/>
              <a:t> </a:t>
            </a:r>
            <a:r>
              <a:rPr dirty="0" err="1"/>
              <a:t>через</a:t>
            </a:r>
            <a:r>
              <a:rPr dirty="0"/>
              <a:t> </a:t>
            </a:r>
            <a:r>
              <a:rPr dirty="0" err="1"/>
              <a:t>Индийский</a:t>
            </a:r>
            <a:r>
              <a:rPr dirty="0"/>
              <a:t> </a:t>
            </a:r>
            <a:r>
              <a:rPr dirty="0" err="1"/>
              <a:t>океан</a:t>
            </a:r>
            <a:r>
              <a:rPr dirty="0"/>
              <a:t> и в </a:t>
            </a:r>
            <a:r>
              <a:rPr dirty="0" err="1"/>
              <a:t>западную</a:t>
            </a:r>
            <a:r>
              <a:rPr dirty="0"/>
              <a:t> </a:t>
            </a:r>
            <a:r>
              <a:rPr dirty="0" err="1"/>
              <a:t>часть</a:t>
            </a:r>
            <a:r>
              <a:rPr dirty="0"/>
              <a:t> </a:t>
            </a:r>
            <a:r>
              <a:rPr dirty="0" err="1"/>
              <a:t>Тихого</a:t>
            </a:r>
            <a:r>
              <a:rPr dirty="0"/>
              <a:t> </a:t>
            </a:r>
            <a:r>
              <a:rPr dirty="0" err="1"/>
              <a:t>океана</a:t>
            </a:r>
            <a:r>
              <a:rPr dirty="0"/>
              <a:t>, </a:t>
            </a:r>
            <a:r>
              <a:rPr dirty="0" err="1"/>
              <a:t>приближаясь</a:t>
            </a:r>
            <a:r>
              <a:rPr dirty="0"/>
              <a:t> к </a:t>
            </a:r>
            <a:r>
              <a:rPr dirty="0" err="1"/>
              <a:t>суше</a:t>
            </a:r>
            <a:r>
              <a:rPr dirty="0"/>
              <a:t> у </a:t>
            </a:r>
            <a:r>
              <a:rPr dirty="0" err="1"/>
              <a:t>Тайваня</a:t>
            </a:r>
            <a:r>
              <a:rPr dirty="0"/>
              <a:t>, </a:t>
            </a:r>
            <a:r>
              <a:rPr dirty="0" err="1"/>
              <a:t>Окинавы</a:t>
            </a:r>
            <a:r>
              <a:rPr dirty="0"/>
              <a:t> и </a:t>
            </a:r>
            <a:r>
              <a:rPr dirty="0" err="1"/>
              <a:t>Гавайев</a:t>
            </a:r>
            <a:r>
              <a:rPr dirty="0"/>
              <a:t>. </a:t>
            </a:r>
            <a:r>
              <a:rPr dirty="0" err="1"/>
              <a:t>Потом</a:t>
            </a:r>
            <a:r>
              <a:rPr dirty="0"/>
              <a:t> </a:t>
            </a:r>
            <a:r>
              <a:rPr dirty="0" err="1"/>
              <a:t>возвращается</a:t>
            </a:r>
            <a:r>
              <a:rPr dirty="0"/>
              <a:t> </a:t>
            </a:r>
            <a:r>
              <a:rPr dirty="0" err="1"/>
              <a:t>обратно</a:t>
            </a:r>
            <a:r>
              <a:rPr dirty="0"/>
              <a:t> </a:t>
            </a:r>
            <a:r>
              <a:rPr dirty="0" err="1"/>
              <a:t>на</a:t>
            </a:r>
            <a:r>
              <a:rPr dirty="0"/>
              <a:t> </a:t>
            </a:r>
            <a:r>
              <a:rPr dirty="0" err="1"/>
              <a:t>юг</a:t>
            </a:r>
            <a:r>
              <a:rPr dirty="0"/>
              <a:t> в </a:t>
            </a:r>
            <a:r>
              <a:rPr dirty="0" err="1"/>
              <a:t>сторону</a:t>
            </a:r>
            <a:r>
              <a:rPr dirty="0"/>
              <a:t> </a:t>
            </a:r>
            <a:r>
              <a:rPr dirty="0" err="1"/>
              <a:t>Антарктиды</a:t>
            </a:r>
            <a:r>
              <a:rPr dirty="0"/>
              <a:t>. </a:t>
            </a:r>
            <a:r>
              <a:rPr dirty="0" err="1"/>
              <a:t>Там</a:t>
            </a:r>
            <a:r>
              <a:rPr dirty="0"/>
              <a:t> </a:t>
            </a:r>
            <a:r>
              <a:rPr dirty="0" err="1"/>
              <a:t>изменение</a:t>
            </a:r>
            <a:r>
              <a:rPr dirty="0"/>
              <a:t> </a:t>
            </a:r>
            <a:r>
              <a:rPr dirty="0" err="1"/>
              <a:t>температуры</a:t>
            </a:r>
            <a:r>
              <a:rPr dirty="0"/>
              <a:t> </a:t>
            </a:r>
            <a:r>
              <a:rPr dirty="0" err="1"/>
              <a:t>из-за</a:t>
            </a:r>
            <a:r>
              <a:rPr dirty="0"/>
              <a:t> </a:t>
            </a:r>
            <a:r>
              <a:rPr dirty="0" err="1"/>
              <a:t>летнего</a:t>
            </a:r>
            <a:r>
              <a:rPr dirty="0"/>
              <a:t> </a:t>
            </a:r>
            <a:r>
              <a:rPr dirty="0" err="1"/>
              <a:t>солнца</a:t>
            </a:r>
            <a:r>
              <a:rPr dirty="0"/>
              <a:t> </a:t>
            </a:r>
            <a:r>
              <a:rPr dirty="0" err="1"/>
              <a:t>заставляет</a:t>
            </a:r>
            <a:r>
              <a:rPr dirty="0"/>
              <a:t> </a:t>
            </a:r>
            <a:r>
              <a:rPr dirty="0" err="1"/>
              <a:t>глубоководные</a:t>
            </a:r>
            <a:r>
              <a:rPr dirty="0"/>
              <a:t> </a:t>
            </a:r>
            <a:r>
              <a:rPr dirty="0" err="1"/>
              <a:t>океанические</a:t>
            </a:r>
            <a:r>
              <a:rPr dirty="0"/>
              <a:t> </a:t>
            </a:r>
            <a:r>
              <a:rPr dirty="0" err="1"/>
              <a:t>воды</a:t>
            </a:r>
            <a:r>
              <a:rPr dirty="0"/>
              <a:t> </a:t>
            </a:r>
            <a:r>
              <a:rPr dirty="0" err="1"/>
              <a:t>подниматься</a:t>
            </a:r>
            <a:r>
              <a:rPr dirty="0"/>
              <a:t> </a:t>
            </a:r>
            <a:r>
              <a:rPr dirty="0" err="1"/>
              <a:t>на</a:t>
            </a:r>
            <a:r>
              <a:rPr dirty="0"/>
              <a:t> </a:t>
            </a:r>
            <a:r>
              <a:rPr dirty="0" err="1"/>
              <a:t>поверхность</a:t>
            </a:r>
            <a:r>
              <a:rPr dirty="0"/>
              <a:t>, </a:t>
            </a:r>
            <a:r>
              <a:rPr dirty="0" err="1"/>
              <a:t>чтобы</a:t>
            </a:r>
            <a:r>
              <a:rPr dirty="0"/>
              <a:t> </a:t>
            </a:r>
            <a:r>
              <a:rPr dirty="0" err="1"/>
              <a:t>питать</a:t>
            </a:r>
            <a:r>
              <a:rPr dirty="0"/>
              <a:t> </a:t>
            </a:r>
            <a:r>
              <a:rPr dirty="0" err="1"/>
              <a:t>крупнейшую</a:t>
            </a:r>
            <a:r>
              <a:rPr dirty="0"/>
              <a:t> </a:t>
            </a:r>
            <a:r>
              <a:rPr dirty="0" err="1"/>
              <a:t>микро</a:t>
            </a:r>
            <a:r>
              <a:rPr dirty="0"/>
              <a:t>- и </a:t>
            </a:r>
            <a:r>
              <a:rPr dirty="0" err="1"/>
              <a:t>макропищевую</a:t>
            </a:r>
            <a:r>
              <a:rPr dirty="0"/>
              <a:t> </a:t>
            </a:r>
            <a:r>
              <a:rPr dirty="0" err="1"/>
              <a:t>цепочку</a:t>
            </a:r>
            <a:r>
              <a:rPr dirty="0"/>
              <a:t> </a:t>
            </a:r>
            <a:r>
              <a:rPr dirty="0" err="1"/>
              <a:t>нашей</a:t>
            </a:r>
            <a:r>
              <a:rPr dirty="0"/>
              <a:t> </a:t>
            </a:r>
            <a:r>
              <a:rPr dirty="0" err="1"/>
              <a:t>планеты</a:t>
            </a:r>
            <a:r>
              <a:rPr dirty="0"/>
              <a:t>.</a:t>
            </a:r>
          </a:p>
          <a:p>
            <a:pPr>
              <a:defRPr sz="1600"/>
            </a:pPr>
            <a:endParaRPr dirty="0"/>
          </a:p>
          <a:p>
            <a:pPr>
              <a:defRPr sz="1600"/>
            </a:pPr>
            <a:r>
              <a:rPr dirty="0" err="1"/>
              <a:t>Согласно</a:t>
            </a:r>
            <a:r>
              <a:rPr dirty="0"/>
              <a:t> </a:t>
            </a:r>
            <a:r>
              <a:rPr dirty="0" err="1"/>
              <a:t>историческим</a:t>
            </a:r>
            <a:r>
              <a:rPr dirty="0"/>
              <a:t> </a:t>
            </a:r>
            <a:r>
              <a:rPr dirty="0" err="1"/>
              <a:t>документам</a:t>
            </a:r>
            <a:r>
              <a:rPr dirty="0"/>
              <a:t>, </a:t>
            </a:r>
            <a:r>
              <a:rPr dirty="0" err="1"/>
              <a:t>Чарльз</a:t>
            </a:r>
            <a:r>
              <a:rPr dirty="0"/>
              <a:t> </a:t>
            </a:r>
            <a:r>
              <a:rPr dirty="0" err="1"/>
              <a:t>Дарвин</a:t>
            </a:r>
            <a:r>
              <a:rPr dirty="0"/>
              <a:t> </a:t>
            </a:r>
            <a:r>
              <a:rPr dirty="0" err="1"/>
              <a:t>никогда</a:t>
            </a:r>
            <a:r>
              <a:rPr dirty="0"/>
              <a:t> </a:t>
            </a:r>
            <a:r>
              <a:rPr dirty="0" err="1"/>
              <a:t>не</a:t>
            </a:r>
            <a:r>
              <a:rPr dirty="0"/>
              <a:t> </a:t>
            </a:r>
            <a:r>
              <a:rPr dirty="0" err="1"/>
              <a:t>был</a:t>
            </a:r>
            <a:r>
              <a:rPr dirty="0"/>
              <a:t> </a:t>
            </a:r>
            <a:r>
              <a:rPr dirty="0" err="1"/>
              <a:t>полностью</a:t>
            </a:r>
            <a:r>
              <a:rPr dirty="0"/>
              <a:t> </a:t>
            </a:r>
            <a:r>
              <a:rPr dirty="0" err="1"/>
              <a:t>уверен</a:t>
            </a:r>
            <a:r>
              <a:rPr dirty="0"/>
              <a:t> в </a:t>
            </a:r>
            <a:r>
              <a:rPr dirty="0" err="1"/>
              <a:t>том</a:t>
            </a:r>
            <a:r>
              <a:rPr dirty="0"/>
              <a:t>, </a:t>
            </a:r>
            <a:r>
              <a:rPr dirty="0" err="1"/>
              <a:t>как</a:t>
            </a:r>
            <a:r>
              <a:rPr dirty="0"/>
              <a:t> </a:t>
            </a:r>
            <a:r>
              <a:rPr dirty="0" err="1"/>
              <a:t>зародилась</a:t>
            </a:r>
            <a:r>
              <a:rPr dirty="0"/>
              <a:t> </a:t>
            </a:r>
            <a:r>
              <a:rPr dirty="0" err="1"/>
              <a:t>жизнь</a:t>
            </a:r>
            <a:r>
              <a:rPr dirty="0"/>
              <a:t>. </a:t>
            </a:r>
            <a:r>
              <a:rPr dirty="0" err="1"/>
              <a:t>Он</a:t>
            </a:r>
            <a:r>
              <a:rPr dirty="0"/>
              <a:t> </a:t>
            </a:r>
            <a:r>
              <a:rPr dirty="0" err="1"/>
              <a:t>предполагал</a:t>
            </a:r>
            <a:r>
              <a:rPr dirty="0"/>
              <a:t>, </a:t>
            </a:r>
            <a:r>
              <a:rPr dirty="0" err="1"/>
              <a:t>что</a:t>
            </a:r>
            <a:r>
              <a:rPr dirty="0"/>
              <a:t> </a:t>
            </a:r>
            <a:r>
              <a:rPr dirty="0" err="1"/>
              <a:t>жизнь</a:t>
            </a:r>
            <a:r>
              <a:rPr dirty="0"/>
              <a:t> </a:t>
            </a:r>
            <a:r>
              <a:rPr dirty="0" err="1"/>
              <a:t>могла</a:t>
            </a:r>
            <a:r>
              <a:rPr dirty="0"/>
              <a:t> </a:t>
            </a:r>
            <a:r>
              <a:rPr dirty="0" err="1"/>
              <a:t>быть</a:t>
            </a:r>
            <a:r>
              <a:rPr dirty="0"/>
              <a:t> </a:t>
            </a:r>
            <a:r>
              <a:rPr dirty="0" err="1"/>
              <a:t>сформирована</a:t>
            </a:r>
            <a:r>
              <a:rPr dirty="0"/>
              <a:t> </a:t>
            </a:r>
            <a:r>
              <a:rPr dirty="0" err="1"/>
              <a:t>спонтанно</a:t>
            </a:r>
            <a:r>
              <a:rPr dirty="0"/>
              <a:t> в «</a:t>
            </a:r>
            <a:r>
              <a:rPr dirty="0" err="1"/>
              <a:t>теплом</a:t>
            </a:r>
            <a:r>
              <a:rPr dirty="0"/>
              <a:t> </a:t>
            </a:r>
            <a:r>
              <a:rPr dirty="0" err="1"/>
              <a:t>водоеме</a:t>
            </a:r>
            <a:r>
              <a:rPr dirty="0"/>
              <a:t>», </a:t>
            </a:r>
            <a:r>
              <a:rPr dirty="0" err="1"/>
              <a:t>обладающем</a:t>
            </a:r>
            <a:r>
              <a:rPr dirty="0"/>
              <a:t> </a:t>
            </a:r>
            <a:r>
              <a:rPr dirty="0" err="1"/>
              <a:t>надлежащим</a:t>
            </a:r>
            <a:r>
              <a:rPr dirty="0"/>
              <a:t> </a:t>
            </a:r>
            <a:r>
              <a:rPr dirty="0" err="1"/>
              <a:t>химическим</a:t>
            </a:r>
            <a:r>
              <a:rPr dirty="0"/>
              <a:t> </a:t>
            </a:r>
            <a:r>
              <a:rPr dirty="0" err="1"/>
              <a:t>составом</a:t>
            </a:r>
            <a:r>
              <a:rPr dirty="0"/>
              <a:t>. </a:t>
            </a:r>
            <a:r>
              <a:rPr dirty="0" err="1"/>
              <a:t>При</a:t>
            </a:r>
            <a:r>
              <a:rPr dirty="0"/>
              <a:t> </a:t>
            </a:r>
            <a:r>
              <a:rPr dirty="0" err="1"/>
              <a:t>отсутствии</a:t>
            </a:r>
            <a:r>
              <a:rPr dirty="0"/>
              <a:t> </a:t>
            </a:r>
            <a:r>
              <a:rPr dirty="0" err="1"/>
              <a:t>лучшего</a:t>
            </a:r>
            <a:r>
              <a:rPr dirty="0"/>
              <a:t> </a:t>
            </a:r>
            <a:r>
              <a:rPr dirty="0" err="1"/>
              <a:t>объяснения</a:t>
            </a:r>
            <a:r>
              <a:rPr dirty="0"/>
              <a:t> </a:t>
            </a:r>
            <a:r>
              <a:rPr dirty="0" err="1"/>
              <a:t>человечество</a:t>
            </a:r>
            <a:r>
              <a:rPr dirty="0"/>
              <a:t> в </a:t>
            </a:r>
            <a:r>
              <a:rPr dirty="0" err="1"/>
              <a:t>течение</a:t>
            </a:r>
            <a:r>
              <a:rPr dirty="0"/>
              <a:t> </a:t>
            </a:r>
            <a:r>
              <a:rPr dirty="0" err="1"/>
              <a:t>двух</a:t>
            </a:r>
            <a:r>
              <a:rPr dirty="0"/>
              <a:t> </a:t>
            </a:r>
            <a:r>
              <a:rPr dirty="0" err="1"/>
              <a:t>последних</a:t>
            </a:r>
            <a:r>
              <a:rPr dirty="0"/>
              <a:t> </a:t>
            </a:r>
            <a:r>
              <a:rPr dirty="0" err="1"/>
              <a:t>столетий</a:t>
            </a:r>
            <a:r>
              <a:rPr dirty="0"/>
              <a:t> </a:t>
            </a:r>
            <a:r>
              <a:rPr dirty="0" err="1"/>
              <a:t>пользовалось</a:t>
            </a:r>
            <a:r>
              <a:rPr dirty="0"/>
              <a:t> </a:t>
            </a:r>
            <a:r>
              <a:rPr dirty="0" err="1"/>
              <a:t>этой</a:t>
            </a:r>
            <a:r>
              <a:rPr dirty="0"/>
              <a:t> </a:t>
            </a:r>
            <a:r>
              <a:rPr dirty="0" err="1"/>
              <a:t>теорией</a:t>
            </a:r>
            <a:r>
              <a:rPr dirty="0"/>
              <a:t>.</a:t>
            </a:r>
          </a:p>
          <a:p>
            <a:pPr>
              <a:defRPr sz="1600"/>
            </a:pPr>
            <a:endParaRPr dirty="0"/>
          </a:p>
          <a:p>
            <a:pPr>
              <a:defRPr sz="1600"/>
            </a:pPr>
            <a:r>
              <a:rPr dirty="0" err="1"/>
              <a:t>Сейчас</a:t>
            </a:r>
            <a:r>
              <a:rPr dirty="0"/>
              <a:t> </a:t>
            </a:r>
            <a:r>
              <a:rPr dirty="0" err="1"/>
              <a:t>существует</a:t>
            </a:r>
            <a:r>
              <a:rPr dirty="0"/>
              <a:t> </a:t>
            </a:r>
            <a:r>
              <a:rPr dirty="0" err="1"/>
              <a:t>несколько</a:t>
            </a:r>
            <a:r>
              <a:rPr dirty="0"/>
              <a:t> </a:t>
            </a:r>
            <a:r>
              <a:rPr dirty="0" err="1"/>
              <a:t>альтернативных</a:t>
            </a:r>
            <a:r>
              <a:rPr dirty="0"/>
              <a:t> </a:t>
            </a:r>
            <a:r>
              <a:rPr dirty="0" err="1"/>
              <a:t>гипотез</a:t>
            </a:r>
            <a:r>
              <a:rPr dirty="0"/>
              <a:t> </a:t>
            </a:r>
            <a:r>
              <a:rPr dirty="0" err="1"/>
              <a:t>происхождения</a:t>
            </a:r>
            <a:r>
              <a:rPr dirty="0"/>
              <a:t> </a:t>
            </a:r>
            <a:r>
              <a:rPr dirty="0" err="1"/>
              <a:t>жизни</a:t>
            </a:r>
            <a:r>
              <a:rPr dirty="0"/>
              <a:t>, </a:t>
            </a:r>
            <a:r>
              <a:rPr dirty="0" err="1"/>
              <a:t>доказательство</a:t>
            </a:r>
            <a:r>
              <a:rPr dirty="0"/>
              <a:t> </a:t>
            </a:r>
            <a:r>
              <a:rPr dirty="0" err="1"/>
              <a:t>одной</a:t>
            </a:r>
            <a:r>
              <a:rPr dirty="0"/>
              <a:t> </a:t>
            </a:r>
            <a:r>
              <a:rPr dirty="0" err="1"/>
              <a:t>из</a:t>
            </a:r>
            <a:r>
              <a:rPr dirty="0"/>
              <a:t> </a:t>
            </a:r>
            <a:r>
              <a:rPr dirty="0" err="1"/>
              <a:t>которых</a:t>
            </a:r>
            <a:r>
              <a:rPr dirty="0"/>
              <a:t> </a:t>
            </a:r>
            <a:r>
              <a:rPr dirty="0" err="1"/>
              <a:t>представила</a:t>
            </a:r>
            <a:r>
              <a:rPr dirty="0"/>
              <a:t> </a:t>
            </a:r>
            <a:r>
              <a:rPr dirty="0" err="1"/>
              <a:t>недавно</a:t>
            </a:r>
            <a:r>
              <a:rPr dirty="0"/>
              <a:t> </a:t>
            </a:r>
            <a:r>
              <a:rPr dirty="0" err="1"/>
              <a:t>команда</a:t>
            </a:r>
            <a:r>
              <a:rPr dirty="0"/>
              <a:t> </a:t>
            </a:r>
            <a:r>
              <a:rPr dirty="0" err="1"/>
              <a:t>ученых</a:t>
            </a:r>
            <a:r>
              <a:rPr dirty="0"/>
              <a:t> </a:t>
            </a:r>
            <a:r>
              <a:rPr dirty="0" err="1"/>
              <a:t>из</a:t>
            </a:r>
            <a:r>
              <a:rPr dirty="0"/>
              <a:t> </a:t>
            </a:r>
            <a:r>
              <a:rPr dirty="0" err="1"/>
              <a:t>Университетского</a:t>
            </a:r>
            <a:r>
              <a:rPr dirty="0"/>
              <a:t> </a:t>
            </a:r>
            <a:r>
              <a:rPr dirty="0" err="1"/>
              <a:t>колледжа</a:t>
            </a:r>
            <a:r>
              <a:rPr dirty="0"/>
              <a:t> </a:t>
            </a:r>
            <a:r>
              <a:rPr dirty="0" err="1"/>
              <a:t>Лондона</a:t>
            </a:r>
            <a:r>
              <a:rPr dirty="0"/>
              <a:t> (UCL) и </a:t>
            </a:r>
            <a:r>
              <a:rPr dirty="0" err="1"/>
              <a:t>Биркбека</a:t>
            </a:r>
            <a:r>
              <a:rPr dirty="0"/>
              <a:t> (</a:t>
            </a:r>
            <a:r>
              <a:rPr dirty="0" err="1"/>
              <a:t>Лондонского</a:t>
            </a:r>
            <a:r>
              <a:rPr dirty="0"/>
              <a:t> </a:t>
            </a:r>
            <a:r>
              <a:rPr dirty="0" err="1"/>
              <a:t>университета</a:t>
            </a:r>
            <a:r>
              <a:rPr dirty="0"/>
              <a:t>). В </a:t>
            </a:r>
            <a:r>
              <a:rPr dirty="0" err="1"/>
              <a:t>ходе</a:t>
            </a:r>
            <a:r>
              <a:rPr dirty="0"/>
              <a:t> </a:t>
            </a:r>
            <a:r>
              <a:rPr dirty="0" err="1"/>
              <a:t>исследования</a:t>
            </a:r>
            <a:r>
              <a:rPr dirty="0"/>
              <a:t> </a:t>
            </a:r>
            <a:r>
              <a:rPr dirty="0" err="1"/>
              <a:t>ученым</a:t>
            </a:r>
            <a:r>
              <a:rPr dirty="0"/>
              <a:t> </a:t>
            </a:r>
            <a:r>
              <a:rPr dirty="0" err="1"/>
              <a:t>удалось</a:t>
            </a:r>
            <a:r>
              <a:rPr dirty="0"/>
              <a:t> </a:t>
            </a:r>
            <a:r>
              <a:rPr dirty="0" err="1"/>
              <a:t>воссоздать</a:t>
            </a:r>
            <a:r>
              <a:rPr dirty="0"/>
              <a:t> </a:t>
            </a:r>
            <a:r>
              <a:rPr dirty="0" err="1"/>
              <a:t>условия</a:t>
            </a:r>
            <a:r>
              <a:rPr dirty="0"/>
              <a:t>, в </a:t>
            </a:r>
            <a:r>
              <a:rPr dirty="0" err="1"/>
              <a:t>которых</a:t>
            </a:r>
            <a:r>
              <a:rPr dirty="0"/>
              <a:t> </a:t>
            </a:r>
            <a:r>
              <a:rPr dirty="0" err="1"/>
              <a:t>могла</a:t>
            </a:r>
            <a:r>
              <a:rPr dirty="0"/>
              <a:t> </a:t>
            </a:r>
            <a:r>
              <a:rPr dirty="0" err="1"/>
              <a:t>зародиться</a:t>
            </a:r>
            <a:r>
              <a:rPr dirty="0"/>
              <a:t> «</a:t>
            </a:r>
            <a:r>
              <a:rPr dirty="0" err="1"/>
              <a:t>искра</a:t>
            </a:r>
            <a:r>
              <a:rPr dirty="0"/>
              <a:t>» </a:t>
            </a:r>
            <a:r>
              <a:rPr dirty="0" err="1"/>
              <a:t>жизни</a:t>
            </a:r>
            <a:r>
              <a:rPr dirty="0"/>
              <a:t>. </a:t>
            </a:r>
            <a:r>
              <a:rPr dirty="0" err="1"/>
              <a:t>По</a:t>
            </a:r>
            <a:r>
              <a:rPr dirty="0"/>
              <a:t> </a:t>
            </a:r>
            <a:r>
              <a:rPr dirty="0" err="1"/>
              <a:t>их</a:t>
            </a:r>
            <a:r>
              <a:rPr dirty="0"/>
              <a:t> </a:t>
            </a:r>
            <a:r>
              <a:rPr dirty="0" err="1"/>
              <a:t>мнению</a:t>
            </a:r>
            <a:r>
              <a:rPr dirty="0"/>
              <a:t>, </a:t>
            </a:r>
            <a:r>
              <a:rPr dirty="0" err="1"/>
              <a:t>это</a:t>
            </a:r>
            <a:r>
              <a:rPr dirty="0"/>
              <a:t> </a:t>
            </a:r>
            <a:r>
              <a:rPr dirty="0" err="1"/>
              <a:t>произошло</a:t>
            </a:r>
            <a:r>
              <a:rPr dirty="0"/>
              <a:t> в </a:t>
            </a:r>
            <a:r>
              <a:rPr dirty="0" err="1"/>
              <a:t>глубинных</a:t>
            </a:r>
            <a:r>
              <a:rPr dirty="0"/>
              <a:t> </a:t>
            </a:r>
            <a:r>
              <a:rPr dirty="0" err="1"/>
              <a:t>гидротермальных</a:t>
            </a:r>
            <a:r>
              <a:rPr dirty="0"/>
              <a:t> </a:t>
            </a:r>
            <a:r>
              <a:rPr dirty="0" err="1"/>
              <a:t>источниках</a:t>
            </a:r>
            <a:r>
              <a:rPr dirty="0"/>
              <a:t>.</a:t>
            </a:r>
          </a:p>
          <a:p>
            <a:pPr>
              <a:defRPr sz="1600"/>
            </a:pPr>
            <a:endParaRPr dirty="0"/>
          </a:p>
          <a:p>
            <a:pPr>
              <a:defRPr sz="1600"/>
            </a:pPr>
            <a:r>
              <a:rPr dirty="0"/>
              <a:t>Charles Darwin and the Origin of Life. </a:t>
            </a:r>
            <a:r>
              <a:rPr dirty="0" err="1"/>
              <a:t>Juli</a:t>
            </a:r>
            <a:r>
              <a:rPr dirty="0"/>
              <a:t> </a:t>
            </a:r>
            <a:r>
              <a:rPr dirty="0" err="1"/>
              <a:t>Peretó</a:t>
            </a:r>
            <a:r>
              <a:rPr dirty="0"/>
              <a:t>, Jeffrey L. Bada, and Antonio </a:t>
            </a:r>
            <a:r>
              <a:rPr dirty="0" err="1"/>
              <a:t>Lazcano</a:t>
            </a:r>
            <a:r>
              <a:rPr dirty="0"/>
              <a:t>, </a:t>
            </a:r>
            <a:r>
              <a:rPr dirty="0" err="1"/>
              <a:t>Orig</a:t>
            </a:r>
            <a:r>
              <a:rPr dirty="0"/>
              <a:t> Life </a:t>
            </a:r>
            <a:r>
              <a:rPr dirty="0" err="1"/>
              <a:t>Evol</a:t>
            </a:r>
            <a:r>
              <a:rPr dirty="0"/>
              <a:t> </a:t>
            </a:r>
            <a:r>
              <a:rPr dirty="0" err="1"/>
              <a:t>Biosph</a:t>
            </a:r>
            <a:r>
              <a:rPr dirty="0"/>
              <a:t>. 2009 Oct; 39(5): 395–406</a:t>
            </a:r>
          </a:p>
          <a:p>
            <a:pPr>
              <a:defRPr sz="1600"/>
            </a:pPr>
            <a:r>
              <a:rPr dirty="0"/>
              <a:t>Promotion of protocell self-assembly from mixed amphiphiles at the origin of </a:t>
            </a:r>
            <a:r>
              <a:rPr dirty="0" err="1"/>
              <a:t>lifeSean</a:t>
            </a:r>
            <a:r>
              <a:rPr dirty="0"/>
              <a:t> F. Jordan </a:t>
            </a:r>
            <a:r>
              <a:rPr dirty="0" err="1"/>
              <a:t>anadi</a:t>
            </a:r>
            <a:r>
              <a:rPr dirty="0"/>
              <a:t> </a:t>
            </a:r>
            <a:r>
              <a:rPr dirty="0" err="1"/>
              <a:t>Rammu</a:t>
            </a:r>
            <a:r>
              <a:rPr dirty="0"/>
              <a:t>, Ivan N. Zheludev1, Andrew M. Hartley, Amandine Maréchal and Nick Lane/ Nature Ecology &amp; Evolution</a:t>
            </a:r>
          </a:p>
          <a:p>
            <a:pPr>
              <a:defRPr sz="1600"/>
            </a:pPr>
            <a:endParaRPr dirty="0"/>
          </a:p>
          <a:p>
            <a:pPr>
              <a:defRPr sz="1600"/>
            </a:pPr>
            <a:r>
              <a:rPr dirty="0"/>
              <a:t>В </a:t>
            </a:r>
            <a:r>
              <a:rPr dirty="0" err="1"/>
              <a:t>опубликованном</a:t>
            </a:r>
            <a:r>
              <a:rPr dirty="0"/>
              <a:t> </a:t>
            </a:r>
            <a:r>
              <a:rPr dirty="0" err="1"/>
              <a:t>исследовании</a:t>
            </a:r>
            <a:r>
              <a:rPr dirty="0"/>
              <a:t> (в </a:t>
            </a:r>
            <a:r>
              <a:rPr dirty="0" err="1"/>
              <a:t>журнале</a:t>
            </a:r>
            <a:r>
              <a:rPr dirty="0"/>
              <a:t> Nature Ecology &amp; Evolution) </a:t>
            </a:r>
            <a:r>
              <a:rPr dirty="0" err="1"/>
              <a:t>команда</a:t>
            </a:r>
            <a:r>
              <a:rPr dirty="0"/>
              <a:t> </a:t>
            </a:r>
            <a:r>
              <a:rPr dirty="0" err="1"/>
              <a:t>ученых</a:t>
            </a:r>
            <a:r>
              <a:rPr dirty="0"/>
              <a:t> </a:t>
            </a:r>
            <a:r>
              <a:rPr dirty="0" err="1"/>
              <a:t>рассказала</a:t>
            </a:r>
            <a:r>
              <a:rPr dirty="0"/>
              <a:t> </a:t>
            </a:r>
            <a:r>
              <a:rPr dirty="0" err="1"/>
              <a:t>об</a:t>
            </a:r>
            <a:r>
              <a:rPr dirty="0"/>
              <a:t> </a:t>
            </a:r>
            <a:r>
              <a:rPr dirty="0" err="1"/>
              <a:t>успешном</a:t>
            </a:r>
            <a:r>
              <a:rPr dirty="0"/>
              <a:t> </a:t>
            </a:r>
            <a:r>
              <a:rPr dirty="0" err="1"/>
              <a:t>создании</a:t>
            </a:r>
            <a:r>
              <a:rPr dirty="0"/>
              <a:t> </a:t>
            </a:r>
            <a:r>
              <a:rPr dirty="0" err="1"/>
              <a:t>протобионтов</a:t>
            </a:r>
            <a:r>
              <a:rPr dirty="0"/>
              <a:t> в </a:t>
            </a:r>
            <a:r>
              <a:rPr dirty="0" err="1"/>
              <a:t>щелочной</a:t>
            </a:r>
            <a:r>
              <a:rPr dirty="0"/>
              <a:t> </a:t>
            </a:r>
            <a:r>
              <a:rPr dirty="0" err="1"/>
              <a:t>воде</a:t>
            </a:r>
            <a:r>
              <a:rPr dirty="0"/>
              <a:t>, </a:t>
            </a:r>
            <a:r>
              <a:rPr dirty="0" err="1"/>
              <a:t>близкой</a:t>
            </a:r>
            <a:r>
              <a:rPr dirty="0"/>
              <a:t> </a:t>
            </a:r>
            <a:r>
              <a:rPr dirty="0" err="1"/>
              <a:t>по</a:t>
            </a:r>
            <a:r>
              <a:rPr dirty="0"/>
              <a:t> </a:t>
            </a:r>
            <a:r>
              <a:rPr dirty="0" err="1"/>
              <a:t>составу</a:t>
            </a:r>
            <a:r>
              <a:rPr dirty="0"/>
              <a:t> к </a:t>
            </a:r>
            <a:r>
              <a:rPr dirty="0" err="1"/>
              <a:t>морской</a:t>
            </a:r>
            <a:r>
              <a:rPr dirty="0"/>
              <a:t>. </a:t>
            </a:r>
            <a:r>
              <a:rPr dirty="0" err="1"/>
              <a:t>Другими</a:t>
            </a:r>
            <a:r>
              <a:rPr dirty="0"/>
              <a:t> </a:t>
            </a:r>
            <a:r>
              <a:rPr dirty="0" err="1"/>
              <a:t>словами</a:t>
            </a:r>
            <a:r>
              <a:rPr dirty="0"/>
              <a:t>, </a:t>
            </a:r>
            <a:r>
              <a:rPr dirty="0" err="1"/>
              <a:t>они</a:t>
            </a:r>
            <a:r>
              <a:rPr dirty="0"/>
              <a:t> </a:t>
            </a:r>
            <a:r>
              <a:rPr dirty="0" err="1"/>
              <a:t>доказали</a:t>
            </a:r>
            <a:r>
              <a:rPr dirty="0"/>
              <a:t> </a:t>
            </a:r>
            <a:r>
              <a:rPr dirty="0" err="1"/>
              <a:t>возможность</a:t>
            </a:r>
            <a:r>
              <a:rPr dirty="0"/>
              <a:t> </a:t>
            </a:r>
            <a:r>
              <a:rPr dirty="0" err="1"/>
              <a:t>того</a:t>
            </a:r>
            <a:r>
              <a:rPr dirty="0"/>
              <a:t>, </a:t>
            </a:r>
            <a:r>
              <a:rPr dirty="0" err="1"/>
              <a:t>что</a:t>
            </a:r>
            <a:r>
              <a:rPr dirty="0"/>
              <a:t> </a:t>
            </a:r>
            <a:r>
              <a:rPr dirty="0" err="1"/>
              <a:t>жизнь</a:t>
            </a:r>
            <a:r>
              <a:rPr dirty="0"/>
              <a:t> </a:t>
            </a:r>
            <a:r>
              <a:rPr dirty="0" err="1"/>
              <a:t>могла</a:t>
            </a:r>
            <a:r>
              <a:rPr dirty="0"/>
              <a:t> </a:t>
            </a:r>
            <a:r>
              <a:rPr dirty="0" err="1"/>
              <a:t>спонтанно</a:t>
            </a:r>
            <a:r>
              <a:rPr dirty="0"/>
              <a:t> </a:t>
            </a:r>
            <a:r>
              <a:rPr dirty="0" err="1"/>
              <a:t>развиться</a:t>
            </a:r>
            <a:r>
              <a:rPr dirty="0"/>
              <a:t> в </a:t>
            </a:r>
            <a:r>
              <a:rPr dirty="0" err="1"/>
              <a:t>находящихся</a:t>
            </a:r>
            <a:r>
              <a:rPr dirty="0"/>
              <a:t> </a:t>
            </a:r>
            <a:r>
              <a:rPr dirty="0" err="1"/>
              <a:t>на</a:t>
            </a:r>
            <a:r>
              <a:rPr dirty="0"/>
              <a:t> </a:t>
            </a:r>
            <a:r>
              <a:rPr dirty="0" err="1"/>
              <a:t>дне</a:t>
            </a:r>
            <a:r>
              <a:rPr dirty="0"/>
              <a:t> </a:t>
            </a:r>
            <a:r>
              <a:rPr dirty="0" err="1"/>
              <a:t>океана</a:t>
            </a:r>
            <a:r>
              <a:rPr dirty="0"/>
              <a:t> </a:t>
            </a:r>
            <a:r>
              <a:rPr dirty="0" err="1"/>
              <a:t>гидротермальных</a:t>
            </a:r>
            <a:r>
              <a:rPr dirty="0"/>
              <a:t> </a:t>
            </a:r>
            <a:r>
              <a:rPr dirty="0" err="1"/>
              <a:t>источниках</a:t>
            </a:r>
            <a:r>
              <a:rPr dirty="0"/>
              <a:t>, </a:t>
            </a:r>
            <a:r>
              <a:rPr dirty="0" err="1"/>
              <a:t>где</a:t>
            </a:r>
            <a:r>
              <a:rPr dirty="0"/>
              <a:t> в </a:t>
            </a:r>
            <a:r>
              <a:rPr dirty="0" err="1"/>
              <a:t>результате</a:t>
            </a:r>
            <a:r>
              <a:rPr dirty="0"/>
              <a:t> </a:t>
            </a:r>
            <a:r>
              <a:rPr dirty="0" err="1"/>
              <a:t>высоких</a:t>
            </a:r>
            <a:r>
              <a:rPr dirty="0"/>
              <a:t> </a:t>
            </a:r>
            <a:r>
              <a:rPr dirty="0" err="1"/>
              <a:t>температур</a:t>
            </a:r>
            <a:r>
              <a:rPr dirty="0"/>
              <a:t> </a:t>
            </a:r>
            <a:r>
              <a:rPr dirty="0" err="1"/>
              <a:t>химические</a:t>
            </a:r>
            <a:r>
              <a:rPr dirty="0"/>
              <a:t> </a:t>
            </a:r>
            <a:r>
              <a:rPr dirty="0" err="1"/>
              <a:t>элементы</a:t>
            </a:r>
            <a:r>
              <a:rPr dirty="0"/>
              <a:t> </a:t>
            </a:r>
            <a:r>
              <a:rPr dirty="0" err="1"/>
              <a:t>перемешиваются</a:t>
            </a:r>
            <a:r>
              <a:rPr dirty="0"/>
              <a:t> и </a:t>
            </a:r>
            <a:r>
              <a:rPr dirty="0" err="1"/>
              <a:t>вступают</a:t>
            </a:r>
            <a:r>
              <a:rPr dirty="0"/>
              <a:t> в </a:t>
            </a:r>
            <a:r>
              <a:rPr dirty="0" err="1"/>
              <a:t>реакции</a:t>
            </a:r>
            <a:r>
              <a:rPr dirty="0"/>
              <a:t> </a:t>
            </a:r>
            <a:r>
              <a:rPr dirty="0" err="1"/>
              <a:t>друг</a:t>
            </a:r>
            <a:r>
              <a:rPr dirty="0"/>
              <a:t> с </a:t>
            </a:r>
            <a:r>
              <a:rPr dirty="0" err="1"/>
              <a:t>другом</a:t>
            </a:r>
            <a:r>
              <a:rPr dirty="0"/>
              <a:t>.</a:t>
            </a:r>
          </a:p>
        </p:txBody>
      </p:sp>
    </p:spTree>
    <p:extLst>
      <p:ext uri="{BB962C8B-B14F-4D97-AF65-F5344CB8AC3E}">
        <p14:creationId xmlns:p14="http://schemas.microsoft.com/office/powerpoint/2010/main" val="3342160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Shape 531"/>
          <p:cNvSpPr>
            <a:spLocks noGrp="1" noRot="1" noChangeAspect="1"/>
          </p:cNvSpPr>
          <p:nvPr>
            <p:ph type="sldImg"/>
          </p:nvPr>
        </p:nvSpPr>
        <p:spPr>
          <a:xfrm>
            <a:off x="381000" y="685800"/>
            <a:ext cx="6096000" cy="3429000"/>
          </a:xfrm>
          <a:prstGeom prst="rect">
            <a:avLst/>
          </a:prstGeom>
        </p:spPr>
        <p:txBody>
          <a:bodyPr/>
          <a:lstStyle/>
          <a:p>
            <a:endParaRPr/>
          </a:p>
        </p:txBody>
      </p:sp>
      <p:sp>
        <p:nvSpPr>
          <p:cNvPr id="532" name="Shape 532"/>
          <p:cNvSpPr>
            <a:spLocks noGrp="1"/>
          </p:cNvSpPr>
          <p:nvPr>
            <p:ph type="body" sz="quarter" idx="1"/>
          </p:nvPr>
        </p:nvSpPr>
        <p:spPr>
          <a:prstGeom prst="rect">
            <a:avLst/>
          </a:prstGeom>
        </p:spPr>
        <p:txBody>
          <a:bodyPr/>
          <a:lstStyle/>
          <a:p>
            <a:pPr>
              <a:defRPr sz="1200"/>
            </a:pPr>
            <a:r>
              <a:rPr dirty="0"/>
              <a:t>Wang S.-T., Hwang D.-F., Chen R.-H., et al. Effect of deep sea water on the exercise-induced fatigue of rats. Journal of Food and Drug Analysis. 2009;17(2):133–141</a:t>
            </a:r>
          </a:p>
          <a:p>
            <a:pPr>
              <a:defRPr sz="1200"/>
            </a:pPr>
            <a:r>
              <a:rPr dirty="0"/>
              <a:t>Deep ocean mineral water accelerates recovery from physical fatigue. </a:t>
            </a:r>
            <a:r>
              <a:rPr dirty="0" err="1"/>
              <a:t>Hou</a:t>
            </a:r>
            <a:r>
              <a:rPr dirty="0"/>
              <a:t> CW, Tsai YS, Jean WH, Chen CY, Ivy JL, Huang CY, </a:t>
            </a:r>
            <a:r>
              <a:rPr dirty="0" err="1"/>
              <a:t>Kuo</a:t>
            </a:r>
            <a:r>
              <a:rPr dirty="0"/>
              <a:t> CH J </a:t>
            </a:r>
            <a:r>
              <a:rPr dirty="0" err="1"/>
              <a:t>Int</a:t>
            </a:r>
            <a:r>
              <a:rPr dirty="0"/>
              <a:t> </a:t>
            </a:r>
            <a:r>
              <a:rPr dirty="0" err="1"/>
              <a:t>Soc</a:t>
            </a:r>
            <a:r>
              <a:rPr dirty="0"/>
              <a:t> Sports </a:t>
            </a:r>
            <a:r>
              <a:rPr dirty="0" err="1"/>
              <a:t>Nutr</a:t>
            </a:r>
            <a:r>
              <a:rPr dirty="0"/>
              <a:t>. 2013 Feb 12; 10(1):7.</a:t>
            </a:r>
          </a:p>
          <a:p>
            <a:pPr>
              <a:defRPr sz="1200"/>
            </a:pPr>
            <a:r>
              <a:rPr dirty="0"/>
              <a:t>Deep Ocean Minerals Minimize Eccentric Exercise-Induced Inflammatory Response of Rat Skeletal Muscle </a:t>
            </a:r>
            <a:r>
              <a:rPr dirty="0" err="1"/>
              <a:t>Suchada</a:t>
            </a:r>
            <a:r>
              <a:rPr dirty="0"/>
              <a:t> Saovieng1, </a:t>
            </a:r>
            <a:r>
              <a:rPr dirty="0" err="1"/>
              <a:t>Jinfu</a:t>
            </a:r>
            <a:r>
              <a:rPr dirty="0"/>
              <a:t> Wu1, </a:t>
            </a:r>
            <a:r>
              <a:rPr dirty="0" err="1"/>
              <a:t>Chih</a:t>
            </a:r>
            <a:r>
              <a:rPr dirty="0"/>
              <a:t>-Yang Huang2, Chung-Lan Kao3, Matthew F. Higgins4, </a:t>
            </a:r>
            <a:r>
              <a:rPr dirty="0" err="1"/>
              <a:t>Rungchai</a:t>
            </a:r>
            <a:r>
              <a:rPr dirty="0"/>
              <a:t> Chuanchaiyakul5† and Chia-Hua Kuo1,2*† Frontiers in Physiology, September 2018, vol.9, article 1351</a:t>
            </a:r>
          </a:p>
          <a:p>
            <a:pPr>
              <a:defRPr sz="1200"/>
            </a:pPr>
            <a:r>
              <a:rPr dirty="0"/>
              <a:t>Higgins MF, </a:t>
            </a:r>
            <a:r>
              <a:rPr dirty="0" err="1"/>
              <a:t>Rudkin</a:t>
            </a:r>
            <a:r>
              <a:rPr dirty="0"/>
              <a:t> B, </a:t>
            </a:r>
            <a:r>
              <a:rPr dirty="0" err="1"/>
              <a:t>Kuo</a:t>
            </a:r>
            <a:r>
              <a:rPr dirty="0"/>
              <a:t> CH. Oral Ingestion of Deep Ocean Minerals Increases High-Intensity Intermittent Running Capacity in Soccer Players after Short-Term Post-Exercise Recovery: A Double-Blind, Placebo-Controlled Crossover Trial. Mar Drugs. 2019;17(5):309. Published 2019 May 24. doi:10.3390/md17050309</a:t>
            </a:r>
          </a:p>
          <a:p>
            <a:pPr>
              <a:defRPr sz="1200"/>
            </a:pPr>
            <a:r>
              <a:rPr dirty="0"/>
              <a:t>Wang ML, Chen YJ, Cheng FC. Nigari (deep seawater concentrate) enhances the treadmill exercise performance of gerbils. </a:t>
            </a:r>
            <a:r>
              <a:rPr dirty="0" err="1"/>
              <a:t>Biol</a:t>
            </a:r>
            <a:r>
              <a:rPr dirty="0"/>
              <a:t> Sport. 2014 Mar;31(1):69-72. </a:t>
            </a:r>
            <a:r>
              <a:rPr dirty="0" err="1"/>
              <a:t>doi</a:t>
            </a:r>
            <a:r>
              <a:rPr dirty="0"/>
              <a:t>: 10.5604/20831862.1086735. </a:t>
            </a:r>
            <a:r>
              <a:rPr dirty="0" err="1"/>
              <a:t>Epub</a:t>
            </a:r>
            <a:r>
              <a:rPr dirty="0"/>
              <a:t> 2014 Jan 22.</a:t>
            </a:r>
          </a:p>
          <a:p>
            <a:pPr>
              <a:defRPr sz="1200"/>
            </a:pPr>
            <a:r>
              <a:rPr dirty="0"/>
              <a:t>Wei Ching-Yin, Chen Chung-Yu, Liao Yi-Hung, Tsai Yung-Shen, Huang </a:t>
            </a:r>
            <a:r>
              <a:rPr dirty="0" err="1"/>
              <a:t>Chih</a:t>
            </a:r>
            <a:r>
              <a:rPr dirty="0"/>
              <a:t>-Yang, </a:t>
            </a:r>
            <a:r>
              <a:rPr dirty="0" err="1"/>
              <a:t>Chaunchaiyakul</a:t>
            </a:r>
            <a:r>
              <a:rPr dirty="0"/>
              <a:t> </a:t>
            </a:r>
            <a:r>
              <a:rPr dirty="0" err="1"/>
              <a:t>Rungchai</a:t>
            </a:r>
            <a:r>
              <a:rPr dirty="0"/>
              <a:t>, Higgins Matthew F., </a:t>
            </a:r>
            <a:r>
              <a:rPr dirty="0" err="1"/>
              <a:t>Kuo</a:t>
            </a:r>
            <a:r>
              <a:rPr dirty="0"/>
              <a:t> Chia-Hua. Deep Ocean Mineral Supplementation Enhances the Cerebral Hemodynamic Response during Exercise and Decreases Inflammation </a:t>
            </a:r>
            <a:r>
              <a:rPr dirty="0" err="1"/>
              <a:t>Postexercise</a:t>
            </a:r>
            <a:r>
              <a:rPr dirty="0"/>
              <a:t> in Men at Two Age Levels. Frontiers in Physiology. VOLUME 8. 2017 p. 1016  </a:t>
            </a:r>
          </a:p>
          <a:p>
            <a:pPr>
              <a:defRPr sz="1200"/>
            </a:pPr>
            <a:endParaRPr dirty="0"/>
          </a:p>
          <a:p>
            <a:pPr>
              <a:defRPr sz="1200"/>
            </a:pPr>
            <a:endParaRPr dirty="0"/>
          </a:p>
          <a:p>
            <a:pPr>
              <a:defRPr sz="1200"/>
            </a:pPr>
            <a:endParaRPr dirty="0"/>
          </a:p>
          <a:p>
            <a:pPr>
              <a:defRPr sz="1200"/>
            </a:pPr>
            <a:r>
              <a:rPr dirty="0"/>
              <a:t>Wang S.-T., Hwang D.-F., Chen R.-H., et al. Effect of deep sea water on the exercise-induced fatigue of rats. Journal of Food and Drug Analysis. 2009;17(2):133–141</a:t>
            </a:r>
          </a:p>
          <a:p>
            <a:pPr>
              <a:defRPr sz="1200"/>
            </a:pPr>
            <a:r>
              <a:rPr dirty="0"/>
              <a:t>Deep ocean mineral water accelerates recovery from physical fatigue. </a:t>
            </a:r>
            <a:r>
              <a:rPr dirty="0" err="1"/>
              <a:t>Hou</a:t>
            </a:r>
            <a:r>
              <a:rPr dirty="0"/>
              <a:t> CW, Tsai YS, Jean WH, Chen CY, Ivy JL, Huang CY, </a:t>
            </a:r>
            <a:r>
              <a:rPr dirty="0" err="1"/>
              <a:t>Kuo</a:t>
            </a:r>
            <a:r>
              <a:rPr dirty="0"/>
              <a:t> CH J </a:t>
            </a:r>
            <a:r>
              <a:rPr dirty="0" err="1"/>
              <a:t>Int</a:t>
            </a:r>
            <a:r>
              <a:rPr dirty="0"/>
              <a:t> </a:t>
            </a:r>
            <a:r>
              <a:rPr dirty="0" err="1"/>
              <a:t>Soc</a:t>
            </a:r>
            <a:r>
              <a:rPr dirty="0"/>
              <a:t> Sports </a:t>
            </a:r>
            <a:r>
              <a:rPr dirty="0" err="1"/>
              <a:t>Nutr</a:t>
            </a:r>
            <a:r>
              <a:rPr dirty="0"/>
              <a:t>. 2013 Feb 12; 10(1):7.</a:t>
            </a:r>
          </a:p>
          <a:p>
            <a:pPr>
              <a:defRPr sz="1200"/>
            </a:pPr>
            <a:r>
              <a:rPr dirty="0"/>
              <a:t>Deep Ocean Minerals Minimize Eccentric Exercise-Induced Inflammatory Response of Rat Skeletal Muscle </a:t>
            </a:r>
            <a:r>
              <a:rPr dirty="0" err="1"/>
              <a:t>Suchada</a:t>
            </a:r>
            <a:r>
              <a:rPr dirty="0"/>
              <a:t> Saovieng1, </a:t>
            </a:r>
            <a:r>
              <a:rPr dirty="0" err="1"/>
              <a:t>Jinfu</a:t>
            </a:r>
            <a:r>
              <a:rPr dirty="0"/>
              <a:t> Wu1, </a:t>
            </a:r>
            <a:r>
              <a:rPr dirty="0" err="1"/>
              <a:t>Chih</a:t>
            </a:r>
            <a:r>
              <a:rPr dirty="0"/>
              <a:t>-Yang Huang2, Chung-Lan Kao3, Matthew F. Higgins4, </a:t>
            </a:r>
            <a:r>
              <a:rPr dirty="0" err="1"/>
              <a:t>Rungchai</a:t>
            </a:r>
            <a:r>
              <a:rPr dirty="0"/>
              <a:t> Chuanchaiyakul5† and Chia-Hua Kuo1,2*† Frontiers in Physiology, September 2018, vol.9, article 1351</a:t>
            </a:r>
          </a:p>
          <a:p>
            <a:pPr>
              <a:defRPr sz="1200"/>
            </a:pPr>
            <a:endParaRPr dirty="0"/>
          </a:p>
          <a:p>
            <a:pPr>
              <a:defRPr sz="1200"/>
            </a:pPr>
            <a:r>
              <a:rPr dirty="0"/>
              <a:t>(2)</a:t>
            </a:r>
          </a:p>
          <a:p>
            <a:pPr>
              <a:defRPr sz="1200"/>
            </a:pPr>
            <a:r>
              <a:rPr dirty="0"/>
              <a:t>- Modulation of lipid metabolism by deep-sea water in cultured human liver (HepG2) cells. He S, </a:t>
            </a:r>
            <a:r>
              <a:rPr dirty="0" err="1"/>
              <a:t>Hao</a:t>
            </a:r>
            <a:r>
              <a:rPr dirty="0"/>
              <a:t> J, Peng W, </a:t>
            </a:r>
            <a:r>
              <a:rPr dirty="0" err="1"/>
              <a:t>Qiu</a:t>
            </a:r>
            <a:r>
              <a:rPr dirty="0"/>
              <a:t> P, Li C, Guan H Mar </a:t>
            </a:r>
            <a:r>
              <a:rPr dirty="0" err="1"/>
              <a:t>Biotechnol</a:t>
            </a:r>
            <a:r>
              <a:rPr dirty="0"/>
              <a:t> (NY). 2014 Apr; 16(2):219-29.</a:t>
            </a:r>
          </a:p>
          <a:p>
            <a:pPr>
              <a:defRPr sz="1200"/>
            </a:pPr>
            <a:r>
              <a:rPr dirty="0"/>
              <a:t>- Deep sea water modulates blood pressure and exhibits </a:t>
            </a:r>
            <a:r>
              <a:rPr dirty="0" err="1"/>
              <a:t>hypolipidemic</a:t>
            </a:r>
            <a:r>
              <a:rPr dirty="0"/>
              <a:t> effects via the AMPK-ACC pathway: an in vivo study. </a:t>
            </a:r>
            <a:r>
              <a:rPr dirty="0" err="1"/>
              <a:t>Sheu</a:t>
            </a:r>
            <a:r>
              <a:rPr dirty="0"/>
              <a:t> MJ, Chou PY, Lin WH, Pan CH, </a:t>
            </a:r>
            <a:r>
              <a:rPr dirty="0" err="1"/>
              <a:t>Chien</a:t>
            </a:r>
            <a:r>
              <a:rPr dirty="0"/>
              <a:t> YC, Chung YL, Liu FC, Wu CH Mar Drugs. 2013 Jun 17; 11(6):2183-202.</a:t>
            </a:r>
          </a:p>
          <a:p>
            <a:pPr>
              <a:defRPr sz="1200"/>
            </a:pPr>
            <a:r>
              <a:rPr dirty="0"/>
              <a:t>- Chang M.-H., </a:t>
            </a:r>
            <a:r>
              <a:rPr dirty="0" err="1"/>
              <a:t>Tzang</a:t>
            </a:r>
            <a:r>
              <a:rPr dirty="0"/>
              <a:t> B.-S., Yang T.-Y., Hsiao Y.-C., Yang H.-C., Chen Y.-C. Effects of deep-seawater on blood lipids and pressure in high-cholesterol dietary mice. Journal of Food Biochemistry. 2011;35(1) :241–259</a:t>
            </a:r>
          </a:p>
          <a:p>
            <a:pPr>
              <a:defRPr sz="1200"/>
            </a:pPr>
            <a:r>
              <a:rPr dirty="0"/>
              <a:t>- Cardiovascular protection of deep-seawater drinking water in high-fat/cholesterol fed hamsters. Hsu CL, Chang YY, Chiu CH, Yang KT, Wang Y, Fu SG, Chen YC Food Chem. 2011 Aug 1; 127(3):1146-52.</a:t>
            </a:r>
          </a:p>
          <a:p>
            <a:pPr>
              <a:defRPr sz="1200"/>
            </a:pPr>
            <a:r>
              <a:rPr dirty="0" err="1"/>
              <a:t>Miyamura</a:t>
            </a:r>
            <a:r>
              <a:rPr dirty="0"/>
              <a:t> M., Yoshioka S., Hamada A., et al. Difference between deep seawater and surface seawater in the preventive effect of atherosclerosis. Biological and Pharmaceutical Bulletin. 2004;27(11):1784–1787</a:t>
            </a:r>
          </a:p>
          <a:p>
            <a:pPr>
              <a:defRPr sz="1200"/>
            </a:pPr>
            <a:r>
              <a:rPr dirty="0"/>
              <a:t>Kimura M., Tai H., Nakagawa K., Yokoyama Y., Ikegami Y., Takeda T. Effect of drinking water without salt made from deep sea water in lipid metabolism of rats. Proceedings of the MTS/IEEE Techno-Ocean '04: Bridges Across the Oceans (Ocean '04); November 2004; Kobe, Japan. pp. 320–321.</a:t>
            </a:r>
          </a:p>
          <a:p>
            <a:pPr>
              <a:defRPr sz="1200"/>
            </a:pPr>
            <a:r>
              <a:rPr dirty="0"/>
              <a:t>Kimura M., Takeda R., Takeda T., et al. Effect cholesterol level in plasma of rats by drinking high magnesium water made from deep sea water. Proceedings of the MTS/IEEE Oceans (OCEANS '15); November 2001; Honolulu, Hawaii, USA. pp. 1965–1966</a:t>
            </a:r>
          </a:p>
          <a:p>
            <a:pPr>
              <a:defRPr sz="1200"/>
            </a:pPr>
            <a:r>
              <a:rPr dirty="0"/>
              <a:t>Drinking deep seawater decreases serum total and low-density lipoprotein-cholesterol in </a:t>
            </a:r>
            <a:r>
              <a:rPr dirty="0" err="1"/>
              <a:t>hypercholesterolemic</a:t>
            </a:r>
            <a:r>
              <a:rPr dirty="0"/>
              <a:t> subjects. Fu ZY, Yang FL, Hsu HW, Lu YFJ Med Food. 2012 Jun; 15(6):535-41.</a:t>
            </a:r>
          </a:p>
          <a:p>
            <a:pPr>
              <a:defRPr sz="1200"/>
            </a:pPr>
            <a:r>
              <a:rPr dirty="0"/>
              <a:t>Pharmacological activity of deep-sea water: examination of </a:t>
            </a:r>
            <a:r>
              <a:rPr dirty="0" err="1"/>
              <a:t>hyperlipemia</a:t>
            </a:r>
            <a:r>
              <a:rPr dirty="0"/>
              <a:t> prevention and medical treatment effect. Yoshioka S, Hamada A, Cui T, Yokota J, Yamamoto S, </a:t>
            </a:r>
            <a:r>
              <a:rPr dirty="0" err="1"/>
              <a:t>Kusunose</a:t>
            </a:r>
            <a:r>
              <a:rPr dirty="0"/>
              <a:t> M, </a:t>
            </a:r>
            <a:r>
              <a:rPr dirty="0" err="1"/>
              <a:t>Miyamura</a:t>
            </a:r>
            <a:r>
              <a:rPr dirty="0"/>
              <a:t> M, </a:t>
            </a:r>
            <a:r>
              <a:rPr dirty="0" err="1"/>
              <a:t>Kyotani</a:t>
            </a:r>
            <a:r>
              <a:rPr dirty="0"/>
              <a:t> S, Kaneda R, </a:t>
            </a:r>
            <a:r>
              <a:rPr dirty="0" err="1"/>
              <a:t>Tsutsui</a:t>
            </a:r>
            <a:r>
              <a:rPr dirty="0"/>
              <a:t> Y, </a:t>
            </a:r>
            <a:r>
              <a:rPr dirty="0" err="1"/>
              <a:t>Odani</a:t>
            </a:r>
            <a:r>
              <a:rPr dirty="0"/>
              <a:t> K, </a:t>
            </a:r>
            <a:r>
              <a:rPr dirty="0" err="1"/>
              <a:t>Odani</a:t>
            </a:r>
            <a:r>
              <a:rPr dirty="0"/>
              <a:t> I, </a:t>
            </a:r>
            <a:r>
              <a:rPr dirty="0" err="1"/>
              <a:t>Nishioka</a:t>
            </a:r>
            <a:r>
              <a:rPr dirty="0"/>
              <a:t> Y </a:t>
            </a:r>
            <a:r>
              <a:rPr dirty="0" err="1"/>
              <a:t>Biol</a:t>
            </a:r>
            <a:r>
              <a:rPr dirty="0"/>
              <a:t> Pharm Bull. 2003 Nov; 26(11):1552-9.</a:t>
            </a:r>
          </a:p>
          <a:p>
            <a:pPr>
              <a:defRPr sz="1200"/>
            </a:pPr>
            <a:r>
              <a:rPr dirty="0"/>
              <a:t>Deep sea water modulates blood pressure and exhibits </a:t>
            </a:r>
            <a:r>
              <a:rPr dirty="0" err="1"/>
              <a:t>hypolipidemic</a:t>
            </a:r>
            <a:r>
              <a:rPr dirty="0"/>
              <a:t> effects via the AMPK-ACC pathway: an in vivo study. </a:t>
            </a:r>
            <a:r>
              <a:rPr dirty="0" err="1"/>
              <a:t>Sheu</a:t>
            </a:r>
            <a:r>
              <a:rPr dirty="0"/>
              <a:t> MJ, Chou PY, Lin WH, Pan CH, </a:t>
            </a:r>
            <a:r>
              <a:rPr dirty="0" err="1"/>
              <a:t>Chien</a:t>
            </a:r>
            <a:r>
              <a:rPr dirty="0"/>
              <a:t> YC, Chung YL, Liu FC, Wu CH Mar Drugs. 2013 Jun 17; 11(6):2183-202.</a:t>
            </a:r>
          </a:p>
          <a:p>
            <a:pPr>
              <a:defRPr sz="1200"/>
            </a:pPr>
            <a:r>
              <a:rPr dirty="0"/>
              <a:t>Deep-sea water improves cardiovascular hemodynamics in Kurosawa and </a:t>
            </a:r>
            <a:r>
              <a:rPr dirty="0" err="1"/>
              <a:t>Kusanagi-Hypercholesterolemic</a:t>
            </a:r>
            <a:r>
              <a:rPr dirty="0"/>
              <a:t> (KHC) rabbits. </a:t>
            </a:r>
            <a:r>
              <a:rPr dirty="0" err="1"/>
              <a:t>Katsuda</a:t>
            </a:r>
            <a:r>
              <a:rPr dirty="0"/>
              <a:t> S, Yasukawa T, Nakagawa K, Miyake M, Yamasaki M, </a:t>
            </a:r>
            <a:r>
              <a:rPr dirty="0" err="1"/>
              <a:t>Katahira</a:t>
            </a:r>
            <a:r>
              <a:rPr dirty="0"/>
              <a:t> K, </a:t>
            </a:r>
            <a:r>
              <a:rPr dirty="0" err="1"/>
              <a:t>Mohri</a:t>
            </a:r>
            <a:r>
              <a:rPr dirty="0"/>
              <a:t> M, Shimizu T, Hazama A </a:t>
            </a:r>
            <a:r>
              <a:rPr dirty="0" err="1"/>
              <a:t>Biol</a:t>
            </a:r>
            <a:r>
              <a:rPr dirty="0"/>
              <a:t> Pharm Bull. 2008 Jan; 31(1):38-44.</a:t>
            </a:r>
          </a:p>
          <a:p>
            <a:pPr>
              <a:defRPr sz="1200"/>
            </a:pPr>
            <a:r>
              <a:rPr dirty="0"/>
              <a:t>Ha B. G., Park J.-E., Shin E. J., Shon Y. H. Modulation of glucose metabolism by balanced deep-sea water ameliorates hyperglycemia and pancreatic function in </a:t>
            </a:r>
            <a:r>
              <a:rPr dirty="0" err="1"/>
              <a:t>streptozotocin</a:t>
            </a:r>
            <a:r>
              <a:rPr dirty="0"/>
              <a:t>-induced diabetic mice. </a:t>
            </a:r>
            <a:r>
              <a:rPr dirty="0" err="1"/>
              <a:t>PLoS</a:t>
            </a:r>
            <a:r>
              <a:rPr dirty="0"/>
              <a:t> ONE. 2014;9(7)</a:t>
            </a:r>
          </a:p>
          <a:p>
            <a:pPr>
              <a:defRPr sz="1200"/>
            </a:pPr>
            <a:r>
              <a:rPr dirty="0"/>
              <a:t>Anti-diabetic effect of balanced deep-sea water and its mode of action in high-fat diet induced diabetic mice. Ha BG, Shin EJ, Park JE, Shon YH Mar Drugs. 2013 Oct 29; 11(11):4193-212.</a:t>
            </a:r>
          </a:p>
          <a:p>
            <a:pPr>
              <a:defRPr sz="1200"/>
            </a:pPr>
            <a:r>
              <a:rPr dirty="0"/>
              <a:t>Ha B. G., Park J.-E., Shin E. J., Shon Y. H. Modulation of glucose metabolism by balanced deep-sea water ameliorates hyperglycemia and pancreatic function in </a:t>
            </a:r>
            <a:r>
              <a:rPr dirty="0" err="1"/>
              <a:t>streptozotocin</a:t>
            </a:r>
            <a:r>
              <a:rPr dirty="0"/>
              <a:t>-induced diabetic mice. </a:t>
            </a:r>
            <a:r>
              <a:rPr dirty="0" err="1"/>
              <a:t>PLoS</a:t>
            </a:r>
            <a:r>
              <a:rPr dirty="0"/>
              <a:t> ONE. 2014;9(7)</a:t>
            </a:r>
          </a:p>
          <a:p>
            <a:pPr>
              <a:defRPr sz="1200"/>
            </a:pPr>
            <a:r>
              <a:rPr dirty="0"/>
              <a:t>Anti-diabetic effect of balanced deep-sea water and its mode of action in high-fat diet induced diabetic mice. Ha BG, Shin EJ, Park JE, Shon YH Mar Drugs. 2013 Oct 29; 11(11):4193-212.</a:t>
            </a:r>
          </a:p>
          <a:p>
            <a:pPr>
              <a:defRPr sz="1200"/>
            </a:pPr>
            <a:r>
              <a:rPr dirty="0"/>
              <a:t>Anti-obesity and antidiabetic effects of deep sea water on </a:t>
            </a:r>
            <a:r>
              <a:rPr dirty="0" err="1"/>
              <a:t>ob</a:t>
            </a:r>
            <a:r>
              <a:rPr dirty="0"/>
              <a:t>/</a:t>
            </a:r>
            <a:r>
              <a:rPr dirty="0" err="1"/>
              <a:t>ob</a:t>
            </a:r>
            <a:r>
              <a:rPr dirty="0"/>
              <a:t> mice. Hwang HS, Kim HA, Lee SH, Yun JW Mar </a:t>
            </a:r>
            <a:r>
              <a:rPr dirty="0" err="1"/>
              <a:t>Biotechnol</a:t>
            </a:r>
            <a:r>
              <a:rPr dirty="0"/>
              <a:t> (NY). 2009 Jul-Aug; 11(4):531-9.</a:t>
            </a:r>
          </a:p>
          <a:p>
            <a:pPr>
              <a:defRPr sz="1200"/>
            </a:pPr>
            <a:r>
              <a:rPr dirty="0"/>
              <a:t>- Anti-obesity and antidiabetic effects of deep sea water on </a:t>
            </a:r>
            <a:r>
              <a:rPr dirty="0" err="1"/>
              <a:t>ob</a:t>
            </a:r>
            <a:r>
              <a:rPr dirty="0"/>
              <a:t>/</a:t>
            </a:r>
            <a:r>
              <a:rPr dirty="0" err="1"/>
              <a:t>ob</a:t>
            </a:r>
            <a:r>
              <a:rPr dirty="0"/>
              <a:t> mice. Hwang HS, Kim HA, Lee SH, Yun JW Mar </a:t>
            </a:r>
            <a:r>
              <a:rPr dirty="0" err="1"/>
              <a:t>Biotechnol</a:t>
            </a:r>
            <a:r>
              <a:rPr dirty="0"/>
              <a:t> (NY). 2009 Jul-Aug; 11(4):531-9.</a:t>
            </a:r>
          </a:p>
          <a:p>
            <a:pPr>
              <a:defRPr sz="1200"/>
            </a:pPr>
            <a:r>
              <a:rPr dirty="0"/>
              <a:t>Effects of balanced deep-sea water on adipocyte hypertrophy and liver steatosis in high-fat, diet-induced obese mice. Ha BG, Park JE, Shin EJ, Shon YH Obesity (Silver Spring). 2014 Jul; 22(7):1669-78.</a:t>
            </a:r>
          </a:p>
          <a:p>
            <a:pPr>
              <a:defRPr sz="1200"/>
            </a:pPr>
            <a:r>
              <a:rPr dirty="0"/>
              <a:t>Anti-diabetic effect of balanced deep-sea water and its mode of action in high-fat diet induced diabetic mice. Ha BG, Shin EJ, Park JE, Shon YH Mar Drugs. 2013 Oct 29; 11(11):4193-212.</a:t>
            </a:r>
          </a:p>
          <a:p>
            <a:pPr>
              <a:defRPr sz="1200"/>
            </a:pPr>
            <a:r>
              <a:rPr dirty="0"/>
              <a:t>Combination of deep sea water and &lt;</a:t>
            </a:r>
            <a:r>
              <a:rPr dirty="0" err="1"/>
              <a:t>i</a:t>
            </a:r>
            <a:r>
              <a:rPr dirty="0"/>
              <a:t>&gt;</a:t>
            </a:r>
            <a:r>
              <a:rPr dirty="0" err="1"/>
              <a:t>Sesamum</a:t>
            </a:r>
            <a:r>
              <a:rPr dirty="0"/>
              <a:t> </a:t>
            </a:r>
            <a:r>
              <a:rPr dirty="0" err="1"/>
              <a:t>indicum</a:t>
            </a:r>
            <a:r>
              <a:rPr dirty="0"/>
              <a:t>&lt;/</a:t>
            </a:r>
            <a:r>
              <a:rPr dirty="0" err="1"/>
              <a:t>i</a:t>
            </a:r>
            <a:r>
              <a:rPr dirty="0"/>
              <a:t>&gt; leaf extract prevents high-fat diet-induced obesity through AMPK activation in visceral adipose tissue. Yuan H, Chung S, Ma Q, Ye LI, </a:t>
            </a:r>
            <a:r>
              <a:rPr dirty="0" err="1"/>
              <a:t>Piao</a:t>
            </a:r>
            <a:r>
              <a:rPr dirty="0"/>
              <a:t> G </a:t>
            </a:r>
            <a:r>
              <a:rPr dirty="0" err="1"/>
              <a:t>Exp</a:t>
            </a:r>
            <a:r>
              <a:rPr dirty="0"/>
              <a:t> </a:t>
            </a:r>
            <a:r>
              <a:rPr dirty="0" err="1"/>
              <a:t>Ther</a:t>
            </a:r>
            <a:r>
              <a:rPr dirty="0"/>
              <a:t> Med. 2016 Jan; 11(1):338-344.</a:t>
            </a:r>
          </a:p>
          <a:p>
            <a:pPr>
              <a:defRPr sz="1200"/>
            </a:pPr>
            <a:r>
              <a:rPr dirty="0"/>
              <a:t>Possible anti-obesity therapeutics from nature--a review. Yun JW </a:t>
            </a:r>
            <a:r>
              <a:rPr dirty="0" err="1"/>
              <a:t>Phytochemistry</a:t>
            </a:r>
            <a:r>
              <a:rPr dirty="0"/>
              <a:t>. 2010 Oct; 71(14-15):1625-41.</a:t>
            </a:r>
          </a:p>
          <a:p>
            <a:pPr>
              <a:defRPr sz="1200"/>
            </a:pPr>
            <a:r>
              <a:rPr dirty="0"/>
              <a:t>Stimulatory Effects of Balanced Deep Sea Water on Mitochondrial Biogenesis and Function. Ha BG, Park JE, Cho HJ, Shon YH </a:t>
            </a:r>
            <a:r>
              <a:rPr dirty="0" err="1"/>
              <a:t>PLoS</a:t>
            </a:r>
            <a:r>
              <a:rPr dirty="0"/>
              <a:t> One. 2015; 10(6):e0129972.</a:t>
            </a:r>
          </a:p>
          <a:p>
            <a:pPr>
              <a:defRPr sz="1200"/>
            </a:pPr>
            <a:r>
              <a:rPr dirty="0"/>
              <a:t>Inhibitory effect of deep-sea water on differentiation of 3T3-L1 adipocytes. Hwang HS, Kim SH, </a:t>
            </a:r>
            <a:r>
              <a:rPr dirty="0" err="1"/>
              <a:t>Yoo</a:t>
            </a:r>
            <a:r>
              <a:rPr dirty="0"/>
              <a:t> YG, Chu YS, Shon YH, Nam KS, Yun JW Mar </a:t>
            </a:r>
            <a:r>
              <a:rPr dirty="0" err="1"/>
              <a:t>Biotechnol</a:t>
            </a:r>
            <a:r>
              <a:rPr dirty="0"/>
              <a:t> (NY). 2009 Mar-Apr; 11(2):161-8. </a:t>
            </a:r>
          </a:p>
          <a:p>
            <a:pPr>
              <a:defRPr sz="1200"/>
            </a:pPr>
            <a:r>
              <a:rPr dirty="0"/>
              <a:t>Drinking deep seawater decreases serum total and low-density lipoprotein-cholesterol in </a:t>
            </a:r>
            <a:r>
              <a:rPr dirty="0" err="1"/>
              <a:t>hypercholesterolemic</a:t>
            </a:r>
            <a:r>
              <a:rPr dirty="0"/>
              <a:t> </a:t>
            </a:r>
            <a:r>
              <a:rPr dirty="0" err="1"/>
              <a:t>subjects.Fu</a:t>
            </a:r>
            <a:r>
              <a:rPr dirty="0"/>
              <a:t> ZY, Yang FL, Hsu HW, Lu YF J Med Food. 2012 Jun; 15(6):535-41.</a:t>
            </a:r>
          </a:p>
          <a:p>
            <a:pPr>
              <a:defRPr sz="1200"/>
            </a:pPr>
            <a:endParaRPr dirty="0"/>
          </a:p>
          <a:p>
            <a:pPr>
              <a:defRPr sz="1200"/>
            </a:pPr>
            <a:r>
              <a:rPr dirty="0"/>
              <a:t>(3)</a:t>
            </a:r>
          </a:p>
          <a:p>
            <a:pPr>
              <a:defRPr sz="1200"/>
            </a:pPr>
            <a:r>
              <a:rPr dirty="0"/>
              <a:t>Shen J.-L., Hsu T.-C., Chen Y.-C., et al. Effects of deep-sea water on cardiac abnormality in high-cholesterol dietary mice. Journal of Food Biochemistry. 2012;36(1):1–11</a:t>
            </a:r>
          </a:p>
          <a:p>
            <a:pPr>
              <a:defRPr sz="1200"/>
            </a:pPr>
            <a:r>
              <a:rPr dirty="0"/>
              <a:t>Cardiovascular protection of deep-seawater drinking water in high-fat/cholesterol fed hamsters. Hsu CL, Chang YY, Chiu CH, Yang KT, Wang Y, Fu SG, Chen YC Food Chem. 2011 Aug 1; 127(3):1146-52.</a:t>
            </a:r>
          </a:p>
          <a:p>
            <a:pPr>
              <a:defRPr sz="1200"/>
            </a:pPr>
            <a:r>
              <a:rPr dirty="0"/>
              <a:t>Deep-sea water improves cardiovascular hemodynamics in Kurosawa and </a:t>
            </a:r>
            <a:r>
              <a:rPr dirty="0" err="1"/>
              <a:t>Kusanagi-Hypercholesterolemic</a:t>
            </a:r>
            <a:r>
              <a:rPr dirty="0"/>
              <a:t> (KHC) rabbits. </a:t>
            </a:r>
            <a:r>
              <a:rPr dirty="0" err="1"/>
              <a:t>Katsuda</a:t>
            </a:r>
            <a:r>
              <a:rPr dirty="0"/>
              <a:t> S, Yasukawa T, Nakagawa K, Miyake M, Yamasaki M, </a:t>
            </a:r>
            <a:r>
              <a:rPr dirty="0" err="1"/>
              <a:t>Katahira</a:t>
            </a:r>
            <a:r>
              <a:rPr dirty="0"/>
              <a:t> K, </a:t>
            </a:r>
            <a:r>
              <a:rPr dirty="0" err="1"/>
              <a:t>Mohri</a:t>
            </a:r>
            <a:r>
              <a:rPr dirty="0"/>
              <a:t> M, Shimizu T, Hazama A </a:t>
            </a:r>
            <a:r>
              <a:rPr dirty="0" err="1"/>
              <a:t>Biol</a:t>
            </a:r>
            <a:r>
              <a:rPr dirty="0"/>
              <a:t> Pharm Bull. 2008 Jan; 31(1):38-44.</a:t>
            </a:r>
          </a:p>
          <a:p>
            <a:pPr>
              <a:defRPr sz="1200"/>
            </a:pPr>
            <a:r>
              <a:rPr dirty="0" err="1"/>
              <a:t>Faryadi</a:t>
            </a:r>
            <a:r>
              <a:rPr dirty="0"/>
              <a:t> Q. The magnificent effect of magnesium to human health: a critical review. International Journal of Applied Science and Technology. 2012;2(3):118–126.</a:t>
            </a:r>
          </a:p>
          <a:p>
            <a:pPr>
              <a:defRPr sz="1200"/>
            </a:pPr>
            <a:r>
              <a:rPr dirty="0"/>
              <a:t>- Deep sea water modulates blood pressure and exhibits </a:t>
            </a:r>
            <a:r>
              <a:rPr dirty="0" err="1"/>
              <a:t>hypolipidemic</a:t>
            </a:r>
            <a:r>
              <a:rPr dirty="0"/>
              <a:t> effects via the AMPK-ACC pathway: an in vivo study. </a:t>
            </a:r>
            <a:r>
              <a:rPr dirty="0" err="1"/>
              <a:t>Sheu</a:t>
            </a:r>
            <a:r>
              <a:rPr dirty="0"/>
              <a:t> MJ, Chou PY, Lin WH, Pan CH, </a:t>
            </a:r>
            <a:r>
              <a:rPr dirty="0" err="1"/>
              <a:t>Chien</a:t>
            </a:r>
            <a:r>
              <a:rPr dirty="0"/>
              <a:t> YC, Chung YL, Liu FC, Wu CH Mar Drugs. 2013 Jun 17; 11(6):2183-202.</a:t>
            </a:r>
          </a:p>
          <a:p>
            <a:pPr>
              <a:defRPr sz="1200"/>
            </a:pPr>
            <a:r>
              <a:rPr dirty="0" err="1"/>
              <a:t>Miyamura</a:t>
            </a:r>
            <a:r>
              <a:rPr dirty="0"/>
              <a:t> M., Yoshioka S., Hamada A., et al. Difference between deep seawater and surface seawater in the preventive effect of atherosclerosis. Biological and Pharmaceutical Bulletin. 2004;27(11):1784–1787. </a:t>
            </a:r>
            <a:r>
              <a:rPr dirty="0" err="1"/>
              <a:t>doi</a:t>
            </a:r>
            <a:r>
              <a:rPr dirty="0"/>
              <a:t>: 10.1248/bpb.27.1784</a:t>
            </a:r>
          </a:p>
          <a:p>
            <a:pPr>
              <a:defRPr sz="1200"/>
            </a:pPr>
            <a:r>
              <a:rPr dirty="0"/>
              <a:t>Pharmacological activity of deep-sea water: examination of </a:t>
            </a:r>
            <a:r>
              <a:rPr dirty="0" err="1"/>
              <a:t>hyperlipemia</a:t>
            </a:r>
            <a:r>
              <a:rPr dirty="0"/>
              <a:t> prevention and medical treatment effect. Yoshioka S, Hamada A, Cui T, Yokota J, Yamamoto S, </a:t>
            </a:r>
            <a:r>
              <a:rPr dirty="0" err="1"/>
              <a:t>Kusunose</a:t>
            </a:r>
            <a:r>
              <a:rPr dirty="0"/>
              <a:t> M, </a:t>
            </a:r>
            <a:r>
              <a:rPr dirty="0" err="1"/>
              <a:t>Miyamura</a:t>
            </a:r>
            <a:r>
              <a:rPr dirty="0"/>
              <a:t> M, </a:t>
            </a:r>
            <a:r>
              <a:rPr dirty="0" err="1"/>
              <a:t>Kyotani</a:t>
            </a:r>
            <a:r>
              <a:rPr dirty="0"/>
              <a:t> S, Kaneda R, </a:t>
            </a:r>
            <a:r>
              <a:rPr dirty="0" err="1"/>
              <a:t>Tsutsui</a:t>
            </a:r>
            <a:r>
              <a:rPr dirty="0"/>
              <a:t> Y, </a:t>
            </a:r>
            <a:r>
              <a:rPr dirty="0" err="1"/>
              <a:t>Odani</a:t>
            </a:r>
            <a:r>
              <a:rPr dirty="0"/>
              <a:t> K, </a:t>
            </a:r>
            <a:r>
              <a:rPr dirty="0" err="1"/>
              <a:t>Odani</a:t>
            </a:r>
            <a:r>
              <a:rPr dirty="0"/>
              <a:t> I, </a:t>
            </a:r>
            <a:r>
              <a:rPr dirty="0" err="1"/>
              <a:t>Nishioka</a:t>
            </a:r>
            <a:r>
              <a:rPr dirty="0"/>
              <a:t> Y </a:t>
            </a:r>
            <a:r>
              <a:rPr dirty="0" err="1"/>
              <a:t>Biol</a:t>
            </a:r>
            <a:r>
              <a:rPr dirty="0"/>
              <a:t> Pharm Bull. 2003 Nov; 26(11):1552-9.</a:t>
            </a:r>
          </a:p>
          <a:p>
            <a:pPr>
              <a:defRPr sz="1200"/>
            </a:pPr>
            <a:endParaRPr dirty="0"/>
          </a:p>
          <a:p>
            <a:pPr>
              <a:defRPr sz="1200"/>
            </a:pPr>
            <a:r>
              <a:rPr dirty="0"/>
              <a:t>(4)</a:t>
            </a:r>
          </a:p>
          <a:p>
            <a:pPr>
              <a:defRPr sz="1200"/>
            </a:pPr>
            <a:r>
              <a:rPr dirty="0"/>
              <a:t>Liu H.-Y., Liu M.-C., Wang M.-F., et al. Potential osteoporosis recovery by deep sea water through bone regeneration in SAMP8 mice. Evidence-based Complementary and Alternative Medicine. 2013;2013</a:t>
            </a:r>
          </a:p>
        </p:txBody>
      </p:sp>
    </p:spTree>
    <p:extLst>
      <p:ext uri="{BB962C8B-B14F-4D97-AF65-F5344CB8AC3E}">
        <p14:creationId xmlns:p14="http://schemas.microsoft.com/office/powerpoint/2010/main" val="2386524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a:spLocks noGrp="1" noRot="1" noChangeAspect="1"/>
          </p:cNvSpPr>
          <p:nvPr>
            <p:ph type="sldImg"/>
          </p:nvPr>
        </p:nvSpPr>
        <p:spPr>
          <a:xfrm>
            <a:off x="381000" y="685800"/>
            <a:ext cx="6096000" cy="3429000"/>
          </a:xfrm>
          <a:prstGeom prst="rect">
            <a:avLst/>
          </a:prstGeom>
        </p:spPr>
        <p:txBody>
          <a:bodyPr/>
          <a:lstStyle/>
          <a:p>
            <a:endParaRPr/>
          </a:p>
        </p:txBody>
      </p:sp>
      <p:sp>
        <p:nvSpPr>
          <p:cNvPr id="80" name="Shape 80"/>
          <p:cNvSpPr>
            <a:spLocks noGrp="1"/>
          </p:cNvSpPr>
          <p:nvPr>
            <p:ph type="body" sz="quarter" idx="1"/>
          </p:nvPr>
        </p:nvSpPr>
        <p:spPr>
          <a:prstGeom prst="rect">
            <a:avLst/>
          </a:prstGeom>
        </p:spPr>
        <p:txBody>
          <a:bodyPr/>
          <a:lstStyle/>
          <a:p>
            <a:pPr>
              <a:defRPr sz="1600"/>
            </a:pPr>
            <a:r>
              <a:t>Аведисова А.С. Антиастенические препараты как терапия первого выбора при астенических расстройствах // РМЖ. 2004. № 22. С. 1290.</a:t>
            </a:r>
          </a:p>
          <a:p>
            <a:pPr>
              <a:defRPr sz="1600"/>
            </a:pPr>
            <a:r>
              <a:t>Аведисова А.С. Терапия астенических состояний // Фармацевтический вестник. 2003. № 3 (282). С.15–16.</a:t>
            </a:r>
          </a:p>
          <a:p>
            <a:pPr>
              <a:defRPr sz="1600"/>
            </a:pPr>
            <a:r>
              <a:t>Воробьева О.В. Многогранность феномена астении // РМЖ. 2012. № 5. С. 248–252.</a:t>
            </a:r>
          </a:p>
          <a:p>
            <a:pPr>
              <a:defRPr sz="1600"/>
            </a:pPr>
            <a:r>
              <a:t>Лебедев М.А., Палатов С.Ю., Ковров Г.В. Неврозы (клиника, динамика, терапия) // РМЖ. Медицинское обозрение. 2013. № 3. С. 165–168.</a:t>
            </a:r>
          </a:p>
        </p:txBody>
      </p:sp>
    </p:spTree>
    <p:extLst>
      <p:ext uri="{BB962C8B-B14F-4D97-AF65-F5344CB8AC3E}">
        <p14:creationId xmlns:p14="http://schemas.microsoft.com/office/powerpoint/2010/main" val="1851383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381000" y="685800"/>
            <a:ext cx="6096000" cy="3429000"/>
          </a:xfrm>
          <a:prstGeom prst="rect">
            <a:avLst/>
          </a:prstGeom>
        </p:spPr>
        <p:txBody>
          <a:bodyPr/>
          <a:lstStyle/>
          <a:p>
            <a:endParaRPr/>
          </a:p>
        </p:txBody>
      </p:sp>
      <p:sp>
        <p:nvSpPr>
          <p:cNvPr id="117" name="Shape 117"/>
          <p:cNvSpPr>
            <a:spLocks noGrp="1"/>
          </p:cNvSpPr>
          <p:nvPr>
            <p:ph type="body" sz="quarter" idx="1"/>
          </p:nvPr>
        </p:nvSpPr>
        <p:spPr>
          <a:prstGeom prst="rect">
            <a:avLst/>
          </a:prstGeom>
        </p:spPr>
        <p:txBody>
          <a:bodyPr/>
          <a:lstStyle/>
          <a:p>
            <a:pPr>
              <a:defRPr sz="1600"/>
            </a:pPr>
            <a:r>
              <a:rPr dirty="0" err="1"/>
              <a:t>Здоровье</a:t>
            </a:r>
            <a:r>
              <a:rPr dirty="0"/>
              <a:t> </a:t>
            </a:r>
            <a:r>
              <a:rPr dirty="0" err="1"/>
              <a:t>организма</a:t>
            </a:r>
            <a:r>
              <a:rPr dirty="0"/>
              <a:t> </a:t>
            </a:r>
            <a:r>
              <a:rPr dirty="0" err="1"/>
              <a:t>зависит</a:t>
            </a:r>
            <a:r>
              <a:rPr dirty="0"/>
              <a:t> </a:t>
            </a:r>
            <a:r>
              <a:rPr dirty="0" err="1"/>
              <a:t>от</a:t>
            </a:r>
            <a:r>
              <a:rPr dirty="0"/>
              <a:t> </a:t>
            </a:r>
            <a:r>
              <a:rPr dirty="0" err="1"/>
              <a:t>здоровья</a:t>
            </a:r>
            <a:r>
              <a:rPr dirty="0"/>
              <a:t> </a:t>
            </a:r>
            <a:r>
              <a:rPr dirty="0" err="1"/>
              <a:t>каждой</a:t>
            </a:r>
            <a:r>
              <a:rPr dirty="0"/>
              <a:t> </a:t>
            </a:r>
            <a:r>
              <a:rPr dirty="0" err="1"/>
              <a:t>клетки</a:t>
            </a:r>
            <a:r>
              <a:rPr lang="ru-RU" dirty="0"/>
              <a:t>.</a:t>
            </a:r>
            <a:endParaRPr dirty="0"/>
          </a:p>
          <a:p>
            <a:pPr>
              <a:defRPr sz="1600"/>
            </a:pPr>
            <a:r>
              <a:rPr lang="ru-RU" dirty="0"/>
              <a:t>К</a:t>
            </a:r>
            <a:r>
              <a:rPr dirty="0" err="1"/>
              <a:t>алий</a:t>
            </a:r>
            <a:r>
              <a:rPr dirty="0"/>
              <a:t> – </a:t>
            </a:r>
            <a:r>
              <a:rPr dirty="0" err="1"/>
              <a:t>это</a:t>
            </a:r>
            <a:r>
              <a:rPr dirty="0"/>
              <a:t> </a:t>
            </a:r>
            <a:r>
              <a:rPr dirty="0" err="1"/>
              <a:t>ключ</a:t>
            </a:r>
            <a:r>
              <a:rPr dirty="0"/>
              <a:t> к </a:t>
            </a:r>
            <a:r>
              <a:rPr dirty="0" err="1"/>
              <a:t>здоровью</a:t>
            </a:r>
            <a:r>
              <a:rPr dirty="0"/>
              <a:t> </a:t>
            </a:r>
            <a:r>
              <a:rPr dirty="0" err="1" smtClean="0"/>
              <a:t>клетки</a:t>
            </a:r>
            <a:r>
              <a:rPr lang="ru-RU" dirty="0" smtClean="0"/>
              <a:t>.</a:t>
            </a:r>
            <a:endParaRPr dirty="0"/>
          </a:p>
          <a:p>
            <a:pPr>
              <a:defRPr sz="1600"/>
            </a:pPr>
            <a:r>
              <a:rPr dirty="0" err="1"/>
              <a:t>Магний</a:t>
            </a:r>
            <a:r>
              <a:rPr dirty="0"/>
              <a:t> – </a:t>
            </a:r>
            <a:r>
              <a:rPr dirty="0" err="1"/>
              <a:t>второй</a:t>
            </a:r>
            <a:r>
              <a:rPr dirty="0"/>
              <a:t> </a:t>
            </a:r>
            <a:r>
              <a:rPr dirty="0" err="1"/>
              <a:t>после</a:t>
            </a:r>
            <a:r>
              <a:rPr dirty="0"/>
              <a:t> </a:t>
            </a:r>
            <a:r>
              <a:rPr dirty="0" err="1"/>
              <a:t>калия</a:t>
            </a:r>
            <a:r>
              <a:rPr dirty="0"/>
              <a:t> </a:t>
            </a:r>
            <a:r>
              <a:rPr dirty="0" err="1"/>
              <a:t>по</a:t>
            </a:r>
            <a:r>
              <a:rPr dirty="0"/>
              <a:t> </a:t>
            </a:r>
            <a:r>
              <a:rPr dirty="0" err="1"/>
              <a:t>содержанию</a:t>
            </a:r>
            <a:r>
              <a:rPr dirty="0"/>
              <a:t> в </a:t>
            </a:r>
            <a:r>
              <a:rPr dirty="0" err="1"/>
              <a:t>клетке</a:t>
            </a:r>
            <a:r>
              <a:rPr dirty="0"/>
              <a:t> и </a:t>
            </a:r>
            <a:r>
              <a:rPr dirty="0" err="1"/>
              <a:t>четвертый</a:t>
            </a:r>
            <a:r>
              <a:rPr dirty="0"/>
              <a:t> </a:t>
            </a:r>
            <a:r>
              <a:rPr dirty="0" err="1"/>
              <a:t>важнейший</a:t>
            </a:r>
            <a:r>
              <a:rPr dirty="0"/>
              <a:t> в </a:t>
            </a:r>
            <a:r>
              <a:rPr dirty="0" err="1"/>
              <a:t>организме</a:t>
            </a:r>
            <a:r>
              <a:rPr dirty="0"/>
              <a:t> </a:t>
            </a:r>
            <a:r>
              <a:rPr dirty="0" err="1"/>
              <a:t>из</a:t>
            </a:r>
            <a:r>
              <a:rPr dirty="0"/>
              <a:t> </a:t>
            </a:r>
            <a:r>
              <a:rPr dirty="0" err="1"/>
              <a:t>электролитов</a:t>
            </a:r>
            <a:r>
              <a:rPr dirty="0"/>
              <a:t> </a:t>
            </a:r>
            <a:r>
              <a:rPr dirty="0" err="1"/>
              <a:t>после</a:t>
            </a:r>
            <a:r>
              <a:rPr dirty="0"/>
              <a:t> </a:t>
            </a:r>
            <a:r>
              <a:rPr dirty="0" err="1"/>
              <a:t>натрия</a:t>
            </a:r>
            <a:r>
              <a:rPr dirty="0"/>
              <a:t>, </a:t>
            </a:r>
            <a:r>
              <a:rPr dirty="0" err="1"/>
              <a:t>калия</a:t>
            </a:r>
            <a:r>
              <a:rPr dirty="0"/>
              <a:t> и </a:t>
            </a:r>
            <a:r>
              <a:rPr dirty="0" err="1"/>
              <a:t>кальция</a:t>
            </a:r>
            <a:r>
              <a:rPr dirty="0"/>
              <a:t>. </a:t>
            </a:r>
          </a:p>
          <a:p>
            <a:pPr>
              <a:defRPr sz="1600"/>
            </a:pPr>
            <a:r>
              <a:rPr dirty="0"/>
              <a:t>80–90% </a:t>
            </a:r>
            <a:r>
              <a:rPr dirty="0" err="1"/>
              <a:t>внутриклеточного</a:t>
            </a:r>
            <a:r>
              <a:rPr dirty="0"/>
              <a:t> </a:t>
            </a:r>
            <a:r>
              <a:rPr dirty="0" err="1"/>
              <a:t>магния</a:t>
            </a:r>
            <a:r>
              <a:rPr dirty="0"/>
              <a:t> </a:t>
            </a:r>
            <a:r>
              <a:rPr dirty="0" err="1"/>
              <a:t>находится</a:t>
            </a:r>
            <a:r>
              <a:rPr dirty="0"/>
              <a:t> в </a:t>
            </a:r>
            <a:r>
              <a:rPr dirty="0" err="1"/>
              <a:t>энергетических</a:t>
            </a:r>
            <a:r>
              <a:rPr dirty="0"/>
              <a:t> </a:t>
            </a:r>
            <a:r>
              <a:rPr dirty="0" err="1"/>
              <a:t>станциях</a:t>
            </a:r>
            <a:r>
              <a:rPr dirty="0"/>
              <a:t> </a:t>
            </a:r>
            <a:r>
              <a:rPr dirty="0" err="1"/>
              <a:t>клетки</a:t>
            </a:r>
            <a:r>
              <a:rPr dirty="0"/>
              <a:t> </a:t>
            </a:r>
            <a:r>
              <a:rPr lang="ru-RU" dirty="0"/>
              <a:t>–</a:t>
            </a:r>
            <a:r>
              <a:rPr dirty="0"/>
              <a:t> </a:t>
            </a:r>
            <a:r>
              <a:rPr dirty="0" err="1"/>
              <a:t>митохондриях</a:t>
            </a:r>
            <a:r>
              <a:rPr dirty="0"/>
              <a:t> </a:t>
            </a:r>
            <a:r>
              <a:rPr lang="ru-RU" dirty="0"/>
              <a:t>–</a:t>
            </a:r>
            <a:r>
              <a:rPr dirty="0"/>
              <a:t> в </a:t>
            </a:r>
            <a:r>
              <a:rPr dirty="0" err="1"/>
              <a:t>комплексе</a:t>
            </a:r>
            <a:r>
              <a:rPr dirty="0"/>
              <a:t> с АТФ (</a:t>
            </a:r>
            <a:r>
              <a:rPr dirty="0" err="1"/>
              <a:t>главным</a:t>
            </a:r>
            <a:r>
              <a:rPr dirty="0"/>
              <a:t> </a:t>
            </a:r>
            <a:r>
              <a:rPr dirty="0" err="1"/>
              <a:t>источником</a:t>
            </a:r>
            <a:r>
              <a:rPr dirty="0"/>
              <a:t> </a:t>
            </a:r>
            <a:r>
              <a:rPr dirty="0" err="1"/>
              <a:t>энергии</a:t>
            </a:r>
            <a:r>
              <a:rPr dirty="0"/>
              <a:t> в </a:t>
            </a:r>
            <a:r>
              <a:rPr dirty="0" err="1"/>
              <a:t>организме</a:t>
            </a:r>
            <a:r>
              <a:rPr dirty="0"/>
              <a:t>). </a:t>
            </a:r>
            <a:r>
              <a:rPr dirty="0" err="1"/>
              <a:t>Именно</a:t>
            </a:r>
            <a:r>
              <a:rPr dirty="0"/>
              <a:t> </a:t>
            </a:r>
            <a:r>
              <a:rPr dirty="0" err="1"/>
              <a:t>магний</a:t>
            </a:r>
            <a:r>
              <a:rPr dirty="0"/>
              <a:t> </a:t>
            </a:r>
            <a:r>
              <a:rPr dirty="0" err="1"/>
              <a:t>активирует</a:t>
            </a:r>
            <a:r>
              <a:rPr dirty="0"/>
              <a:t> </a:t>
            </a:r>
            <a:r>
              <a:rPr dirty="0" err="1"/>
              <a:t>работу</a:t>
            </a:r>
            <a:r>
              <a:rPr dirty="0"/>
              <a:t> </a:t>
            </a:r>
            <a:r>
              <a:rPr dirty="0" err="1"/>
              <a:t>фермента</a:t>
            </a:r>
            <a:r>
              <a:rPr dirty="0"/>
              <a:t> Na+-K+-</a:t>
            </a:r>
            <a:r>
              <a:rPr dirty="0" err="1"/>
              <a:t>АТФазы</a:t>
            </a:r>
            <a:r>
              <a:rPr dirty="0"/>
              <a:t>, «</a:t>
            </a:r>
            <a:r>
              <a:rPr dirty="0" err="1"/>
              <a:t>закачивающего</a:t>
            </a:r>
            <a:r>
              <a:rPr dirty="0"/>
              <a:t>» </a:t>
            </a:r>
            <a:r>
              <a:rPr dirty="0" err="1"/>
              <a:t>калий</a:t>
            </a:r>
            <a:r>
              <a:rPr dirty="0"/>
              <a:t> в </a:t>
            </a:r>
            <a:r>
              <a:rPr dirty="0" err="1"/>
              <a:t>клетку</a:t>
            </a:r>
            <a:r>
              <a:rPr dirty="0"/>
              <a:t>, а </a:t>
            </a:r>
            <a:r>
              <a:rPr dirty="0" err="1"/>
              <a:t>значит</a:t>
            </a:r>
            <a:r>
              <a:rPr dirty="0"/>
              <a:t>, </a:t>
            </a:r>
            <a:r>
              <a:rPr dirty="0" err="1"/>
              <a:t>обеспечивающего</a:t>
            </a:r>
            <a:r>
              <a:rPr dirty="0"/>
              <a:t> </a:t>
            </a:r>
            <a:r>
              <a:rPr dirty="0" err="1"/>
              <a:t>здоровое</a:t>
            </a:r>
            <a:r>
              <a:rPr dirty="0"/>
              <a:t> и </a:t>
            </a:r>
            <a:r>
              <a:rPr dirty="0" err="1"/>
              <a:t>активное</a:t>
            </a:r>
            <a:r>
              <a:rPr dirty="0"/>
              <a:t> </a:t>
            </a:r>
            <a:r>
              <a:rPr dirty="0" err="1"/>
              <a:t>функционирование</a:t>
            </a:r>
            <a:r>
              <a:rPr dirty="0"/>
              <a:t> </a:t>
            </a:r>
            <a:r>
              <a:rPr dirty="0" err="1"/>
              <a:t>каждой</a:t>
            </a:r>
            <a:r>
              <a:rPr dirty="0"/>
              <a:t> </a:t>
            </a:r>
            <a:r>
              <a:rPr dirty="0" err="1"/>
              <a:t>клетки</a:t>
            </a:r>
            <a:r>
              <a:rPr dirty="0"/>
              <a:t>. </a:t>
            </a:r>
          </a:p>
        </p:txBody>
      </p:sp>
    </p:spTree>
    <p:extLst>
      <p:ext uri="{BB962C8B-B14F-4D97-AF65-F5344CB8AC3E}">
        <p14:creationId xmlns:p14="http://schemas.microsoft.com/office/powerpoint/2010/main" val="962959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noRot="1" noChangeAspect="1"/>
          </p:cNvSpPr>
          <p:nvPr>
            <p:ph type="sldImg"/>
          </p:nvPr>
        </p:nvSpPr>
        <p:spPr>
          <a:xfrm>
            <a:off x="381000" y="685800"/>
            <a:ext cx="6096000" cy="3429000"/>
          </a:xfrm>
          <a:prstGeom prst="rect">
            <a:avLst/>
          </a:prstGeom>
        </p:spPr>
        <p:txBody>
          <a:bodyPr/>
          <a:lstStyle/>
          <a:p>
            <a:endParaRPr/>
          </a:p>
        </p:txBody>
      </p:sp>
      <p:sp>
        <p:nvSpPr>
          <p:cNvPr id="214" name="Shape 214"/>
          <p:cNvSpPr>
            <a:spLocks noGrp="1"/>
          </p:cNvSpPr>
          <p:nvPr>
            <p:ph type="body" sz="quarter" idx="1"/>
          </p:nvPr>
        </p:nvSpPr>
        <p:spPr>
          <a:prstGeom prst="rect">
            <a:avLst/>
          </a:prstGeom>
        </p:spPr>
        <p:txBody>
          <a:bodyPr/>
          <a:lstStyle/>
          <a:p>
            <a:r>
              <a:rPr dirty="0" err="1"/>
              <a:t>Магний</a:t>
            </a:r>
            <a:r>
              <a:rPr dirty="0"/>
              <a:t> </a:t>
            </a:r>
            <a:r>
              <a:rPr dirty="0" err="1"/>
              <a:t>участвует</a:t>
            </a:r>
            <a:r>
              <a:rPr dirty="0"/>
              <a:t> в </a:t>
            </a:r>
            <a:r>
              <a:rPr dirty="0" err="1"/>
              <a:t>процессах</a:t>
            </a:r>
            <a:r>
              <a:rPr dirty="0"/>
              <a:t> </a:t>
            </a:r>
            <a:r>
              <a:rPr dirty="0" err="1"/>
              <a:t>генерации</a:t>
            </a:r>
            <a:r>
              <a:rPr dirty="0"/>
              <a:t> и </a:t>
            </a:r>
            <a:r>
              <a:rPr dirty="0" err="1"/>
              <a:t>использования</a:t>
            </a:r>
            <a:r>
              <a:rPr dirty="0"/>
              <a:t> </a:t>
            </a:r>
            <a:r>
              <a:rPr dirty="0" err="1"/>
              <a:t>энергии</a:t>
            </a:r>
            <a:r>
              <a:rPr dirty="0"/>
              <a:t>, </a:t>
            </a:r>
            <a:r>
              <a:rPr dirty="0" err="1"/>
              <a:t>поскольку</a:t>
            </a:r>
            <a:r>
              <a:rPr dirty="0"/>
              <a:t> </a:t>
            </a:r>
            <a:r>
              <a:rPr dirty="0" err="1"/>
              <a:t>аккумулятором</a:t>
            </a:r>
            <a:r>
              <a:rPr dirty="0"/>
              <a:t> и </a:t>
            </a:r>
            <a:r>
              <a:rPr dirty="0" err="1"/>
              <a:t>и</a:t>
            </a:r>
            <a:r>
              <a:rPr dirty="0"/>
              <a:t> </a:t>
            </a:r>
            <a:r>
              <a:rPr dirty="0" err="1"/>
              <a:t>источником</a:t>
            </a:r>
            <a:r>
              <a:rPr dirty="0"/>
              <a:t> </a:t>
            </a:r>
            <a:r>
              <a:rPr dirty="0" err="1"/>
              <a:t>энергии</a:t>
            </a:r>
            <a:r>
              <a:rPr dirty="0"/>
              <a:t> </a:t>
            </a:r>
            <a:r>
              <a:rPr dirty="0" err="1"/>
              <a:t>любой</a:t>
            </a:r>
            <a:r>
              <a:rPr dirty="0"/>
              <a:t> </a:t>
            </a:r>
            <a:r>
              <a:rPr dirty="0" err="1"/>
              <a:t>клетки</a:t>
            </a:r>
            <a:r>
              <a:rPr dirty="0"/>
              <a:t> </a:t>
            </a:r>
            <a:r>
              <a:rPr dirty="0" err="1"/>
              <a:t>является</a:t>
            </a:r>
            <a:r>
              <a:rPr dirty="0"/>
              <a:t> </a:t>
            </a:r>
            <a:r>
              <a:rPr dirty="0" err="1"/>
              <a:t>макроэргическая</a:t>
            </a:r>
            <a:r>
              <a:rPr dirty="0"/>
              <a:t> </a:t>
            </a:r>
            <a:r>
              <a:rPr dirty="0" err="1"/>
              <a:t>молекула</a:t>
            </a:r>
            <a:r>
              <a:rPr dirty="0"/>
              <a:t> </a:t>
            </a:r>
            <a:r>
              <a:rPr dirty="0" err="1"/>
              <a:t>аденозинтрифосфат</a:t>
            </a:r>
            <a:r>
              <a:rPr dirty="0"/>
              <a:t> (АТФ), </a:t>
            </a:r>
            <a:r>
              <a:rPr dirty="0" err="1"/>
              <a:t>функционирующая</a:t>
            </a:r>
            <a:r>
              <a:rPr dirty="0"/>
              <a:t> в </a:t>
            </a:r>
            <a:r>
              <a:rPr dirty="0" err="1"/>
              <a:t>виде</a:t>
            </a:r>
            <a:r>
              <a:rPr dirty="0"/>
              <a:t> </a:t>
            </a:r>
            <a:r>
              <a:rPr dirty="0" err="1"/>
              <a:t>соли</a:t>
            </a:r>
            <a:r>
              <a:rPr dirty="0"/>
              <a:t> АТФ-</a:t>
            </a:r>
            <a:r>
              <a:rPr dirty="0" err="1"/>
              <a:t>Мg</a:t>
            </a:r>
            <a:r>
              <a:rPr dirty="0"/>
              <a:t>. </a:t>
            </a:r>
            <a:r>
              <a:rPr dirty="0" err="1"/>
              <a:t>Именно</a:t>
            </a:r>
            <a:r>
              <a:rPr dirty="0"/>
              <a:t> </a:t>
            </a:r>
            <a:r>
              <a:rPr dirty="0" err="1"/>
              <a:t>поэтому</a:t>
            </a:r>
            <a:r>
              <a:rPr dirty="0"/>
              <a:t> </a:t>
            </a:r>
            <a:r>
              <a:rPr dirty="0" err="1"/>
              <a:t>чем</a:t>
            </a:r>
            <a:r>
              <a:rPr dirty="0"/>
              <a:t> </a:t>
            </a:r>
            <a:r>
              <a:rPr dirty="0" err="1"/>
              <a:t>выше</a:t>
            </a:r>
            <a:r>
              <a:rPr dirty="0"/>
              <a:t> </a:t>
            </a:r>
            <a:r>
              <a:rPr dirty="0" err="1"/>
              <a:t>метаболическая</a:t>
            </a:r>
            <a:r>
              <a:rPr dirty="0"/>
              <a:t> </a:t>
            </a:r>
            <a:r>
              <a:rPr dirty="0" err="1"/>
              <a:t>активность</a:t>
            </a:r>
            <a:r>
              <a:rPr dirty="0"/>
              <a:t> </a:t>
            </a:r>
            <a:r>
              <a:rPr dirty="0" err="1"/>
              <a:t>клетки</a:t>
            </a:r>
            <a:r>
              <a:rPr dirty="0"/>
              <a:t>, </a:t>
            </a:r>
            <a:r>
              <a:rPr dirty="0" err="1"/>
              <a:t>тем</a:t>
            </a:r>
            <a:r>
              <a:rPr dirty="0"/>
              <a:t> </a:t>
            </a:r>
            <a:r>
              <a:rPr dirty="0" err="1"/>
              <a:t>выше</a:t>
            </a:r>
            <a:r>
              <a:rPr dirty="0"/>
              <a:t> </a:t>
            </a:r>
            <a:r>
              <a:rPr dirty="0" err="1"/>
              <a:t>потребность</a:t>
            </a:r>
            <a:r>
              <a:rPr dirty="0"/>
              <a:t> в </a:t>
            </a:r>
            <a:r>
              <a:rPr dirty="0" err="1"/>
              <a:t>магнии</a:t>
            </a:r>
            <a:r>
              <a:rPr dirty="0"/>
              <a:t>. </a:t>
            </a:r>
          </a:p>
        </p:txBody>
      </p:sp>
    </p:spTree>
    <p:extLst>
      <p:ext uri="{BB962C8B-B14F-4D97-AF65-F5344CB8AC3E}">
        <p14:creationId xmlns:p14="http://schemas.microsoft.com/office/powerpoint/2010/main" val="2280062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hape 248"/>
          <p:cNvSpPr>
            <a:spLocks noGrp="1" noRot="1" noChangeAspect="1"/>
          </p:cNvSpPr>
          <p:nvPr>
            <p:ph type="sldImg"/>
          </p:nvPr>
        </p:nvSpPr>
        <p:spPr>
          <a:xfrm>
            <a:off x="381000" y="685800"/>
            <a:ext cx="6096000" cy="3429000"/>
          </a:xfrm>
          <a:prstGeom prst="rect">
            <a:avLst/>
          </a:prstGeom>
        </p:spPr>
        <p:txBody>
          <a:bodyPr/>
          <a:lstStyle/>
          <a:p>
            <a:endParaRPr/>
          </a:p>
        </p:txBody>
      </p:sp>
      <p:sp>
        <p:nvSpPr>
          <p:cNvPr id="249" name="Shape 249"/>
          <p:cNvSpPr>
            <a:spLocks noGrp="1"/>
          </p:cNvSpPr>
          <p:nvPr>
            <p:ph type="body" sz="quarter" idx="1"/>
          </p:nvPr>
        </p:nvSpPr>
        <p:spPr>
          <a:prstGeom prst="rect">
            <a:avLst/>
          </a:prstGeom>
        </p:spPr>
        <p:txBody>
          <a:bodyPr/>
          <a:lstStyle/>
          <a:p>
            <a:pPr>
              <a:defRPr sz="1600"/>
            </a:pPr>
            <a:r>
              <a:t>Кости и мышцы представляют собой основное депо магния в организме, а кровь обеспечивает транспорт магния между тканями. </a:t>
            </a:r>
          </a:p>
          <a:p>
            <a:pPr>
              <a:defRPr sz="1600"/>
            </a:pPr>
            <a:r>
              <a:t>При дефиците магния организм, конечно же, будет пытаться компенсировать его содержание самостоятельно и высвобождать из костей и мышц, предотвращая снижение концентрации в сыворотке крови. Поэтому судороги в мышцах, вялость, утомляемость будут наблюдаться раньше, чем дефицит магний-иона в крови, который можно определить при анализе в лаборатории.</a:t>
            </a:r>
          </a:p>
        </p:txBody>
      </p:sp>
    </p:spTree>
    <p:extLst>
      <p:ext uri="{BB962C8B-B14F-4D97-AF65-F5344CB8AC3E}">
        <p14:creationId xmlns:p14="http://schemas.microsoft.com/office/powerpoint/2010/main" val="1361295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noRot="1" noChangeAspect="1"/>
          </p:cNvSpPr>
          <p:nvPr>
            <p:ph type="sldImg"/>
          </p:nvPr>
        </p:nvSpPr>
        <p:spPr>
          <a:xfrm>
            <a:off x="381000" y="685800"/>
            <a:ext cx="6096000" cy="3429000"/>
          </a:xfrm>
          <a:prstGeom prst="rect">
            <a:avLst/>
          </a:prstGeom>
        </p:spPr>
        <p:txBody>
          <a:bodyPr/>
          <a:lstStyle/>
          <a:p>
            <a:endParaRPr/>
          </a:p>
        </p:txBody>
      </p:sp>
      <p:sp>
        <p:nvSpPr>
          <p:cNvPr id="302" name="Shape 302"/>
          <p:cNvSpPr>
            <a:spLocks noGrp="1"/>
          </p:cNvSpPr>
          <p:nvPr>
            <p:ph type="body" sz="quarter" idx="1"/>
          </p:nvPr>
        </p:nvSpPr>
        <p:spPr>
          <a:prstGeom prst="rect">
            <a:avLst/>
          </a:prstGeom>
        </p:spPr>
        <p:txBody>
          <a:bodyPr/>
          <a:lstStyle/>
          <a:p>
            <a:pPr>
              <a:defRPr sz="1600"/>
            </a:pPr>
            <a:r>
              <a:rPr dirty="0"/>
              <a:t>Tardy, Anne-Laure et al. “Vitamins and Minerals for Energy, Fatigue and Cognition: A Narrative Review of the Biochemical and Clinical Evidence.” Nutrients vol. 12,1 228. 16 Jan. 2020, doi:10.3390/nu12010228</a:t>
            </a:r>
          </a:p>
          <a:p>
            <a:pPr>
              <a:defRPr sz="1600"/>
            </a:pPr>
            <a:endParaRPr dirty="0"/>
          </a:p>
          <a:p>
            <a:pPr>
              <a:defRPr sz="1600"/>
            </a:pPr>
            <a:r>
              <a:rPr dirty="0"/>
              <a:t>*- </a:t>
            </a:r>
            <a:r>
              <a:rPr dirty="0" err="1"/>
              <a:t>превращает</a:t>
            </a:r>
            <a:r>
              <a:rPr dirty="0"/>
              <a:t> </a:t>
            </a:r>
            <a:r>
              <a:rPr dirty="0" err="1"/>
              <a:t>глюкозу</a:t>
            </a:r>
            <a:r>
              <a:rPr dirty="0"/>
              <a:t> </a:t>
            </a:r>
            <a:r>
              <a:rPr dirty="0" err="1"/>
              <a:t>из</a:t>
            </a:r>
            <a:r>
              <a:rPr dirty="0"/>
              <a:t> </a:t>
            </a:r>
            <a:r>
              <a:rPr dirty="0" err="1"/>
              <a:t>пи</a:t>
            </a:r>
            <a:r>
              <a:rPr lang="ru-RU" dirty="0"/>
              <a:t>щ</a:t>
            </a:r>
            <a:r>
              <a:rPr dirty="0"/>
              <a:t>и – в </a:t>
            </a:r>
            <a:r>
              <a:rPr dirty="0" err="1"/>
              <a:t>энергию</a:t>
            </a:r>
            <a:r>
              <a:rPr dirty="0"/>
              <a:t>; </a:t>
            </a:r>
            <a:r>
              <a:rPr dirty="0" err="1"/>
              <a:t>входит</a:t>
            </a:r>
            <a:r>
              <a:rPr dirty="0"/>
              <a:t> в </a:t>
            </a:r>
            <a:r>
              <a:rPr dirty="0" err="1"/>
              <a:t>состав</a:t>
            </a:r>
            <a:r>
              <a:rPr dirty="0"/>
              <a:t> </a:t>
            </a:r>
            <a:r>
              <a:rPr dirty="0" err="1"/>
              <a:t>молекулы</a:t>
            </a:r>
            <a:r>
              <a:rPr dirty="0"/>
              <a:t> АТФ*, </a:t>
            </a:r>
            <a:r>
              <a:rPr dirty="0" err="1"/>
              <a:t>влияет</a:t>
            </a:r>
            <a:r>
              <a:rPr dirty="0"/>
              <a:t> </a:t>
            </a:r>
            <a:r>
              <a:rPr dirty="0" err="1"/>
              <a:t>на</a:t>
            </a:r>
            <a:r>
              <a:rPr dirty="0"/>
              <a:t>  </a:t>
            </a:r>
            <a:r>
              <a:rPr dirty="0" err="1"/>
              <a:t>уровень</a:t>
            </a:r>
            <a:r>
              <a:rPr dirty="0"/>
              <a:t> </a:t>
            </a:r>
            <a:r>
              <a:rPr dirty="0" err="1"/>
              <a:t>калия</a:t>
            </a:r>
            <a:r>
              <a:rPr dirty="0"/>
              <a:t> в </a:t>
            </a:r>
            <a:r>
              <a:rPr dirty="0" err="1"/>
              <a:t>клетке</a:t>
            </a:r>
            <a:r>
              <a:rPr dirty="0"/>
              <a:t>. АТФ </a:t>
            </a:r>
            <a:r>
              <a:rPr dirty="0" err="1"/>
              <a:t>обеспечивает</a:t>
            </a:r>
            <a:r>
              <a:rPr dirty="0"/>
              <a:t> </a:t>
            </a:r>
            <a:r>
              <a:rPr dirty="0" err="1"/>
              <a:t>энергией</a:t>
            </a:r>
            <a:r>
              <a:rPr dirty="0"/>
              <a:t> </a:t>
            </a:r>
            <a:r>
              <a:rPr dirty="0" err="1"/>
              <a:t>основные</a:t>
            </a:r>
            <a:r>
              <a:rPr dirty="0"/>
              <a:t> </a:t>
            </a:r>
            <a:r>
              <a:rPr dirty="0" err="1"/>
              <a:t>процессы</a:t>
            </a:r>
            <a:r>
              <a:rPr dirty="0"/>
              <a:t> в </a:t>
            </a:r>
            <a:r>
              <a:rPr dirty="0" err="1"/>
              <a:t>организме</a:t>
            </a:r>
            <a:r>
              <a:rPr dirty="0"/>
              <a:t>. </a:t>
            </a:r>
            <a:r>
              <a:rPr dirty="0" err="1"/>
              <a:t>Эти</a:t>
            </a:r>
            <a:r>
              <a:rPr dirty="0"/>
              <a:t> </a:t>
            </a:r>
            <a:r>
              <a:rPr dirty="0" err="1"/>
              <a:t>процессы</a:t>
            </a:r>
            <a:r>
              <a:rPr dirty="0"/>
              <a:t> </a:t>
            </a:r>
            <a:r>
              <a:rPr dirty="0" err="1"/>
              <a:t>варьируются</a:t>
            </a:r>
            <a:r>
              <a:rPr dirty="0"/>
              <a:t> </a:t>
            </a:r>
            <a:r>
              <a:rPr dirty="0" err="1"/>
              <a:t>от</a:t>
            </a:r>
            <a:r>
              <a:rPr dirty="0"/>
              <a:t> </a:t>
            </a:r>
            <a:r>
              <a:rPr dirty="0" err="1"/>
              <a:t>производства</a:t>
            </a:r>
            <a:r>
              <a:rPr dirty="0"/>
              <a:t> </a:t>
            </a:r>
            <a:r>
              <a:rPr dirty="0" err="1"/>
              <a:t>ферментов</a:t>
            </a:r>
            <a:r>
              <a:rPr dirty="0"/>
              <a:t> </a:t>
            </a:r>
            <a:r>
              <a:rPr dirty="0" err="1"/>
              <a:t>до</a:t>
            </a:r>
            <a:r>
              <a:rPr dirty="0"/>
              <a:t> </a:t>
            </a:r>
            <a:r>
              <a:rPr dirty="0" err="1"/>
              <a:t>обработки</a:t>
            </a:r>
            <a:r>
              <a:rPr dirty="0"/>
              <a:t> и </a:t>
            </a:r>
            <a:r>
              <a:rPr dirty="0" err="1"/>
              <a:t>транспортировки</a:t>
            </a:r>
            <a:r>
              <a:rPr dirty="0"/>
              <a:t> </a:t>
            </a:r>
            <a:r>
              <a:rPr dirty="0" err="1"/>
              <a:t>питательных</a:t>
            </a:r>
            <a:r>
              <a:rPr dirty="0"/>
              <a:t> </a:t>
            </a:r>
            <a:r>
              <a:rPr dirty="0" err="1"/>
              <a:t>веществ</a:t>
            </a:r>
            <a:r>
              <a:rPr dirty="0"/>
              <a:t>.</a:t>
            </a:r>
          </a:p>
          <a:p>
            <a:pPr>
              <a:defRPr sz="1600"/>
            </a:pPr>
            <a:r>
              <a:rPr dirty="0"/>
              <a:t>** </a:t>
            </a:r>
            <a:r>
              <a:rPr dirty="0" err="1"/>
              <a:t>Рандомизированные</a:t>
            </a:r>
            <a:r>
              <a:rPr dirty="0"/>
              <a:t> </a:t>
            </a:r>
            <a:r>
              <a:rPr dirty="0" err="1"/>
              <a:t>контролируемые</a:t>
            </a:r>
            <a:r>
              <a:rPr dirty="0"/>
              <a:t> </a:t>
            </a:r>
            <a:r>
              <a:rPr dirty="0" err="1"/>
              <a:t>испытания</a:t>
            </a:r>
            <a:r>
              <a:rPr dirty="0"/>
              <a:t>, в </a:t>
            </a:r>
            <a:r>
              <a:rPr dirty="0" err="1"/>
              <a:t>которых</a:t>
            </a:r>
            <a:r>
              <a:rPr dirty="0"/>
              <a:t> </a:t>
            </a:r>
            <a:r>
              <a:rPr dirty="0" err="1"/>
              <a:t>оценивалось</a:t>
            </a:r>
            <a:r>
              <a:rPr dirty="0"/>
              <a:t> </a:t>
            </a:r>
            <a:r>
              <a:rPr dirty="0" err="1"/>
              <a:t>влияние</a:t>
            </a:r>
            <a:r>
              <a:rPr dirty="0"/>
              <a:t> </a:t>
            </a:r>
            <a:r>
              <a:rPr dirty="0" err="1"/>
              <a:t>добавок</a:t>
            </a:r>
            <a:r>
              <a:rPr dirty="0"/>
              <a:t> </a:t>
            </a:r>
            <a:r>
              <a:rPr dirty="0" err="1"/>
              <a:t>магния</a:t>
            </a:r>
            <a:r>
              <a:rPr dirty="0"/>
              <a:t> </a:t>
            </a:r>
            <a:r>
              <a:rPr dirty="0" err="1"/>
              <a:t>на</a:t>
            </a:r>
            <a:r>
              <a:rPr dirty="0"/>
              <a:t> </a:t>
            </a:r>
            <a:r>
              <a:rPr dirty="0" err="1"/>
              <a:t>мышечную</a:t>
            </a:r>
            <a:r>
              <a:rPr dirty="0"/>
              <a:t> </a:t>
            </a:r>
            <a:r>
              <a:rPr dirty="0" err="1"/>
              <a:t>силу</a:t>
            </a:r>
            <a:r>
              <a:rPr dirty="0"/>
              <a:t> и </a:t>
            </a:r>
            <a:r>
              <a:rPr dirty="0" err="1"/>
              <a:t>работоспособность</a:t>
            </a:r>
            <a:r>
              <a:rPr dirty="0"/>
              <a:t> у </a:t>
            </a:r>
            <a:r>
              <a:rPr dirty="0" err="1"/>
              <a:t>взрослых</a:t>
            </a:r>
            <a:r>
              <a:rPr dirty="0"/>
              <a:t>, </a:t>
            </a:r>
            <a:r>
              <a:rPr dirty="0" err="1"/>
              <a:t>дают</a:t>
            </a:r>
            <a:r>
              <a:rPr dirty="0"/>
              <a:t> </a:t>
            </a:r>
            <a:r>
              <a:rPr dirty="0" err="1"/>
              <a:t>положительные</a:t>
            </a:r>
            <a:r>
              <a:rPr dirty="0"/>
              <a:t> </a:t>
            </a:r>
            <a:r>
              <a:rPr dirty="0" err="1"/>
              <a:t>результаты</a:t>
            </a:r>
            <a:r>
              <a:rPr dirty="0"/>
              <a:t> </a:t>
            </a:r>
          </a:p>
          <a:p>
            <a:pPr>
              <a:defRPr sz="1600"/>
            </a:pPr>
            <a:r>
              <a:rPr dirty="0" err="1"/>
              <a:t>Brilla</a:t>
            </a:r>
            <a:r>
              <a:rPr dirty="0"/>
              <a:t> L.R., Haley T.F. Effect of magnesium supplementation on strength training in humans. J. Am. Coll. </a:t>
            </a:r>
            <a:r>
              <a:rPr dirty="0" err="1"/>
              <a:t>Nutr</a:t>
            </a:r>
            <a:r>
              <a:rPr dirty="0"/>
              <a:t>. 1992;11:326–329</a:t>
            </a:r>
          </a:p>
          <a:p>
            <a:pPr>
              <a:defRPr sz="1600"/>
            </a:pPr>
            <a:r>
              <a:rPr dirty="0" err="1"/>
              <a:t>Kass</a:t>
            </a:r>
            <a:r>
              <a:rPr dirty="0"/>
              <a:t> L.S., </a:t>
            </a:r>
            <a:r>
              <a:rPr dirty="0" err="1"/>
              <a:t>Poeira</a:t>
            </a:r>
            <a:r>
              <a:rPr dirty="0"/>
              <a:t> F. The effect of acute vs chronic magnesium supplementation on exercise and recovery on resistance exercise, blood pressure and total peripheral resistance on normotensive adults. J. Int. Soc. Sports </a:t>
            </a:r>
            <a:r>
              <a:rPr dirty="0" err="1"/>
              <a:t>Nutr</a:t>
            </a:r>
            <a:r>
              <a:rPr dirty="0"/>
              <a:t>. 2015;12:19. </a:t>
            </a:r>
          </a:p>
          <a:p>
            <a:pPr>
              <a:defRPr sz="1600"/>
            </a:pPr>
            <a:r>
              <a:rPr dirty="0"/>
              <a:t>Zhang Y., </a:t>
            </a:r>
            <a:r>
              <a:rPr dirty="0" err="1"/>
              <a:t>Xun</a:t>
            </a:r>
            <a:r>
              <a:rPr dirty="0"/>
              <a:t> P., Wang R., Mao L., He K. Can Magnesium Enhance Exercise Performance? Nutrients. 2017;9:946.</a:t>
            </a:r>
          </a:p>
          <a:p>
            <a:pPr>
              <a:defRPr sz="1600"/>
            </a:pPr>
            <a:r>
              <a:rPr dirty="0" err="1"/>
              <a:t>Cinar</a:t>
            </a:r>
            <a:r>
              <a:rPr dirty="0"/>
              <a:t> V., </a:t>
            </a:r>
            <a:r>
              <a:rPr dirty="0" err="1"/>
              <a:t>Nizamlioglu</a:t>
            </a:r>
            <a:r>
              <a:rPr dirty="0"/>
              <a:t> M., </a:t>
            </a:r>
            <a:r>
              <a:rPr dirty="0" err="1"/>
              <a:t>Mogulkoc</a:t>
            </a:r>
            <a:r>
              <a:rPr dirty="0"/>
              <a:t> R. The effect of magnesium supplementation on lactate levels of sportsmen and </a:t>
            </a:r>
            <a:r>
              <a:rPr dirty="0" err="1"/>
              <a:t>sedanter</a:t>
            </a:r>
            <a:r>
              <a:rPr dirty="0"/>
              <a:t>. Acta Physiol. Hung. 2006;93:137–144</a:t>
            </a:r>
          </a:p>
          <a:p>
            <a:pPr>
              <a:defRPr sz="1600"/>
            </a:pPr>
            <a:endParaRPr dirty="0"/>
          </a:p>
          <a:p>
            <a:pPr>
              <a:defRPr sz="1600"/>
            </a:pPr>
            <a:r>
              <a:rPr dirty="0"/>
              <a:t>*** </a:t>
            </a:r>
            <a:r>
              <a:rPr dirty="0" err="1"/>
              <a:t>Магний</a:t>
            </a:r>
            <a:r>
              <a:rPr dirty="0"/>
              <a:t> </a:t>
            </a:r>
            <a:r>
              <a:rPr dirty="0" err="1"/>
              <a:t>участвует</a:t>
            </a:r>
            <a:r>
              <a:rPr dirty="0"/>
              <a:t> в </a:t>
            </a:r>
            <a:r>
              <a:rPr dirty="0" err="1"/>
              <a:t>передаче</a:t>
            </a:r>
            <a:r>
              <a:rPr dirty="0"/>
              <a:t> </a:t>
            </a:r>
            <a:r>
              <a:rPr dirty="0" err="1"/>
              <a:t>нервных</a:t>
            </a:r>
            <a:r>
              <a:rPr dirty="0"/>
              <a:t> </a:t>
            </a:r>
            <a:r>
              <a:rPr dirty="0" err="1"/>
              <a:t>сигналов</a:t>
            </a:r>
            <a:r>
              <a:rPr dirty="0"/>
              <a:t> и </a:t>
            </a:r>
            <a:r>
              <a:rPr dirty="0" err="1"/>
              <a:t>действует</a:t>
            </a:r>
            <a:r>
              <a:rPr dirty="0"/>
              <a:t> </a:t>
            </a:r>
            <a:r>
              <a:rPr dirty="0" err="1"/>
              <a:t>как</a:t>
            </a:r>
            <a:r>
              <a:rPr dirty="0"/>
              <a:t> </a:t>
            </a:r>
            <a:r>
              <a:rPr dirty="0" err="1"/>
              <a:t>миорелаксант</a:t>
            </a:r>
            <a:r>
              <a:rPr lang="ru-RU" dirty="0"/>
              <a:t>.</a:t>
            </a:r>
            <a:r>
              <a:rPr dirty="0"/>
              <a:t> </a:t>
            </a:r>
          </a:p>
          <a:p>
            <a:pPr>
              <a:defRPr sz="1600"/>
            </a:pPr>
            <a:r>
              <a:rPr dirty="0" err="1"/>
              <a:t>DiNicolantonio</a:t>
            </a:r>
            <a:r>
              <a:rPr dirty="0"/>
              <a:t> JJ, O'Keefe JH, Wilson W. Subclinical magnesium deficiency: a principal driver of cardiovascular disease and a public health crisis [published correction appears in Open Heart. 2018 Apr 5;5(1):e000668corr1]. Open Heart. 2018;5(1):e000668. Published 2018 Jan 13. doi:10.1136/openhrt-2017-000668</a:t>
            </a:r>
          </a:p>
          <a:p>
            <a:pPr>
              <a:defRPr sz="1600"/>
            </a:pPr>
            <a:r>
              <a:rPr dirty="0"/>
              <a:t>Magdolna </a:t>
            </a:r>
            <a:r>
              <a:rPr dirty="0" err="1"/>
              <a:t>Hornyak</a:t>
            </a:r>
            <a:r>
              <a:rPr dirty="0"/>
              <a:t>, Ulrich </a:t>
            </a:r>
            <a:r>
              <a:rPr dirty="0" err="1"/>
              <a:t>Voderholzer</a:t>
            </a:r>
            <a:r>
              <a:rPr dirty="0"/>
              <a:t>, Fritz </a:t>
            </a:r>
            <a:r>
              <a:rPr dirty="0" err="1"/>
              <a:t>Hohagen</a:t>
            </a:r>
            <a:r>
              <a:rPr dirty="0"/>
              <a:t>, Mathias Berger, Dieter Riemann, Magnesium Therapy for Periodic Leg Movements-related Insomnia and Restless Legs Syndrome: An Open Pilot Study, Sleep, Volume 21, Issue 5, August 1998, Pages 501–505,</a:t>
            </a:r>
          </a:p>
          <a:p>
            <a:pPr>
              <a:defRPr sz="1600"/>
            </a:pPr>
            <a:endParaRPr dirty="0"/>
          </a:p>
          <a:p>
            <a:pPr>
              <a:defRPr sz="1600"/>
            </a:pPr>
            <a:endParaRPr dirty="0"/>
          </a:p>
          <a:p>
            <a:pPr>
              <a:defRPr sz="1600"/>
            </a:pPr>
            <a:r>
              <a:rPr dirty="0"/>
              <a:t>****</a:t>
            </a:r>
            <a:r>
              <a:rPr dirty="0" err="1"/>
              <a:t>Магний</a:t>
            </a:r>
            <a:r>
              <a:rPr dirty="0"/>
              <a:t> </a:t>
            </a:r>
            <a:r>
              <a:rPr dirty="0" err="1"/>
              <a:t>может</a:t>
            </a:r>
            <a:r>
              <a:rPr dirty="0"/>
              <a:t> </a:t>
            </a:r>
            <a:r>
              <a:rPr dirty="0" err="1"/>
              <a:t>улучшить</a:t>
            </a:r>
            <a:r>
              <a:rPr dirty="0"/>
              <a:t> </a:t>
            </a:r>
            <a:r>
              <a:rPr dirty="0" err="1"/>
              <a:t>сон</a:t>
            </a:r>
            <a:r>
              <a:rPr dirty="0"/>
              <a:t> </a:t>
            </a:r>
            <a:r>
              <a:rPr dirty="0" err="1"/>
              <a:t>помогает</a:t>
            </a:r>
            <a:r>
              <a:rPr dirty="0"/>
              <a:t> </a:t>
            </a:r>
            <a:r>
              <a:rPr dirty="0" err="1"/>
              <a:t>клеткам</a:t>
            </a:r>
            <a:r>
              <a:rPr dirty="0"/>
              <a:t> </a:t>
            </a:r>
            <a:r>
              <a:rPr dirty="0" err="1"/>
              <a:t>функционировать</a:t>
            </a:r>
            <a:r>
              <a:rPr lang="ru-RU" dirty="0"/>
              <a:t>.</a:t>
            </a:r>
            <a:endParaRPr dirty="0"/>
          </a:p>
          <a:p>
            <a:pPr>
              <a:defRPr sz="1600"/>
            </a:pPr>
            <a:r>
              <a:rPr dirty="0" err="1"/>
              <a:t>Имеющиеся</a:t>
            </a:r>
            <a:r>
              <a:rPr dirty="0"/>
              <a:t> </a:t>
            </a:r>
            <a:r>
              <a:rPr dirty="0" err="1"/>
              <a:t>данные</a:t>
            </a:r>
            <a:r>
              <a:rPr dirty="0"/>
              <a:t> </a:t>
            </a:r>
            <a:r>
              <a:rPr dirty="0" err="1"/>
              <a:t>также</a:t>
            </a:r>
            <a:r>
              <a:rPr dirty="0"/>
              <a:t> </a:t>
            </a:r>
            <a:r>
              <a:rPr dirty="0" err="1"/>
              <a:t>свидетельствуют</a:t>
            </a:r>
            <a:r>
              <a:rPr dirty="0"/>
              <a:t> о </a:t>
            </a:r>
            <a:r>
              <a:rPr dirty="0" err="1"/>
              <a:t>том</a:t>
            </a:r>
            <a:r>
              <a:rPr dirty="0"/>
              <a:t>, </a:t>
            </a:r>
            <a:r>
              <a:rPr dirty="0" err="1"/>
              <a:t>что</a:t>
            </a:r>
            <a:r>
              <a:rPr dirty="0"/>
              <a:t> </a:t>
            </a:r>
            <a:r>
              <a:rPr dirty="0" err="1"/>
              <a:t>магний</a:t>
            </a:r>
            <a:r>
              <a:rPr dirty="0"/>
              <a:t> </a:t>
            </a:r>
            <a:r>
              <a:rPr lang="ru-RU" dirty="0" smtClean="0"/>
              <a:t>влияет на такие симптомы</a:t>
            </a:r>
            <a:r>
              <a:rPr dirty="0" smtClean="0"/>
              <a:t> </a:t>
            </a:r>
            <a:r>
              <a:rPr lang="ru-RU" dirty="0" smtClean="0"/>
              <a:t>к</a:t>
            </a:r>
            <a:r>
              <a:rPr dirty="0" err="1" smtClean="0"/>
              <a:t>ак</a:t>
            </a:r>
            <a:r>
              <a:rPr dirty="0" smtClean="0"/>
              <a:t> </a:t>
            </a:r>
            <a:r>
              <a:rPr dirty="0" err="1"/>
              <a:t>плохой</a:t>
            </a:r>
            <a:r>
              <a:rPr dirty="0"/>
              <a:t> </a:t>
            </a:r>
            <a:r>
              <a:rPr dirty="0" err="1"/>
              <a:t>сон</a:t>
            </a:r>
            <a:r>
              <a:rPr dirty="0"/>
              <a:t>, </a:t>
            </a:r>
            <a:r>
              <a:rPr dirty="0" err="1"/>
              <a:t>раннее</a:t>
            </a:r>
            <a:r>
              <a:rPr dirty="0"/>
              <a:t> </a:t>
            </a:r>
            <a:r>
              <a:rPr dirty="0" err="1"/>
              <a:t>пробуждение</a:t>
            </a:r>
            <a:r>
              <a:rPr dirty="0"/>
              <a:t> </a:t>
            </a:r>
            <a:r>
              <a:rPr dirty="0" err="1"/>
              <a:t>утром</a:t>
            </a:r>
            <a:r>
              <a:rPr dirty="0"/>
              <a:t> и </a:t>
            </a:r>
            <a:r>
              <a:rPr dirty="0" err="1"/>
              <a:t>трудности</a:t>
            </a:r>
            <a:r>
              <a:rPr dirty="0"/>
              <a:t> с </a:t>
            </a:r>
            <a:r>
              <a:rPr dirty="0" err="1" smtClean="0"/>
              <a:t>засыпанием</a:t>
            </a:r>
            <a:r>
              <a:rPr lang="ru-RU" dirty="0" smtClean="0"/>
              <a:t>.</a:t>
            </a:r>
            <a:r>
              <a:rPr dirty="0" smtClean="0"/>
              <a:t> </a:t>
            </a:r>
            <a:endParaRPr dirty="0"/>
          </a:p>
          <a:p>
            <a:pPr>
              <a:defRPr sz="1600"/>
            </a:pPr>
            <a:r>
              <a:rPr dirty="0"/>
              <a:t>Wienecke E, </a:t>
            </a:r>
            <a:r>
              <a:rPr dirty="0" err="1"/>
              <a:t>Nolden</a:t>
            </a:r>
            <a:r>
              <a:rPr dirty="0"/>
              <a:t> C. </a:t>
            </a:r>
            <a:r>
              <a:rPr dirty="0" err="1"/>
              <a:t>Langzeit</a:t>
            </a:r>
            <a:r>
              <a:rPr dirty="0"/>
              <a:t>-HRV-</a:t>
            </a:r>
            <a:r>
              <a:rPr dirty="0" err="1"/>
              <a:t>Analyse</a:t>
            </a:r>
            <a:r>
              <a:rPr dirty="0"/>
              <a:t> </a:t>
            </a:r>
            <a:r>
              <a:rPr dirty="0" err="1"/>
              <a:t>zeigt</a:t>
            </a:r>
            <a:r>
              <a:rPr dirty="0"/>
              <a:t> </a:t>
            </a:r>
            <a:r>
              <a:rPr dirty="0" err="1"/>
              <a:t>Stressreduktion</a:t>
            </a:r>
            <a:r>
              <a:rPr dirty="0"/>
              <a:t> </a:t>
            </a:r>
            <a:r>
              <a:rPr dirty="0" err="1"/>
              <a:t>durch</a:t>
            </a:r>
            <a:r>
              <a:rPr dirty="0"/>
              <a:t> </a:t>
            </a:r>
            <a:r>
              <a:rPr dirty="0" err="1"/>
              <a:t>Magnesiumzufuhr</a:t>
            </a:r>
            <a:r>
              <a:rPr dirty="0"/>
              <a:t> [Long-term HRV analysis shows stress reduction by magnesium intake]. MMW </a:t>
            </a:r>
            <a:r>
              <a:rPr dirty="0" err="1"/>
              <a:t>Fortschr</a:t>
            </a:r>
            <a:r>
              <a:rPr dirty="0"/>
              <a:t> Med. 2016 Dec;158(Suppl 6):12-16. German. </a:t>
            </a:r>
            <a:r>
              <a:rPr dirty="0" err="1"/>
              <a:t>doi</a:t>
            </a:r>
            <a:r>
              <a:rPr dirty="0"/>
              <a:t>: 10.1007/s15006-016-9054-7. </a:t>
            </a:r>
            <a:r>
              <a:rPr dirty="0" err="1"/>
              <a:t>Epub</a:t>
            </a:r>
            <a:r>
              <a:rPr dirty="0"/>
              <a:t> 2016 Dec 8. PMID: 27933574.</a:t>
            </a:r>
          </a:p>
          <a:p>
            <a:pPr>
              <a:defRPr sz="1600"/>
            </a:pPr>
            <a:r>
              <a:rPr dirty="0"/>
              <a:t>Abbasi B, </a:t>
            </a:r>
            <a:r>
              <a:rPr dirty="0" err="1"/>
              <a:t>Kimiagar</a:t>
            </a:r>
            <a:r>
              <a:rPr dirty="0"/>
              <a:t> M, </a:t>
            </a:r>
            <a:r>
              <a:rPr dirty="0" err="1"/>
              <a:t>Sadeghniiat</a:t>
            </a:r>
            <a:r>
              <a:rPr dirty="0"/>
              <a:t> K, Shirazi MM, </a:t>
            </a:r>
            <a:r>
              <a:rPr dirty="0" err="1"/>
              <a:t>Hedayati</a:t>
            </a:r>
            <a:r>
              <a:rPr dirty="0"/>
              <a:t> M, </a:t>
            </a:r>
            <a:r>
              <a:rPr dirty="0" err="1"/>
              <a:t>Rashidkhani</a:t>
            </a:r>
            <a:r>
              <a:rPr dirty="0"/>
              <a:t> B. The effect of magnesium supplementation on primary insomnia in elderly: A double-blind placebo-controlled clinical trial. J Res Med Sci. 2012 Dec;17(12):1161-9. PMID: 23853635; PMCID: PMC3703169.</a:t>
            </a:r>
          </a:p>
        </p:txBody>
      </p:sp>
    </p:spTree>
    <p:extLst>
      <p:ext uri="{BB962C8B-B14F-4D97-AF65-F5344CB8AC3E}">
        <p14:creationId xmlns:p14="http://schemas.microsoft.com/office/powerpoint/2010/main" val="57472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Shape 318"/>
          <p:cNvSpPr>
            <a:spLocks noGrp="1" noRot="1" noChangeAspect="1"/>
          </p:cNvSpPr>
          <p:nvPr>
            <p:ph type="sldImg"/>
          </p:nvPr>
        </p:nvSpPr>
        <p:spPr>
          <a:xfrm>
            <a:off x="381000" y="685800"/>
            <a:ext cx="6096000" cy="3429000"/>
          </a:xfrm>
          <a:prstGeom prst="rect">
            <a:avLst/>
          </a:prstGeom>
        </p:spPr>
        <p:txBody>
          <a:bodyPr/>
          <a:lstStyle/>
          <a:p>
            <a:endParaRPr/>
          </a:p>
        </p:txBody>
      </p:sp>
      <p:sp>
        <p:nvSpPr>
          <p:cNvPr id="319" name="Shape 319"/>
          <p:cNvSpPr>
            <a:spLocks noGrp="1"/>
          </p:cNvSpPr>
          <p:nvPr>
            <p:ph type="body" sz="quarter" idx="1"/>
          </p:nvPr>
        </p:nvSpPr>
        <p:spPr>
          <a:prstGeom prst="rect">
            <a:avLst/>
          </a:prstGeom>
        </p:spPr>
        <p:txBody>
          <a:bodyPr/>
          <a:lstStyle/>
          <a:p>
            <a:pPr>
              <a:defRPr sz="1600"/>
            </a:pPr>
            <a:r>
              <a:rPr dirty="0" err="1"/>
              <a:t>Магний</a:t>
            </a:r>
            <a:r>
              <a:rPr dirty="0"/>
              <a:t> – </a:t>
            </a:r>
            <a:r>
              <a:rPr dirty="0" err="1"/>
              <a:t>универсальный</a:t>
            </a:r>
            <a:r>
              <a:rPr dirty="0"/>
              <a:t> </a:t>
            </a:r>
            <a:r>
              <a:rPr dirty="0" err="1"/>
              <a:t>регулятор</a:t>
            </a:r>
            <a:r>
              <a:rPr dirty="0"/>
              <a:t> </a:t>
            </a:r>
            <a:r>
              <a:rPr dirty="0" err="1"/>
              <a:t>биохимических</a:t>
            </a:r>
            <a:r>
              <a:rPr dirty="0"/>
              <a:t> и </a:t>
            </a:r>
            <a:r>
              <a:rPr dirty="0" err="1"/>
              <a:t>физиологических</a:t>
            </a:r>
            <a:r>
              <a:rPr dirty="0"/>
              <a:t> </a:t>
            </a:r>
            <a:r>
              <a:rPr dirty="0" err="1"/>
              <a:t>процессов</a:t>
            </a:r>
            <a:r>
              <a:rPr dirty="0"/>
              <a:t>. В </a:t>
            </a:r>
            <a:r>
              <a:rPr dirty="0" err="1"/>
              <a:t>организме</a:t>
            </a:r>
            <a:r>
              <a:rPr dirty="0"/>
              <a:t> </a:t>
            </a:r>
            <a:r>
              <a:rPr dirty="0" err="1"/>
              <a:t>не</a:t>
            </a:r>
            <a:r>
              <a:rPr dirty="0"/>
              <a:t> </a:t>
            </a:r>
            <a:r>
              <a:rPr dirty="0" err="1"/>
              <a:t>менее</a:t>
            </a:r>
            <a:r>
              <a:rPr dirty="0"/>
              <a:t> 500 </a:t>
            </a:r>
            <a:r>
              <a:rPr dirty="0" err="1"/>
              <a:t>магний</a:t>
            </a:r>
            <a:r>
              <a:rPr lang="ru-RU" dirty="0"/>
              <a:t>-</a:t>
            </a:r>
            <a:r>
              <a:rPr dirty="0"/>
              <a:t> </a:t>
            </a:r>
            <a:r>
              <a:rPr dirty="0" err="1"/>
              <a:t>зависимых</a:t>
            </a:r>
            <a:r>
              <a:rPr dirty="0"/>
              <a:t> </a:t>
            </a:r>
            <a:r>
              <a:rPr dirty="0" err="1"/>
              <a:t>белков</a:t>
            </a:r>
            <a:r>
              <a:rPr dirty="0"/>
              <a:t> и </a:t>
            </a:r>
            <a:r>
              <a:rPr dirty="0" err="1"/>
              <a:t>более</a:t>
            </a:r>
            <a:r>
              <a:rPr dirty="0"/>
              <a:t> 300 </a:t>
            </a:r>
            <a:r>
              <a:rPr dirty="0" err="1"/>
              <a:t>ферментов</a:t>
            </a:r>
            <a:r>
              <a:rPr dirty="0"/>
              <a:t>, в </a:t>
            </a:r>
            <a:r>
              <a:rPr dirty="0" err="1"/>
              <a:t>активации</a:t>
            </a:r>
            <a:r>
              <a:rPr dirty="0"/>
              <a:t> </a:t>
            </a:r>
            <a:r>
              <a:rPr dirty="0" err="1"/>
              <a:t>которых</a:t>
            </a:r>
            <a:r>
              <a:rPr dirty="0"/>
              <a:t> </a:t>
            </a:r>
            <a:r>
              <a:rPr dirty="0" err="1"/>
              <a:t>он</a:t>
            </a:r>
            <a:r>
              <a:rPr dirty="0"/>
              <a:t> </a:t>
            </a:r>
            <a:r>
              <a:rPr dirty="0" err="1"/>
              <a:t>участвует</a:t>
            </a:r>
            <a:r>
              <a:rPr dirty="0"/>
              <a:t>. </a:t>
            </a:r>
            <a:r>
              <a:rPr dirty="0" err="1"/>
              <a:t>Важнейшие</a:t>
            </a:r>
            <a:r>
              <a:rPr dirty="0"/>
              <a:t> </a:t>
            </a:r>
            <a:r>
              <a:rPr dirty="0" err="1"/>
              <a:t>процессы</a:t>
            </a:r>
            <a:r>
              <a:rPr dirty="0"/>
              <a:t> в </a:t>
            </a:r>
            <a:r>
              <a:rPr dirty="0" err="1"/>
              <a:t>клетках</a:t>
            </a:r>
            <a:r>
              <a:rPr dirty="0"/>
              <a:t> </a:t>
            </a:r>
            <a:r>
              <a:rPr dirty="0" err="1"/>
              <a:t>являются</a:t>
            </a:r>
            <a:r>
              <a:rPr dirty="0"/>
              <a:t> </a:t>
            </a:r>
            <a:r>
              <a:rPr dirty="0" err="1"/>
              <a:t>магний</a:t>
            </a:r>
            <a:r>
              <a:rPr lang="ru-RU" dirty="0"/>
              <a:t>-</a:t>
            </a:r>
            <a:r>
              <a:rPr dirty="0" err="1"/>
              <a:t>зависимыми</a:t>
            </a:r>
            <a:r>
              <a:rPr lang="ru-RU" dirty="0"/>
              <a:t>,</a:t>
            </a:r>
            <a:r>
              <a:rPr dirty="0"/>
              <a:t> </a:t>
            </a:r>
            <a:r>
              <a:rPr dirty="0" err="1"/>
              <a:t>это</a:t>
            </a:r>
            <a:r>
              <a:rPr dirty="0"/>
              <a:t> </a:t>
            </a:r>
            <a:r>
              <a:rPr dirty="0" err="1"/>
              <a:t>синтез</a:t>
            </a:r>
            <a:r>
              <a:rPr dirty="0"/>
              <a:t> </a:t>
            </a:r>
            <a:r>
              <a:rPr dirty="0" err="1"/>
              <a:t>нуклеиновых</a:t>
            </a:r>
            <a:r>
              <a:rPr dirty="0"/>
              <a:t> </a:t>
            </a:r>
            <a:r>
              <a:rPr dirty="0" err="1"/>
              <a:t>кислот</a:t>
            </a:r>
            <a:r>
              <a:rPr dirty="0"/>
              <a:t>, </a:t>
            </a:r>
            <a:r>
              <a:rPr dirty="0" err="1"/>
              <a:t>окислительный</a:t>
            </a:r>
            <a:r>
              <a:rPr dirty="0"/>
              <a:t> </a:t>
            </a:r>
            <a:r>
              <a:rPr dirty="0" err="1"/>
              <a:t>метаболизм</a:t>
            </a:r>
            <a:r>
              <a:rPr dirty="0"/>
              <a:t>, </a:t>
            </a:r>
            <a:r>
              <a:rPr dirty="0" err="1"/>
              <a:t>процессы</a:t>
            </a:r>
            <a:r>
              <a:rPr dirty="0"/>
              <a:t> </a:t>
            </a:r>
            <a:r>
              <a:rPr dirty="0" err="1"/>
              <a:t>нервной</a:t>
            </a:r>
            <a:r>
              <a:rPr dirty="0"/>
              <a:t> и </a:t>
            </a:r>
            <a:r>
              <a:rPr dirty="0" err="1"/>
              <a:t>мышечной</a:t>
            </a:r>
            <a:r>
              <a:rPr dirty="0"/>
              <a:t> </a:t>
            </a:r>
            <a:r>
              <a:rPr dirty="0" err="1"/>
              <a:t>возбудимости</a:t>
            </a:r>
            <a:r>
              <a:rPr dirty="0"/>
              <a:t>, </a:t>
            </a:r>
            <a:r>
              <a:rPr dirty="0" err="1"/>
              <a:t>мембранного</a:t>
            </a:r>
            <a:r>
              <a:rPr dirty="0"/>
              <a:t> </a:t>
            </a:r>
            <a:r>
              <a:rPr dirty="0" err="1"/>
              <a:t>транспорта</a:t>
            </a:r>
            <a:r>
              <a:rPr dirty="0"/>
              <a:t>, </a:t>
            </a:r>
            <a:r>
              <a:rPr dirty="0" err="1"/>
              <a:t>обеспечение</a:t>
            </a:r>
            <a:r>
              <a:rPr dirty="0"/>
              <a:t> </a:t>
            </a:r>
            <a:r>
              <a:rPr dirty="0" err="1"/>
              <a:t>стабильности</a:t>
            </a:r>
            <a:r>
              <a:rPr dirty="0"/>
              <a:t> </a:t>
            </a:r>
            <a:r>
              <a:rPr dirty="0" err="1"/>
              <a:t>генома</a:t>
            </a:r>
            <a:r>
              <a:rPr dirty="0"/>
              <a:t>, </a:t>
            </a:r>
            <a:r>
              <a:rPr dirty="0" err="1"/>
              <a:t>абсолютно</a:t>
            </a:r>
            <a:r>
              <a:rPr dirty="0"/>
              <a:t> </a:t>
            </a:r>
            <a:r>
              <a:rPr dirty="0" err="1"/>
              <a:t>необходим</a:t>
            </a:r>
            <a:r>
              <a:rPr dirty="0"/>
              <a:t> </a:t>
            </a:r>
            <a:r>
              <a:rPr dirty="0" err="1"/>
              <a:t>магний</a:t>
            </a:r>
            <a:r>
              <a:rPr dirty="0"/>
              <a:t> </a:t>
            </a:r>
            <a:r>
              <a:rPr dirty="0" err="1"/>
              <a:t>для</a:t>
            </a:r>
            <a:r>
              <a:rPr dirty="0"/>
              <a:t> </a:t>
            </a:r>
            <a:r>
              <a:rPr dirty="0" err="1"/>
              <a:t>синтеза</a:t>
            </a:r>
            <a:r>
              <a:rPr dirty="0"/>
              <a:t> </a:t>
            </a:r>
            <a:r>
              <a:rPr dirty="0" err="1"/>
              <a:t>иммуноглобулина</a:t>
            </a:r>
            <a:r>
              <a:rPr dirty="0"/>
              <a:t> G (IgG).</a:t>
            </a:r>
          </a:p>
          <a:p>
            <a:pPr>
              <a:defRPr sz="1600"/>
            </a:pPr>
            <a:endParaRPr dirty="0"/>
          </a:p>
          <a:p>
            <a:pPr>
              <a:defRPr sz="1600"/>
            </a:pPr>
            <a:r>
              <a:rPr dirty="0"/>
              <a:t>*Nielsen F.H. Magnesium, inflammation, and obesity in chronic disease // </a:t>
            </a:r>
            <a:r>
              <a:rPr dirty="0" err="1"/>
              <a:t>Nutr</a:t>
            </a:r>
            <a:r>
              <a:rPr dirty="0"/>
              <a:t>. Rev. 2010. №68. Р. 333–340</a:t>
            </a:r>
          </a:p>
          <a:p>
            <a:pPr>
              <a:defRPr sz="1600"/>
            </a:pPr>
            <a:endParaRPr dirty="0"/>
          </a:p>
          <a:p>
            <a:pPr>
              <a:defRPr sz="1600"/>
            </a:pPr>
            <a:r>
              <a:rPr dirty="0"/>
              <a:t>**</a:t>
            </a:r>
            <a:r>
              <a:rPr dirty="0" err="1"/>
              <a:t>Орлова</a:t>
            </a:r>
            <a:r>
              <a:rPr dirty="0"/>
              <a:t> С.В. </a:t>
            </a:r>
            <a:r>
              <a:rPr dirty="0" err="1"/>
              <a:t>Хелатные</a:t>
            </a:r>
            <a:r>
              <a:rPr dirty="0"/>
              <a:t> </a:t>
            </a:r>
            <a:r>
              <a:rPr dirty="0" err="1"/>
              <a:t>комплексы</a:t>
            </a:r>
            <a:r>
              <a:rPr dirty="0"/>
              <a:t> в </a:t>
            </a:r>
            <a:r>
              <a:rPr dirty="0" err="1"/>
              <a:t>нутрициологии</a:t>
            </a:r>
            <a:r>
              <a:rPr dirty="0"/>
              <a:t> и </a:t>
            </a:r>
            <a:r>
              <a:rPr dirty="0" err="1"/>
              <a:t>диетологии</a:t>
            </a:r>
            <a:r>
              <a:rPr dirty="0"/>
              <a:t>. М., 3-е </a:t>
            </a:r>
            <a:r>
              <a:rPr dirty="0" err="1"/>
              <a:t>изд</a:t>
            </a:r>
            <a:r>
              <a:rPr dirty="0"/>
              <a:t>., </a:t>
            </a:r>
            <a:r>
              <a:rPr dirty="0" err="1"/>
              <a:t>перераб</a:t>
            </a:r>
            <a:r>
              <a:rPr dirty="0"/>
              <a:t>. и </a:t>
            </a:r>
            <a:r>
              <a:rPr dirty="0" err="1"/>
              <a:t>доп</a:t>
            </a:r>
            <a:r>
              <a:rPr dirty="0"/>
              <a:t>. 2007. С. 72.</a:t>
            </a:r>
          </a:p>
          <a:p>
            <a:pPr>
              <a:defRPr sz="1600"/>
            </a:pPr>
            <a:endParaRPr dirty="0"/>
          </a:p>
          <a:p>
            <a:pPr>
              <a:defRPr sz="1600"/>
            </a:pPr>
            <a:r>
              <a:rPr dirty="0"/>
              <a:t>***</a:t>
            </a:r>
            <a:r>
              <a:rPr dirty="0" err="1"/>
              <a:t>Agence</a:t>
            </a:r>
            <a:r>
              <a:rPr dirty="0"/>
              <a:t> </a:t>
            </a:r>
            <a:r>
              <a:rPr dirty="0" err="1"/>
              <a:t>Nationale</a:t>
            </a:r>
            <a:r>
              <a:rPr dirty="0"/>
              <a:t> de </a:t>
            </a:r>
            <a:r>
              <a:rPr dirty="0" err="1"/>
              <a:t>Sécurité</a:t>
            </a:r>
            <a:r>
              <a:rPr dirty="0"/>
              <a:t> Sanitaire de </a:t>
            </a:r>
            <a:r>
              <a:rPr dirty="0" err="1"/>
              <a:t>L’alimentation</a:t>
            </a:r>
            <a:r>
              <a:rPr dirty="0"/>
              <a:t> de </a:t>
            </a:r>
            <a:r>
              <a:rPr dirty="0" err="1"/>
              <a:t>L’environnement</a:t>
            </a:r>
            <a:r>
              <a:rPr dirty="0"/>
              <a:t> et du Travail (ANSES). Avis de </a:t>
            </a:r>
            <a:r>
              <a:rPr dirty="0" err="1"/>
              <a:t>l’ANSES</a:t>
            </a:r>
            <a:r>
              <a:rPr dirty="0"/>
              <a:t> </a:t>
            </a:r>
            <a:r>
              <a:rPr dirty="0" err="1"/>
              <a:t>relatif</a:t>
            </a:r>
            <a:r>
              <a:rPr dirty="0"/>
              <a:t> à </a:t>
            </a:r>
            <a:r>
              <a:rPr dirty="0" err="1"/>
              <a:t>l’évaluation</a:t>
            </a:r>
            <a:r>
              <a:rPr dirty="0"/>
              <a:t> des </a:t>
            </a:r>
            <a:r>
              <a:rPr dirty="0" err="1"/>
              <a:t>apports</a:t>
            </a:r>
            <a:r>
              <a:rPr dirty="0"/>
              <a:t> </a:t>
            </a:r>
            <a:r>
              <a:rPr dirty="0" err="1"/>
              <a:t>en</a:t>
            </a:r>
            <a:r>
              <a:rPr dirty="0"/>
              <a:t> </a:t>
            </a:r>
            <a:r>
              <a:rPr dirty="0" err="1"/>
              <a:t>vitamines</a:t>
            </a:r>
            <a:r>
              <a:rPr dirty="0"/>
              <a:t> et </a:t>
            </a:r>
            <a:r>
              <a:rPr dirty="0" err="1"/>
              <a:t>minéraux</a:t>
            </a:r>
            <a:r>
              <a:rPr dirty="0"/>
              <a:t> </a:t>
            </a:r>
            <a:r>
              <a:rPr dirty="0" err="1"/>
              <a:t>issus</a:t>
            </a:r>
            <a:r>
              <a:rPr dirty="0"/>
              <a:t> de </a:t>
            </a:r>
            <a:r>
              <a:rPr dirty="0" err="1"/>
              <a:t>l’alimentation</a:t>
            </a:r>
            <a:r>
              <a:rPr dirty="0"/>
              <a:t> non </a:t>
            </a:r>
            <a:r>
              <a:rPr dirty="0" err="1"/>
              <a:t>enrichie</a:t>
            </a:r>
            <a:r>
              <a:rPr dirty="0"/>
              <a:t>, de </a:t>
            </a:r>
            <a:r>
              <a:rPr dirty="0" err="1"/>
              <a:t>l’alimentation</a:t>
            </a:r>
            <a:r>
              <a:rPr dirty="0"/>
              <a:t> </a:t>
            </a:r>
            <a:r>
              <a:rPr dirty="0" err="1"/>
              <a:t>enrichie</a:t>
            </a:r>
            <a:r>
              <a:rPr dirty="0"/>
              <a:t> et des </a:t>
            </a:r>
            <a:r>
              <a:rPr dirty="0" err="1"/>
              <a:t>compléments</a:t>
            </a:r>
            <a:r>
              <a:rPr dirty="0"/>
              <a:t> </a:t>
            </a:r>
            <a:r>
              <a:rPr dirty="0" err="1"/>
              <a:t>alimentaires</a:t>
            </a:r>
            <a:r>
              <a:rPr dirty="0"/>
              <a:t> </a:t>
            </a:r>
            <a:r>
              <a:rPr dirty="0" err="1"/>
              <a:t>dans</a:t>
            </a:r>
            <a:r>
              <a:rPr dirty="0"/>
              <a:t> la population </a:t>
            </a:r>
            <a:r>
              <a:rPr dirty="0" err="1"/>
              <a:t>Française</a:t>
            </a:r>
            <a:r>
              <a:rPr dirty="0"/>
              <a:t>: estimation des </a:t>
            </a:r>
            <a:r>
              <a:rPr dirty="0" err="1"/>
              <a:t>aApports</a:t>
            </a:r>
            <a:r>
              <a:rPr dirty="0"/>
              <a:t> </a:t>
            </a:r>
            <a:r>
              <a:rPr dirty="0" err="1"/>
              <a:t>usuels</a:t>
            </a:r>
            <a:r>
              <a:rPr dirty="0"/>
              <a:t>, des </a:t>
            </a:r>
            <a:r>
              <a:rPr dirty="0" err="1"/>
              <a:t>prévalences</a:t>
            </a:r>
            <a:r>
              <a:rPr dirty="0"/>
              <a:t> </a:t>
            </a:r>
            <a:r>
              <a:rPr dirty="0" err="1"/>
              <a:t>d’inadéquation</a:t>
            </a:r>
            <a:r>
              <a:rPr dirty="0"/>
              <a:t> et des </a:t>
            </a:r>
            <a:r>
              <a:rPr dirty="0" err="1"/>
              <a:t>risques</a:t>
            </a:r>
            <a:r>
              <a:rPr dirty="0"/>
              <a:t> de </a:t>
            </a:r>
            <a:r>
              <a:rPr dirty="0" err="1"/>
              <a:t>dépassement</a:t>
            </a:r>
            <a:r>
              <a:rPr dirty="0"/>
              <a:t> des </a:t>
            </a:r>
            <a:r>
              <a:rPr dirty="0" err="1"/>
              <a:t>limites</a:t>
            </a:r>
            <a:r>
              <a:rPr dirty="0"/>
              <a:t> de </a:t>
            </a:r>
            <a:r>
              <a:rPr dirty="0" err="1"/>
              <a:t>sécurité</a:t>
            </a:r>
            <a:r>
              <a:rPr dirty="0"/>
              <a:t> (</a:t>
            </a:r>
            <a:r>
              <a:rPr dirty="0" err="1"/>
              <a:t>Saisine</a:t>
            </a:r>
            <a:r>
              <a:rPr dirty="0"/>
              <a:t> n◦2012-SA-0142); ANSES, Ed.; ANSES: Maisons-Alfort, France, 2015</a:t>
            </a:r>
          </a:p>
          <a:p>
            <a:pPr>
              <a:defRPr sz="1600"/>
            </a:pPr>
            <a:endParaRPr dirty="0"/>
          </a:p>
          <a:p>
            <a:pPr>
              <a:defRPr sz="1600"/>
            </a:pPr>
            <a:r>
              <a:rPr dirty="0"/>
              <a:t>****</a:t>
            </a:r>
            <a:r>
              <a:rPr dirty="0" err="1"/>
              <a:t>Olza</a:t>
            </a:r>
            <a:r>
              <a:rPr dirty="0"/>
              <a:t>, J.; </a:t>
            </a:r>
            <a:r>
              <a:rPr dirty="0" err="1"/>
              <a:t>Aranceta-Bartrina</a:t>
            </a:r>
            <a:r>
              <a:rPr dirty="0"/>
              <a:t>, J.; González-Gross, M.; Ortega, R.M.; Serra-</a:t>
            </a:r>
            <a:r>
              <a:rPr dirty="0" err="1"/>
              <a:t>Majem</a:t>
            </a:r>
            <a:r>
              <a:rPr dirty="0"/>
              <a:t>, L.; Varela-</a:t>
            </a:r>
            <a:r>
              <a:rPr dirty="0" err="1"/>
              <a:t>Moreiras</a:t>
            </a:r>
            <a:r>
              <a:rPr dirty="0"/>
              <a:t>, G.; Gil, Á. Reported Dietary Intake, Disparity between the Reported Consumption and the Level Needed for Adequacy and Food Sources of Calcium, Phosphorus, Magnesium and Vitamin D in the Spanish Population: Findings from the ANIBES Study. Nutrients 2017, 9, 168</a:t>
            </a:r>
          </a:p>
        </p:txBody>
      </p:sp>
    </p:spTree>
    <p:extLst>
      <p:ext uri="{BB962C8B-B14F-4D97-AF65-F5344CB8AC3E}">
        <p14:creationId xmlns:p14="http://schemas.microsoft.com/office/powerpoint/2010/main" val="2506940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Shape 335"/>
          <p:cNvSpPr>
            <a:spLocks noGrp="1" noRot="1" noChangeAspect="1"/>
          </p:cNvSpPr>
          <p:nvPr>
            <p:ph type="sldImg"/>
          </p:nvPr>
        </p:nvSpPr>
        <p:spPr>
          <a:xfrm>
            <a:off x="381000" y="685800"/>
            <a:ext cx="6096000" cy="3429000"/>
          </a:xfrm>
          <a:prstGeom prst="rect">
            <a:avLst/>
          </a:prstGeom>
        </p:spPr>
        <p:txBody>
          <a:bodyPr/>
          <a:lstStyle/>
          <a:p>
            <a:endParaRPr/>
          </a:p>
        </p:txBody>
      </p:sp>
      <p:sp>
        <p:nvSpPr>
          <p:cNvPr id="336" name="Shape 336"/>
          <p:cNvSpPr>
            <a:spLocks noGrp="1"/>
          </p:cNvSpPr>
          <p:nvPr>
            <p:ph type="body" sz="quarter" idx="1"/>
          </p:nvPr>
        </p:nvSpPr>
        <p:spPr>
          <a:prstGeom prst="rect">
            <a:avLst/>
          </a:prstGeom>
        </p:spPr>
        <p:txBody>
          <a:bodyPr/>
          <a:lstStyle>
            <a:lvl1pPr>
              <a:defRPr sz="1600"/>
            </a:lvl1pPr>
          </a:lstStyle>
          <a:p>
            <a:r>
              <a:rPr dirty="0"/>
              <a:t>В </a:t>
            </a:r>
            <a:r>
              <a:rPr dirty="0" err="1"/>
              <a:t>течение</a:t>
            </a:r>
            <a:r>
              <a:rPr dirty="0"/>
              <a:t> </a:t>
            </a:r>
            <a:r>
              <a:rPr dirty="0" err="1"/>
              <a:t>дня</a:t>
            </a:r>
            <a:r>
              <a:rPr dirty="0"/>
              <a:t> </a:t>
            </a:r>
            <a:r>
              <a:rPr dirty="0" err="1"/>
              <a:t>организм</a:t>
            </a:r>
            <a:r>
              <a:rPr dirty="0"/>
              <a:t>  </a:t>
            </a:r>
            <a:r>
              <a:rPr dirty="0" err="1"/>
              <a:t>среднестатистического</a:t>
            </a:r>
            <a:r>
              <a:rPr dirty="0"/>
              <a:t> </a:t>
            </a:r>
            <a:r>
              <a:rPr dirty="0" err="1"/>
              <a:t>человека</a:t>
            </a:r>
            <a:r>
              <a:rPr dirty="0"/>
              <a:t> </a:t>
            </a:r>
            <a:r>
              <a:rPr dirty="0" err="1"/>
              <a:t>даже</a:t>
            </a:r>
            <a:r>
              <a:rPr dirty="0"/>
              <a:t> </a:t>
            </a:r>
            <a:r>
              <a:rPr dirty="0" err="1"/>
              <a:t>без</a:t>
            </a:r>
            <a:r>
              <a:rPr dirty="0"/>
              <a:t> “</a:t>
            </a:r>
            <a:r>
              <a:rPr dirty="0" err="1"/>
              <a:t>марафонских</a:t>
            </a:r>
            <a:r>
              <a:rPr dirty="0"/>
              <a:t>” </a:t>
            </a:r>
            <a:r>
              <a:rPr dirty="0" err="1"/>
              <a:t>нагрузок</a:t>
            </a:r>
            <a:r>
              <a:rPr dirty="0"/>
              <a:t> </a:t>
            </a:r>
            <a:r>
              <a:rPr dirty="0" err="1"/>
              <a:t>постоянно</a:t>
            </a:r>
            <a:r>
              <a:rPr dirty="0"/>
              <a:t> </a:t>
            </a:r>
            <a:r>
              <a:rPr dirty="0" err="1"/>
              <a:t>теряет</a:t>
            </a:r>
            <a:r>
              <a:rPr dirty="0"/>
              <a:t> </a:t>
            </a:r>
            <a:r>
              <a:rPr dirty="0" err="1"/>
              <a:t>магний</a:t>
            </a:r>
            <a:r>
              <a:rPr dirty="0"/>
              <a:t> (</a:t>
            </a:r>
            <a:r>
              <a:rPr dirty="0" err="1"/>
              <a:t>поддержание</a:t>
            </a:r>
            <a:r>
              <a:rPr dirty="0"/>
              <a:t> </a:t>
            </a:r>
            <a:r>
              <a:rPr dirty="0" err="1"/>
              <a:t>обмена</a:t>
            </a:r>
            <a:r>
              <a:rPr dirty="0"/>
              <a:t> </a:t>
            </a:r>
            <a:r>
              <a:rPr dirty="0" err="1"/>
              <a:t>веществ</a:t>
            </a:r>
            <a:r>
              <a:rPr dirty="0"/>
              <a:t>, </a:t>
            </a:r>
            <a:r>
              <a:rPr dirty="0" err="1"/>
              <a:t>умственный</a:t>
            </a:r>
            <a:r>
              <a:rPr dirty="0"/>
              <a:t> </a:t>
            </a:r>
            <a:r>
              <a:rPr dirty="0" err="1"/>
              <a:t>труд</a:t>
            </a:r>
            <a:r>
              <a:rPr dirty="0"/>
              <a:t>, </a:t>
            </a:r>
            <a:r>
              <a:rPr dirty="0" err="1"/>
              <a:t>фитнес</a:t>
            </a:r>
            <a:r>
              <a:rPr dirty="0"/>
              <a:t>, </a:t>
            </a:r>
            <a:r>
              <a:rPr dirty="0" err="1"/>
              <a:t>стресс</a:t>
            </a:r>
            <a:r>
              <a:rPr dirty="0"/>
              <a:t>, </a:t>
            </a:r>
            <a:r>
              <a:rPr dirty="0" err="1"/>
              <a:t>учеба</a:t>
            </a:r>
            <a:r>
              <a:rPr dirty="0"/>
              <a:t>, </a:t>
            </a:r>
            <a:r>
              <a:rPr dirty="0" err="1"/>
              <a:t>алкоголь</a:t>
            </a:r>
            <a:r>
              <a:rPr dirty="0"/>
              <a:t>, </a:t>
            </a:r>
            <a:r>
              <a:rPr dirty="0" err="1"/>
              <a:t>диеты</a:t>
            </a:r>
            <a:r>
              <a:rPr dirty="0"/>
              <a:t> ). </a:t>
            </a:r>
            <a:r>
              <a:rPr dirty="0" err="1"/>
              <a:t>Эти</a:t>
            </a:r>
            <a:r>
              <a:rPr dirty="0"/>
              <a:t> </a:t>
            </a:r>
            <a:r>
              <a:rPr dirty="0" err="1"/>
              <a:t>потери</a:t>
            </a:r>
            <a:r>
              <a:rPr dirty="0"/>
              <a:t> </a:t>
            </a:r>
            <a:r>
              <a:rPr dirty="0" err="1"/>
              <a:t>могут</a:t>
            </a:r>
            <a:r>
              <a:rPr dirty="0"/>
              <a:t> </a:t>
            </a:r>
            <a:r>
              <a:rPr dirty="0" err="1"/>
              <a:t>происходить</a:t>
            </a:r>
            <a:r>
              <a:rPr dirty="0"/>
              <a:t> в </a:t>
            </a:r>
            <a:r>
              <a:rPr dirty="0" err="1"/>
              <a:t>небольших</a:t>
            </a:r>
            <a:r>
              <a:rPr dirty="0"/>
              <a:t> </a:t>
            </a:r>
            <a:r>
              <a:rPr dirty="0" err="1"/>
              <a:t>количествах</a:t>
            </a:r>
            <a:r>
              <a:rPr dirty="0"/>
              <a:t>, </a:t>
            </a:r>
            <a:r>
              <a:rPr dirty="0" err="1"/>
              <a:t>тем</a:t>
            </a:r>
            <a:r>
              <a:rPr dirty="0"/>
              <a:t> </a:t>
            </a:r>
            <a:r>
              <a:rPr dirty="0" err="1"/>
              <a:t>не</a:t>
            </a:r>
            <a:r>
              <a:rPr dirty="0"/>
              <a:t> </a:t>
            </a:r>
            <a:r>
              <a:rPr dirty="0" err="1"/>
              <a:t>менее</a:t>
            </a:r>
            <a:r>
              <a:rPr dirty="0"/>
              <a:t> </a:t>
            </a:r>
            <a:r>
              <a:rPr dirty="0" err="1"/>
              <a:t>они</a:t>
            </a:r>
            <a:r>
              <a:rPr dirty="0"/>
              <a:t> с </a:t>
            </a:r>
            <a:r>
              <a:rPr dirty="0" err="1"/>
              <a:t>каждым</a:t>
            </a:r>
            <a:r>
              <a:rPr dirty="0"/>
              <a:t> </a:t>
            </a:r>
            <a:r>
              <a:rPr dirty="0" err="1"/>
              <a:t>днем</a:t>
            </a:r>
            <a:r>
              <a:rPr dirty="0"/>
              <a:t> </a:t>
            </a:r>
            <a:r>
              <a:rPr dirty="0" err="1"/>
              <a:t>уменьшают</a:t>
            </a:r>
            <a:r>
              <a:rPr dirty="0"/>
              <a:t> </a:t>
            </a:r>
            <a:r>
              <a:rPr dirty="0" err="1"/>
              <a:t>содержание</a:t>
            </a:r>
            <a:r>
              <a:rPr dirty="0"/>
              <a:t> </a:t>
            </a:r>
            <a:r>
              <a:rPr dirty="0" err="1"/>
              <a:t>магния</a:t>
            </a:r>
            <a:r>
              <a:rPr dirty="0"/>
              <a:t> в </a:t>
            </a:r>
            <a:r>
              <a:rPr dirty="0" err="1"/>
              <a:t>организме</a:t>
            </a:r>
            <a:r>
              <a:rPr dirty="0"/>
              <a:t>. </a:t>
            </a:r>
            <a:r>
              <a:rPr dirty="0" err="1"/>
              <a:t>Восполнени</a:t>
            </a:r>
            <a:r>
              <a:rPr lang="ru-RU" dirty="0"/>
              <a:t>я</a:t>
            </a:r>
            <a:r>
              <a:rPr dirty="0"/>
              <a:t> </a:t>
            </a:r>
            <a:r>
              <a:rPr dirty="0" err="1"/>
              <a:t>магния</a:t>
            </a:r>
            <a:r>
              <a:rPr dirty="0"/>
              <a:t> </a:t>
            </a:r>
            <a:r>
              <a:rPr dirty="0" err="1"/>
              <a:t>только</a:t>
            </a:r>
            <a:r>
              <a:rPr dirty="0"/>
              <a:t> </a:t>
            </a:r>
            <a:r>
              <a:rPr dirty="0" err="1"/>
              <a:t>из</a:t>
            </a:r>
            <a:r>
              <a:rPr dirty="0"/>
              <a:t> </a:t>
            </a:r>
            <a:r>
              <a:rPr dirty="0" err="1"/>
              <a:t>пи</a:t>
            </a:r>
            <a:r>
              <a:rPr lang="ru-RU" dirty="0"/>
              <a:t>щ</a:t>
            </a:r>
            <a:r>
              <a:rPr dirty="0"/>
              <a:t>и </a:t>
            </a:r>
            <a:r>
              <a:rPr dirty="0" err="1"/>
              <a:t>зачастую</a:t>
            </a:r>
            <a:r>
              <a:rPr dirty="0"/>
              <a:t> </a:t>
            </a:r>
            <a:r>
              <a:rPr dirty="0" err="1"/>
              <a:t>недостаточно</a:t>
            </a:r>
            <a:r>
              <a:rPr dirty="0"/>
              <a:t>, </a:t>
            </a:r>
            <a:r>
              <a:rPr dirty="0" err="1"/>
              <a:t>поскольку</a:t>
            </a:r>
            <a:r>
              <a:rPr dirty="0"/>
              <a:t> </a:t>
            </a:r>
            <a:r>
              <a:rPr dirty="0" err="1"/>
              <a:t>современные</a:t>
            </a:r>
            <a:r>
              <a:rPr dirty="0"/>
              <a:t> </a:t>
            </a:r>
            <a:r>
              <a:rPr dirty="0" err="1"/>
              <a:t>продукты</a:t>
            </a:r>
            <a:r>
              <a:rPr dirty="0"/>
              <a:t> </a:t>
            </a:r>
            <a:r>
              <a:rPr dirty="0" err="1"/>
              <a:t>бедны</a:t>
            </a:r>
            <a:r>
              <a:rPr dirty="0"/>
              <a:t> </a:t>
            </a:r>
            <a:r>
              <a:rPr dirty="0" err="1"/>
              <a:t>минералами</a:t>
            </a:r>
            <a:r>
              <a:rPr dirty="0"/>
              <a:t>, </a:t>
            </a:r>
            <a:r>
              <a:rPr dirty="0" err="1"/>
              <a:t>ежедневный</a:t>
            </a:r>
            <a:r>
              <a:rPr dirty="0"/>
              <a:t> </a:t>
            </a:r>
            <a:r>
              <a:rPr dirty="0" err="1"/>
              <a:t>рацион</a:t>
            </a:r>
            <a:r>
              <a:rPr dirty="0"/>
              <a:t> </a:t>
            </a:r>
            <a:r>
              <a:rPr dirty="0" err="1"/>
              <a:t>избыточен</a:t>
            </a:r>
            <a:r>
              <a:rPr dirty="0"/>
              <a:t> </a:t>
            </a:r>
            <a:r>
              <a:rPr dirty="0" err="1"/>
              <a:t>рафинированной</a:t>
            </a:r>
            <a:r>
              <a:rPr dirty="0"/>
              <a:t> </a:t>
            </a:r>
            <a:r>
              <a:rPr dirty="0" err="1"/>
              <a:t>едой</a:t>
            </a:r>
            <a:r>
              <a:rPr dirty="0"/>
              <a:t> и </a:t>
            </a:r>
            <a:r>
              <a:rPr dirty="0" err="1"/>
              <a:t>жирами</a:t>
            </a:r>
            <a:r>
              <a:rPr dirty="0"/>
              <a:t>. </a:t>
            </a:r>
            <a:r>
              <a:rPr dirty="0" err="1"/>
              <a:t>Ситуация</a:t>
            </a:r>
            <a:r>
              <a:rPr dirty="0"/>
              <a:t> </a:t>
            </a:r>
            <a:r>
              <a:rPr dirty="0" err="1"/>
              <a:t>усугубляется</a:t>
            </a:r>
            <a:r>
              <a:rPr dirty="0"/>
              <a:t> </a:t>
            </a:r>
            <a:r>
              <a:rPr dirty="0" err="1"/>
              <a:t>вредными</a:t>
            </a:r>
            <a:r>
              <a:rPr dirty="0"/>
              <a:t> </a:t>
            </a:r>
            <a:r>
              <a:rPr dirty="0" err="1"/>
              <a:t>привычками</a:t>
            </a:r>
            <a:r>
              <a:rPr dirty="0"/>
              <a:t>, </a:t>
            </a:r>
            <a:r>
              <a:rPr dirty="0" err="1"/>
              <a:t>плохой</a:t>
            </a:r>
            <a:r>
              <a:rPr dirty="0"/>
              <a:t> </a:t>
            </a:r>
            <a:r>
              <a:rPr dirty="0" err="1"/>
              <a:t>экологией</a:t>
            </a:r>
            <a:r>
              <a:rPr dirty="0"/>
              <a:t>, </a:t>
            </a:r>
            <a:r>
              <a:rPr dirty="0" err="1"/>
              <a:t>высоким</a:t>
            </a:r>
            <a:r>
              <a:rPr dirty="0"/>
              <a:t> </a:t>
            </a:r>
            <a:r>
              <a:rPr dirty="0" err="1"/>
              <a:t>уровнем</a:t>
            </a:r>
            <a:r>
              <a:rPr dirty="0"/>
              <a:t> </a:t>
            </a:r>
            <a:r>
              <a:rPr dirty="0" err="1"/>
              <a:t>стресса</a:t>
            </a:r>
            <a:r>
              <a:rPr dirty="0"/>
              <a:t>.</a:t>
            </a:r>
          </a:p>
        </p:txBody>
      </p:sp>
    </p:spTree>
    <p:extLst>
      <p:ext uri="{BB962C8B-B14F-4D97-AF65-F5344CB8AC3E}">
        <p14:creationId xmlns:p14="http://schemas.microsoft.com/office/powerpoint/2010/main" val="2812579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Shape 384"/>
          <p:cNvSpPr>
            <a:spLocks noGrp="1" noRot="1" noChangeAspect="1"/>
          </p:cNvSpPr>
          <p:nvPr>
            <p:ph type="sldImg"/>
          </p:nvPr>
        </p:nvSpPr>
        <p:spPr>
          <a:xfrm>
            <a:off x="381000" y="685800"/>
            <a:ext cx="6096000" cy="3429000"/>
          </a:xfrm>
          <a:prstGeom prst="rect">
            <a:avLst/>
          </a:prstGeom>
        </p:spPr>
        <p:txBody>
          <a:bodyPr/>
          <a:lstStyle/>
          <a:p>
            <a:endParaRPr/>
          </a:p>
        </p:txBody>
      </p:sp>
      <p:sp>
        <p:nvSpPr>
          <p:cNvPr id="385" name="Shape 385"/>
          <p:cNvSpPr>
            <a:spLocks noGrp="1"/>
          </p:cNvSpPr>
          <p:nvPr>
            <p:ph type="body" sz="quarter" idx="1"/>
          </p:nvPr>
        </p:nvSpPr>
        <p:spPr>
          <a:prstGeom prst="rect">
            <a:avLst/>
          </a:prstGeom>
        </p:spPr>
        <p:txBody>
          <a:bodyPr/>
          <a:lstStyle>
            <a:lvl1pPr>
              <a:defRPr sz="1600"/>
            </a:lvl1pPr>
          </a:lstStyle>
          <a:p>
            <a:r>
              <a:t>Концентрат глубоководных природных минералов</a:t>
            </a:r>
          </a:p>
        </p:txBody>
      </p:sp>
    </p:spTree>
    <p:extLst>
      <p:ext uri="{BB962C8B-B14F-4D97-AF65-F5344CB8AC3E}">
        <p14:creationId xmlns:p14="http://schemas.microsoft.com/office/powerpoint/2010/main" val="998145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efault">
    <p:spTree>
      <p:nvGrpSpPr>
        <p:cNvPr id="1" name=""/>
        <p:cNvGrpSpPr/>
        <p:nvPr/>
      </p:nvGrpSpPr>
      <p:grpSpPr>
        <a:xfrm>
          <a:off x="0" y="0"/>
          <a:ext cx="0" cy="0"/>
          <a:chOff x="0" y="0"/>
          <a:chExt cx="0" cy="0"/>
        </a:xfrm>
      </p:grpSpPr>
      <p:sp>
        <p:nvSpPr>
          <p:cNvPr id="1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Текст заголовка"/>
          <p:cNvSpPr txBox="1">
            <a:spLocks noGrp="1"/>
          </p:cNvSpPr>
          <p:nvPr>
            <p:ph type="title"/>
          </p:nvPr>
        </p:nvSpPr>
        <p:spPr>
          <a:xfrm>
            <a:off x="1828800" y="3975100"/>
            <a:ext cx="20726400" cy="3511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nchor="ctr"/>
          <a:lstStyle/>
          <a:p>
            <a:r>
              <a:t>Текст заголовка</a:t>
            </a:r>
          </a:p>
        </p:txBody>
      </p:sp>
      <p:sp>
        <p:nvSpPr>
          <p:cNvPr id="3" name="Уровень текста 1…"/>
          <p:cNvSpPr txBox="1">
            <a:spLocks noGrp="1"/>
          </p:cNvSpPr>
          <p:nvPr>
            <p:ph type="body" idx="1"/>
          </p:nvPr>
        </p:nvSpPr>
        <p:spPr>
          <a:xfrm>
            <a:off x="3657600" y="7486650"/>
            <a:ext cx="17068800" cy="4076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nchor="ct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Номер слайда"/>
          <p:cNvSpPr txBox="1">
            <a:spLocks noGrp="1"/>
          </p:cNvSpPr>
          <p:nvPr>
            <p:ph type="sldNum" sz="quarter" idx="2"/>
          </p:nvPr>
        </p:nvSpPr>
        <p:spPr>
          <a:xfrm>
            <a:off x="11932840" y="13009562"/>
            <a:ext cx="494504" cy="511167"/>
          </a:xfrm>
          <a:prstGeom prst="rect">
            <a:avLst/>
          </a:prstGeom>
          <a:ln w="12700">
            <a:miter lim="400000"/>
          </a:ln>
        </p:spPr>
        <p:txBody>
          <a:bodyPr wrap="none" lIns="71433" tIns="71433" rIns="71433" bIns="71433">
            <a:spAutoFit/>
          </a:bodyPr>
          <a:lstStyle>
            <a:lvl1pPr algn="ctr" defTabSz="914400">
              <a:defRPr sz="2400">
                <a:latin typeface="Helvetica Light"/>
                <a:ea typeface="Helvetica Light"/>
                <a:cs typeface="Helvetica Light"/>
                <a:sym typeface="Helvetica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Lst>
  <p:transition spd="med"/>
  <p:txStyles>
    <p:titleStyle>
      <a:lvl1pPr marL="0" marR="0" indent="0" algn="ctr" defTabSz="820419"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Light"/>
          <a:ea typeface="Helvetica Light"/>
          <a:cs typeface="Helvetica Light"/>
          <a:sym typeface="Helvetica Light"/>
        </a:defRPr>
      </a:lvl1pPr>
      <a:lvl2pPr marL="0" marR="0" indent="0" algn="ctr" defTabSz="820419"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Light"/>
          <a:ea typeface="Helvetica Light"/>
          <a:cs typeface="Helvetica Light"/>
          <a:sym typeface="Helvetica Light"/>
        </a:defRPr>
      </a:lvl2pPr>
      <a:lvl3pPr marL="0" marR="0" indent="0" algn="ctr" defTabSz="820419"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Light"/>
          <a:ea typeface="Helvetica Light"/>
          <a:cs typeface="Helvetica Light"/>
          <a:sym typeface="Helvetica Light"/>
        </a:defRPr>
      </a:lvl3pPr>
      <a:lvl4pPr marL="0" marR="0" indent="0" algn="ctr" defTabSz="820419"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Light"/>
          <a:ea typeface="Helvetica Light"/>
          <a:cs typeface="Helvetica Light"/>
          <a:sym typeface="Helvetica Light"/>
        </a:defRPr>
      </a:lvl4pPr>
      <a:lvl5pPr marL="0" marR="0" indent="0" algn="ctr" defTabSz="820419"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Light"/>
          <a:ea typeface="Helvetica Light"/>
          <a:cs typeface="Helvetica Light"/>
          <a:sym typeface="Helvetica Light"/>
        </a:defRPr>
      </a:lvl5pPr>
      <a:lvl6pPr marL="0" marR="0" indent="0" algn="ctr" defTabSz="820419"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Light"/>
          <a:ea typeface="Helvetica Light"/>
          <a:cs typeface="Helvetica Light"/>
          <a:sym typeface="Helvetica Light"/>
        </a:defRPr>
      </a:lvl6pPr>
      <a:lvl7pPr marL="0" marR="0" indent="0" algn="ctr" defTabSz="820419"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Light"/>
          <a:ea typeface="Helvetica Light"/>
          <a:cs typeface="Helvetica Light"/>
          <a:sym typeface="Helvetica Light"/>
        </a:defRPr>
      </a:lvl7pPr>
      <a:lvl8pPr marL="0" marR="0" indent="0" algn="ctr" defTabSz="820419"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Light"/>
          <a:ea typeface="Helvetica Light"/>
          <a:cs typeface="Helvetica Light"/>
          <a:sym typeface="Helvetica Light"/>
        </a:defRPr>
      </a:lvl8pPr>
      <a:lvl9pPr marL="0" marR="0" indent="0" algn="ctr" defTabSz="820419"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Light"/>
          <a:ea typeface="Helvetica Light"/>
          <a:cs typeface="Helvetica Light"/>
          <a:sym typeface="Helvetica Light"/>
        </a:defRPr>
      </a:lvl9pPr>
    </p:titleStyle>
    <p:bodyStyle>
      <a:lvl1pPr marL="0" marR="0" indent="0" algn="ctr" defTabSz="820419" rtl="0" latinLnBrk="0">
        <a:lnSpc>
          <a:spcPct val="100000"/>
        </a:lnSpc>
        <a:spcBef>
          <a:spcPts val="5900"/>
        </a:spcBef>
        <a:spcAft>
          <a:spcPts val="0"/>
        </a:spcAft>
        <a:buClrTx/>
        <a:buSzTx/>
        <a:buFontTx/>
        <a:buNone/>
        <a:tabLst/>
        <a:defRPr sz="5000" b="0" i="0" u="none" strike="noStrike" cap="none" spc="0" baseline="0">
          <a:solidFill>
            <a:srgbClr val="000000"/>
          </a:solidFill>
          <a:uFillTx/>
          <a:latin typeface="Helvetica Light"/>
          <a:ea typeface="Helvetica Light"/>
          <a:cs typeface="Helvetica Light"/>
          <a:sym typeface="Helvetica Light"/>
        </a:defRPr>
      </a:lvl1pPr>
      <a:lvl2pPr marL="0" marR="0" indent="0" algn="ctr" defTabSz="820419" rtl="0" latinLnBrk="0">
        <a:lnSpc>
          <a:spcPct val="100000"/>
        </a:lnSpc>
        <a:spcBef>
          <a:spcPts val="5900"/>
        </a:spcBef>
        <a:spcAft>
          <a:spcPts val="0"/>
        </a:spcAft>
        <a:buClrTx/>
        <a:buSzTx/>
        <a:buFontTx/>
        <a:buNone/>
        <a:tabLst/>
        <a:defRPr sz="5000" b="0" i="0" u="none" strike="noStrike" cap="none" spc="0" baseline="0">
          <a:solidFill>
            <a:srgbClr val="000000"/>
          </a:solidFill>
          <a:uFillTx/>
          <a:latin typeface="Helvetica Light"/>
          <a:ea typeface="Helvetica Light"/>
          <a:cs typeface="Helvetica Light"/>
          <a:sym typeface="Helvetica Light"/>
        </a:defRPr>
      </a:lvl2pPr>
      <a:lvl3pPr marL="0" marR="0" indent="0" algn="ctr" defTabSz="820419" rtl="0" latinLnBrk="0">
        <a:lnSpc>
          <a:spcPct val="100000"/>
        </a:lnSpc>
        <a:spcBef>
          <a:spcPts val="5900"/>
        </a:spcBef>
        <a:spcAft>
          <a:spcPts val="0"/>
        </a:spcAft>
        <a:buClrTx/>
        <a:buSzTx/>
        <a:buFontTx/>
        <a:buNone/>
        <a:tabLst/>
        <a:defRPr sz="5000" b="0" i="0" u="none" strike="noStrike" cap="none" spc="0" baseline="0">
          <a:solidFill>
            <a:srgbClr val="000000"/>
          </a:solidFill>
          <a:uFillTx/>
          <a:latin typeface="Helvetica Light"/>
          <a:ea typeface="Helvetica Light"/>
          <a:cs typeface="Helvetica Light"/>
          <a:sym typeface="Helvetica Light"/>
        </a:defRPr>
      </a:lvl3pPr>
      <a:lvl4pPr marL="0" marR="0" indent="0" algn="ctr" defTabSz="820419" rtl="0" latinLnBrk="0">
        <a:lnSpc>
          <a:spcPct val="100000"/>
        </a:lnSpc>
        <a:spcBef>
          <a:spcPts val="5900"/>
        </a:spcBef>
        <a:spcAft>
          <a:spcPts val="0"/>
        </a:spcAft>
        <a:buClrTx/>
        <a:buSzTx/>
        <a:buFontTx/>
        <a:buNone/>
        <a:tabLst/>
        <a:defRPr sz="5000" b="0" i="0" u="none" strike="noStrike" cap="none" spc="0" baseline="0">
          <a:solidFill>
            <a:srgbClr val="000000"/>
          </a:solidFill>
          <a:uFillTx/>
          <a:latin typeface="Helvetica Light"/>
          <a:ea typeface="Helvetica Light"/>
          <a:cs typeface="Helvetica Light"/>
          <a:sym typeface="Helvetica Light"/>
        </a:defRPr>
      </a:lvl4pPr>
      <a:lvl5pPr marL="0" marR="0" indent="0" algn="ctr" defTabSz="820419" rtl="0" latinLnBrk="0">
        <a:lnSpc>
          <a:spcPct val="100000"/>
        </a:lnSpc>
        <a:spcBef>
          <a:spcPts val="5900"/>
        </a:spcBef>
        <a:spcAft>
          <a:spcPts val="0"/>
        </a:spcAft>
        <a:buClrTx/>
        <a:buSzTx/>
        <a:buFontTx/>
        <a:buNone/>
        <a:tabLst/>
        <a:defRPr sz="5000" b="0" i="0" u="none" strike="noStrike" cap="none" spc="0" baseline="0">
          <a:solidFill>
            <a:srgbClr val="000000"/>
          </a:solidFill>
          <a:uFillTx/>
          <a:latin typeface="Helvetica Light"/>
          <a:ea typeface="Helvetica Light"/>
          <a:cs typeface="Helvetica Light"/>
          <a:sym typeface="Helvetica Light"/>
        </a:defRPr>
      </a:lvl5pPr>
      <a:lvl6pPr marL="0" marR="0" indent="0" algn="ctr" defTabSz="820419" rtl="0" latinLnBrk="0">
        <a:lnSpc>
          <a:spcPct val="100000"/>
        </a:lnSpc>
        <a:spcBef>
          <a:spcPts val="5900"/>
        </a:spcBef>
        <a:spcAft>
          <a:spcPts val="0"/>
        </a:spcAft>
        <a:buClrTx/>
        <a:buSzTx/>
        <a:buFontTx/>
        <a:buNone/>
        <a:tabLst/>
        <a:defRPr sz="5000" b="0" i="0" u="none" strike="noStrike" cap="none" spc="0" baseline="0">
          <a:solidFill>
            <a:srgbClr val="000000"/>
          </a:solidFill>
          <a:uFillTx/>
          <a:latin typeface="Helvetica Light"/>
          <a:ea typeface="Helvetica Light"/>
          <a:cs typeface="Helvetica Light"/>
          <a:sym typeface="Helvetica Light"/>
        </a:defRPr>
      </a:lvl6pPr>
      <a:lvl7pPr marL="0" marR="0" indent="0" algn="ctr" defTabSz="820419" rtl="0" latinLnBrk="0">
        <a:lnSpc>
          <a:spcPct val="100000"/>
        </a:lnSpc>
        <a:spcBef>
          <a:spcPts val="5900"/>
        </a:spcBef>
        <a:spcAft>
          <a:spcPts val="0"/>
        </a:spcAft>
        <a:buClrTx/>
        <a:buSzTx/>
        <a:buFontTx/>
        <a:buNone/>
        <a:tabLst/>
        <a:defRPr sz="5000" b="0" i="0" u="none" strike="noStrike" cap="none" spc="0" baseline="0">
          <a:solidFill>
            <a:srgbClr val="000000"/>
          </a:solidFill>
          <a:uFillTx/>
          <a:latin typeface="Helvetica Light"/>
          <a:ea typeface="Helvetica Light"/>
          <a:cs typeface="Helvetica Light"/>
          <a:sym typeface="Helvetica Light"/>
        </a:defRPr>
      </a:lvl7pPr>
      <a:lvl8pPr marL="0" marR="0" indent="0" algn="ctr" defTabSz="820419" rtl="0" latinLnBrk="0">
        <a:lnSpc>
          <a:spcPct val="100000"/>
        </a:lnSpc>
        <a:spcBef>
          <a:spcPts val="5900"/>
        </a:spcBef>
        <a:spcAft>
          <a:spcPts val="0"/>
        </a:spcAft>
        <a:buClrTx/>
        <a:buSzTx/>
        <a:buFontTx/>
        <a:buNone/>
        <a:tabLst/>
        <a:defRPr sz="5000" b="0" i="0" u="none" strike="noStrike" cap="none" spc="0" baseline="0">
          <a:solidFill>
            <a:srgbClr val="000000"/>
          </a:solidFill>
          <a:uFillTx/>
          <a:latin typeface="Helvetica Light"/>
          <a:ea typeface="Helvetica Light"/>
          <a:cs typeface="Helvetica Light"/>
          <a:sym typeface="Helvetica Light"/>
        </a:defRPr>
      </a:lvl8pPr>
      <a:lvl9pPr marL="0" marR="0" indent="0" algn="ctr" defTabSz="820419" rtl="0" latinLnBrk="0">
        <a:lnSpc>
          <a:spcPct val="100000"/>
        </a:lnSpc>
        <a:spcBef>
          <a:spcPts val="5900"/>
        </a:spcBef>
        <a:spcAft>
          <a:spcPts val="0"/>
        </a:spcAft>
        <a:buClrTx/>
        <a:buSzTx/>
        <a:buFontTx/>
        <a:buNone/>
        <a:tabLst/>
        <a:defRPr sz="5000" b="0" i="0" u="none" strike="noStrike" cap="none" spc="0" baseline="0">
          <a:solidFill>
            <a:srgbClr val="000000"/>
          </a:solidFill>
          <a:uFillTx/>
          <a:latin typeface="Helvetica Light"/>
          <a:ea typeface="Helvetica Light"/>
          <a:cs typeface="Helvetica Light"/>
          <a:sym typeface="Helvetica Light"/>
        </a:defRPr>
      </a:lvl9pPr>
    </p:bodyStyle>
    <p:otherStyle>
      <a:lvl1pPr marL="0" marR="0" indent="0" algn="ctr" defTabSz="9144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1pPr>
      <a:lvl2pPr marL="0" marR="0" indent="0" algn="ctr" defTabSz="9144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2pPr>
      <a:lvl3pPr marL="0" marR="0" indent="0" algn="ctr" defTabSz="9144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3pPr>
      <a:lvl4pPr marL="0" marR="0" indent="0" algn="ctr" defTabSz="9144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4pPr>
      <a:lvl5pPr marL="0" marR="0" indent="0" algn="ctr" defTabSz="9144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5pPr>
      <a:lvl6pPr marL="0" marR="0" indent="0" algn="ctr" defTabSz="9144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6pPr>
      <a:lvl7pPr marL="0" marR="0" indent="0" algn="ctr" defTabSz="9144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7pPr>
      <a:lvl8pPr marL="0" marR="0" indent="0" algn="ctr" defTabSz="9144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8pPr>
      <a:lvl9pPr marL="0" marR="0" indent="0" algn="ctr" defTabSz="9144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2.jpe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2.png"/><Relationship Id="rId7"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26.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oceanmin-1.png" descr="oceanmin-1.pn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1" name="Shape 21"/>
          <p:cNvSpPr txBox="1"/>
          <p:nvPr/>
        </p:nvSpPr>
        <p:spPr>
          <a:xfrm>
            <a:off x="13889248" y="4689321"/>
            <a:ext cx="7524047" cy="18456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3" tIns="71433" rIns="71433" bIns="71433" anchor="ctr">
            <a:spAutoFit/>
          </a:bodyPr>
          <a:lstStyle>
            <a:lvl1pPr>
              <a:spcBef>
                <a:spcPts val="1800"/>
              </a:spcBef>
              <a:defRPr sz="12000" b="1">
                <a:solidFill>
                  <a:srgbClr val="285FB0"/>
                </a:solidFill>
                <a:latin typeface="Arial"/>
                <a:ea typeface="Arial"/>
                <a:cs typeface="Arial"/>
                <a:sym typeface="Arial"/>
              </a:defRPr>
            </a:lvl1pPr>
          </a:lstStyle>
          <a:p>
            <a:r>
              <a:t>Oceanmin</a:t>
            </a:r>
          </a:p>
        </p:txBody>
      </p:sp>
      <p:pic>
        <p:nvPicPr>
          <p:cNvPr id="22" name="image5.png" descr="image5.png"/>
          <p:cNvPicPr>
            <a:picLocks noChangeAspect="1"/>
          </p:cNvPicPr>
          <p:nvPr/>
        </p:nvPicPr>
        <p:blipFill>
          <a:blip r:embed="rId3"/>
          <a:stretch>
            <a:fillRect/>
          </a:stretch>
        </p:blipFill>
        <p:spPr>
          <a:xfrm>
            <a:off x="20484616" y="12562306"/>
            <a:ext cx="2818645" cy="491710"/>
          </a:xfrm>
          <a:prstGeom prst="rect">
            <a:avLst/>
          </a:prstGeom>
          <a:ln w="12700">
            <a:miter lim="400000"/>
          </a:ln>
        </p:spPr>
      </p:pic>
      <p:sp>
        <p:nvSpPr>
          <p:cNvPr id="23" name="Shape 21"/>
          <p:cNvSpPr txBox="1"/>
          <p:nvPr/>
        </p:nvSpPr>
        <p:spPr>
          <a:xfrm>
            <a:off x="13889248" y="7050016"/>
            <a:ext cx="9404937" cy="11543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3" tIns="71433" rIns="71433" bIns="71433" anchor="ctr">
            <a:spAutoFit/>
          </a:bodyPr>
          <a:lstStyle>
            <a:lvl1pPr>
              <a:spcBef>
                <a:spcPts val="1800"/>
              </a:spcBef>
              <a:defRPr sz="7200" b="1">
                <a:solidFill>
                  <a:srgbClr val="363F47"/>
                </a:solidFill>
                <a:latin typeface="Arial"/>
                <a:ea typeface="Arial"/>
                <a:cs typeface="Arial"/>
                <a:sym typeface="Arial"/>
              </a:defRPr>
            </a:lvl1pPr>
          </a:lstStyle>
          <a:p>
            <a:r>
              <a:t>Deep Ocean Minerals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107"/>
          <p:cNvSpPr/>
          <p:nvPr/>
        </p:nvSpPr>
        <p:spPr>
          <a:xfrm>
            <a:off x="-178000" y="-229990"/>
            <a:ext cx="24740000" cy="14175980"/>
          </a:xfrm>
          <a:prstGeom prst="rect">
            <a:avLst/>
          </a:prstGeom>
          <a:solidFill>
            <a:srgbClr val="F6F5F3"/>
          </a:solidFill>
          <a:ln w="12700">
            <a:miter lim="400000"/>
          </a:ln>
        </p:spPr>
        <p:txBody>
          <a:bodyPr lIns="71433" tIns="71433" rIns="71433" bIns="71433" anchor="ctr"/>
          <a:lstStyle/>
          <a:p>
            <a:pPr>
              <a:defRPr>
                <a:latin typeface="+mn-lt"/>
                <a:ea typeface="+mn-ea"/>
                <a:cs typeface="+mn-cs"/>
                <a:sym typeface="Helvetica Neue"/>
              </a:defRPr>
            </a:pPr>
            <a:endParaRPr/>
          </a:p>
        </p:txBody>
      </p:sp>
      <p:sp>
        <p:nvSpPr>
          <p:cNvPr id="284" name="Shape 45"/>
          <p:cNvSpPr txBox="1"/>
          <p:nvPr/>
        </p:nvSpPr>
        <p:spPr>
          <a:xfrm>
            <a:off x="22160439" y="12782736"/>
            <a:ext cx="1383647" cy="426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3" tIns="71433" rIns="71433" bIns="71433" anchor="ctr">
            <a:spAutoFit/>
          </a:bodyPr>
          <a:lstStyle>
            <a:lvl1pPr algn="r">
              <a:lnSpc>
                <a:spcPct val="90000"/>
              </a:lnSpc>
              <a:defRPr sz="2000" b="1">
                <a:solidFill>
                  <a:srgbClr val="72B5E4"/>
                </a:solidFill>
                <a:latin typeface="Arial"/>
                <a:ea typeface="Arial"/>
                <a:cs typeface="Arial"/>
                <a:sym typeface="Arial"/>
              </a:defRPr>
            </a:lvl1pPr>
          </a:lstStyle>
          <a:p>
            <a:r>
              <a:t>Oceanmin</a:t>
            </a:r>
          </a:p>
        </p:txBody>
      </p:sp>
      <p:pic>
        <p:nvPicPr>
          <p:cNvPr id="285" name="image5.png" descr="image5.png"/>
          <p:cNvPicPr>
            <a:picLocks noChangeAspect="1"/>
          </p:cNvPicPr>
          <p:nvPr/>
        </p:nvPicPr>
        <p:blipFill>
          <a:blip r:embed="rId3"/>
          <a:stretch>
            <a:fillRect/>
          </a:stretch>
        </p:blipFill>
        <p:spPr>
          <a:xfrm>
            <a:off x="1046162" y="12715875"/>
            <a:ext cx="1938342" cy="338140"/>
          </a:xfrm>
          <a:prstGeom prst="rect">
            <a:avLst/>
          </a:prstGeom>
          <a:ln w="12700">
            <a:miter lim="400000"/>
          </a:ln>
        </p:spPr>
      </p:pic>
      <p:sp>
        <p:nvSpPr>
          <p:cNvPr id="286" name="Shape 51"/>
          <p:cNvSpPr txBox="1"/>
          <p:nvPr/>
        </p:nvSpPr>
        <p:spPr>
          <a:xfrm>
            <a:off x="967840" y="1164298"/>
            <a:ext cx="22448320" cy="1056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lnSpc>
                <a:spcPct val="90000"/>
              </a:lnSpc>
              <a:defRPr sz="6400" b="1">
                <a:solidFill>
                  <a:srgbClr val="285FB0"/>
                </a:solidFill>
                <a:latin typeface="Arial"/>
                <a:ea typeface="Arial"/>
                <a:cs typeface="Arial"/>
                <a:sym typeface="Arial"/>
              </a:defRPr>
            </a:pPr>
            <a:r>
              <a:rPr dirty="0" err="1"/>
              <a:t>Магний</a:t>
            </a:r>
            <a:r>
              <a:rPr dirty="0">
                <a:solidFill>
                  <a:srgbClr val="535353"/>
                </a:solidFill>
              </a:rPr>
              <a:t> – </a:t>
            </a:r>
            <a:r>
              <a:rPr dirty="0" err="1">
                <a:solidFill>
                  <a:srgbClr val="535353"/>
                </a:solidFill>
              </a:rPr>
              <a:t>главный</a:t>
            </a:r>
            <a:r>
              <a:rPr dirty="0">
                <a:solidFill>
                  <a:srgbClr val="535353"/>
                </a:solidFill>
              </a:rPr>
              <a:t> </a:t>
            </a:r>
            <a:r>
              <a:rPr dirty="0" err="1">
                <a:solidFill>
                  <a:srgbClr val="535353"/>
                </a:solidFill>
              </a:rPr>
              <a:t>враг</a:t>
            </a:r>
            <a:r>
              <a:rPr dirty="0">
                <a:solidFill>
                  <a:srgbClr val="535353"/>
                </a:solidFill>
              </a:rPr>
              <a:t> </a:t>
            </a:r>
            <a:r>
              <a:rPr dirty="0" err="1">
                <a:solidFill>
                  <a:srgbClr val="535353"/>
                </a:solidFill>
              </a:rPr>
              <a:t>усталости</a:t>
            </a:r>
            <a:endParaRPr dirty="0">
              <a:solidFill>
                <a:srgbClr val="535353"/>
              </a:solidFill>
            </a:endParaRPr>
          </a:p>
        </p:txBody>
      </p:sp>
      <p:sp>
        <p:nvSpPr>
          <p:cNvPr id="287" name="Shape 52"/>
          <p:cNvSpPr txBox="1"/>
          <p:nvPr/>
        </p:nvSpPr>
        <p:spPr>
          <a:xfrm>
            <a:off x="16194141" y="8387625"/>
            <a:ext cx="7682593" cy="10693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defRPr sz="3200">
                <a:solidFill>
                  <a:srgbClr val="7A7A7A"/>
                </a:solidFill>
                <a:latin typeface="Arial"/>
                <a:ea typeface="Arial"/>
                <a:cs typeface="Arial"/>
                <a:sym typeface="Arial"/>
              </a:defRPr>
            </a:pPr>
            <a:r>
              <a:t>нормализует пищевое </a:t>
            </a:r>
          </a:p>
          <a:p>
            <a:pPr defTabSz="914400">
              <a:defRPr sz="3200">
                <a:solidFill>
                  <a:srgbClr val="7A7A7A"/>
                </a:solidFill>
                <a:latin typeface="Arial"/>
                <a:ea typeface="Arial"/>
                <a:cs typeface="Arial"/>
                <a:sym typeface="Arial"/>
              </a:defRPr>
            </a:pPr>
            <a:r>
              <a:t>поведение</a:t>
            </a:r>
          </a:p>
        </p:txBody>
      </p:sp>
      <p:sp>
        <p:nvSpPr>
          <p:cNvPr id="288" name="Shape 52"/>
          <p:cNvSpPr txBox="1"/>
          <p:nvPr/>
        </p:nvSpPr>
        <p:spPr>
          <a:xfrm>
            <a:off x="3660018" y="3992260"/>
            <a:ext cx="7682591" cy="10693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defRPr sz="3200">
                <a:solidFill>
                  <a:srgbClr val="7A7A7A"/>
                </a:solidFill>
                <a:latin typeface="Arial"/>
                <a:ea typeface="Arial"/>
                <a:cs typeface="Arial"/>
                <a:sym typeface="Arial"/>
              </a:defRPr>
            </a:pPr>
            <a:r>
              <a:t>регулирует возбудимость </a:t>
            </a:r>
          </a:p>
          <a:p>
            <a:pPr defTabSz="914400">
              <a:defRPr sz="3200">
                <a:solidFill>
                  <a:srgbClr val="7A7A7A"/>
                </a:solidFill>
                <a:latin typeface="Arial"/>
                <a:ea typeface="Arial"/>
                <a:cs typeface="Arial"/>
                <a:sym typeface="Arial"/>
              </a:defRPr>
            </a:pPr>
            <a:r>
              <a:t>и проводимость нервной ткани</a:t>
            </a:r>
          </a:p>
        </p:txBody>
      </p:sp>
      <p:sp>
        <p:nvSpPr>
          <p:cNvPr id="289" name="Shape 52"/>
          <p:cNvSpPr txBox="1"/>
          <p:nvPr/>
        </p:nvSpPr>
        <p:spPr>
          <a:xfrm>
            <a:off x="3664163" y="6056572"/>
            <a:ext cx="7471197" cy="10693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defTabSz="914400">
              <a:defRPr sz="3200">
                <a:solidFill>
                  <a:srgbClr val="7A7A7A"/>
                </a:solidFill>
                <a:latin typeface="Arial"/>
                <a:ea typeface="Arial"/>
                <a:cs typeface="Arial"/>
                <a:sym typeface="Arial"/>
              </a:defRPr>
            </a:lvl1pPr>
          </a:lstStyle>
          <a:p>
            <a:r>
              <a:t>генерирует энергию и поддерживает ее на стабильном уровне*</a:t>
            </a:r>
          </a:p>
        </p:txBody>
      </p:sp>
      <p:sp>
        <p:nvSpPr>
          <p:cNvPr id="290" name="Shape 52"/>
          <p:cNvSpPr txBox="1"/>
          <p:nvPr/>
        </p:nvSpPr>
        <p:spPr>
          <a:xfrm>
            <a:off x="3660018" y="8120884"/>
            <a:ext cx="7682591" cy="5994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defTabSz="914400">
              <a:defRPr sz="3200">
                <a:solidFill>
                  <a:srgbClr val="7A7A7A"/>
                </a:solidFill>
                <a:latin typeface="Arial"/>
                <a:ea typeface="Arial"/>
                <a:cs typeface="Arial"/>
                <a:sym typeface="Arial"/>
              </a:defRPr>
            </a:lvl1pPr>
          </a:lstStyle>
          <a:p>
            <a:r>
              <a:t>восстанавливает мышечную силу**</a:t>
            </a:r>
          </a:p>
        </p:txBody>
      </p:sp>
      <p:sp>
        <p:nvSpPr>
          <p:cNvPr id="291" name="Shape 52"/>
          <p:cNvSpPr txBox="1"/>
          <p:nvPr/>
        </p:nvSpPr>
        <p:spPr>
          <a:xfrm>
            <a:off x="3660019" y="9715296"/>
            <a:ext cx="8699846" cy="10693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defTabSz="914400">
              <a:defRPr sz="3200">
                <a:solidFill>
                  <a:srgbClr val="7A7A7A"/>
                </a:solidFill>
                <a:latin typeface="Arial"/>
                <a:ea typeface="Arial"/>
                <a:cs typeface="Arial"/>
                <a:sym typeface="Arial"/>
              </a:defRPr>
            </a:lvl1pPr>
          </a:lstStyle>
          <a:p>
            <a:r>
              <a:t>расслабляет мышцы, помогает снять спазм после физической нагрузки и стресса***</a:t>
            </a:r>
          </a:p>
        </p:txBody>
      </p:sp>
      <p:sp>
        <p:nvSpPr>
          <p:cNvPr id="292" name="Shape 52"/>
          <p:cNvSpPr txBox="1"/>
          <p:nvPr/>
        </p:nvSpPr>
        <p:spPr>
          <a:xfrm>
            <a:off x="16194141" y="4259002"/>
            <a:ext cx="7682593" cy="10693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defRPr sz="3200">
                <a:solidFill>
                  <a:srgbClr val="7A7A7A"/>
                </a:solidFill>
                <a:latin typeface="Arial"/>
                <a:ea typeface="Arial"/>
                <a:cs typeface="Arial"/>
                <a:sym typeface="Arial"/>
              </a:defRPr>
            </a:pPr>
            <a:r>
              <a:t>борется с симптомами </a:t>
            </a:r>
          </a:p>
          <a:p>
            <a:pPr defTabSz="914400">
              <a:defRPr sz="3200">
                <a:solidFill>
                  <a:srgbClr val="7A7A7A"/>
                </a:solidFill>
                <a:latin typeface="Arial"/>
                <a:ea typeface="Arial"/>
                <a:cs typeface="Arial"/>
                <a:sym typeface="Arial"/>
              </a:defRPr>
            </a:pPr>
            <a:r>
              <a:t>бессонницы ****</a:t>
            </a:r>
          </a:p>
        </p:txBody>
      </p:sp>
      <p:sp>
        <p:nvSpPr>
          <p:cNvPr id="293" name="Shape 52"/>
          <p:cNvSpPr txBox="1"/>
          <p:nvPr/>
        </p:nvSpPr>
        <p:spPr>
          <a:xfrm>
            <a:off x="16194141" y="6323312"/>
            <a:ext cx="7682593" cy="10693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defRPr sz="3200">
                <a:solidFill>
                  <a:srgbClr val="7A7A7A"/>
                </a:solidFill>
                <a:latin typeface="Arial"/>
                <a:ea typeface="Arial"/>
                <a:cs typeface="Arial"/>
                <a:sym typeface="Arial"/>
              </a:defRPr>
            </a:pPr>
            <a:r>
              <a:t>улучшает </a:t>
            </a:r>
          </a:p>
          <a:p>
            <a:pPr defTabSz="914400">
              <a:defRPr sz="3200">
                <a:solidFill>
                  <a:srgbClr val="7A7A7A"/>
                </a:solidFill>
                <a:latin typeface="Arial"/>
                <a:ea typeface="Arial"/>
                <a:cs typeface="Arial"/>
                <a:sym typeface="Arial"/>
              </a:defRPr>
            </a:pPr>
            <a:r>
              <a:t>механизмы памяти</a:t>
            </a:r>
          </a:p>
        </p:txBody>
      </p:sp>
      <p:pic>
        <p:nvPicPr>
          <p:cNvPr id="294" name="Изображение" descr="Изображение"/>
          <p:cNvPicPr>
            <a:picLocks noChangeAspect="1"/>
          </p:cNvPicPr>
          <p:nvPr/>
        </p:nvPicPr>
        <p:blipFill>
          <a:blip r:embed="rId4"/>
          <a:stretch>
            <a:fillRect/>
          </a:stretch>
        </p:blipFill>
        <p:spPr>
          <a:xfrm>
            <a:off x="1687509" y="3800930"/>
            <a:ext cx="1450979" cy="1452030"/>
          </a:xfrm>
          <a:prstGeom prst="rect">
            <a:avLst/>
          </a:prstGeom>
          <a:ln w="12700">
            <a:miter lim="400000"/>
          </a:ln>
        </p:spPr>
      </p:pic>
      <p:pic>
        <p:nvPicPr>
          <p:cNvPr id="295" name="Изображение" descr="Изображение"/>
          <p:cNvPicPr>
            <a:picLocks noChangeAspect="1"/>
          </p:cNvPicPr>
          <p:nvPr/>
        </p:nvPicPr>
        <p:blipFill>
          <a:blip r:embed="rId5"/>
          <a:stretch>
            <a:fillRect/>
          </a:stretch>
        </p:blipFill>
        <p:spPr>
          <a:xfrm>
            <a:off x="14071130" y="8199238"/>
            <a:ext cx="1446153" cy="1446153"/>
          </a:xfrm>
          <a:prstGeom prst="rect">
            <a:avLst/>
          </a:prstGeom>
          <a:ln w="12700">
            <a:miter lim="400000"/>
          </a:ln>
        </p:spPr>
      </p:pic>
      <p:pic>
        <p:nvPicPr>
          <p:cNvPr id="296" name="Изображение" descr="Изображение"/>
          <p:cNvPicPr>
            <a:picLocks noChangeAspect="1"/>
          </p:cNvPicPr>
          <p:nvPr/>
        </p:nvPicPr>
        <p:blipFill>
          <a:blip r:embed="rId6"/>
          <a:stretch>
            <a:fillRect/>
          </a:stretch>
        </p:blipFill>
        <p:spPr>
          <a:xfrm>
            <a:off x="1689923" y="7697544"/>
            <a:ext cx="1446153" cy="1446153"/>
          </a:xfrm>
          <a:prstGeom prst="rect">
            <a:avLst/>
          </a:prstGeom>
          <a:ln w="12700">
            <a:miter lim="400000"/>
          </a:ln>
        </p:spPr>
      </p:pic>
      <p:pic>
        <p:nvPicPr>
          <p:cNvPr id="297" name="Изображение" descr="Изображение"/>
          <p:cNvPicPr>
            <a:picLocks noChangeAspect="1"/>
          </p:cNvPicPr>
          <p:nvPr/>
        </p:nvPicPr>
        <p:blipFill>
          <a:blip r:embed="rId7"/>
          <a:stretch>
            <a:fillRect/>
          </a:stretch>
        </p:blipFill>
        <p:spPr>
          <a:xfrm>
            <a:off x="1689923" y="9526909"/>
            <a:ext cx="1446153" cy="1446153"/>
          </a:xfrm>
          <a:prstGeom prst="rect">
            <a:avLst/>
          </a:prstGeom>
          <a:ln w="12700">
            <a:miter lim="400000"/>
          </a:ln>
        </p:spPr>
      </p:pic>
      <p:pic>
        <p:nvPicPr>
          <p:cNvPr id="298" name="Изображение" descr="Изображение"/>
          <p:cNvPicPr>
            <a:picLocks noChangeAspect="1"/>
          </p:cNvPicPr>
          <p:nvPr/>
        </p:nvPicPr>
        <p:blipFill>
          <a:blip r:embed="rId8"/>
          <a:stretch>
            <a:fillRect/>
          </a:stretch>
        </p:blipFill>
        <p:spPr>
          <a:xfrm>
            <a:off x="14071130" y="6134925"/>
            <a:ext cx="1446153" cy="1446153"/>
          </a:xfrm>
          <a:prstGeom prst="rect">
            <a:avLst/>
          </a:prstGeom>
          <a:ln w="12700">
            <a:miter lim="400000"/>
          </a:ln>
        </p:spPr>
      </p:pic>
      <p:pic>
        <p:nvPicPr>
          <p:cNvPr id="299" name="Изображение" descr="Изображение"/>
          <p:cNvPicPr>
            <a:picLocks noChangeAspect="1"/>
          </p:cNvPicPr>
          <p:nvPr/>
        </p:nvPicPr>
        <p:blipFill>
          <a:blip r:embed="rId9"/>
          <a:stretch>
            <a:fillRect/>
          </a:stretch>
        </p:blipFill>
        <p:spPr>
          <a:xfrm>
            <a:off x="14071130" y="4070610"/>
            <a:ext cx="1446153" cy="1446154"/>
          </a:xfrm>
          <a:prstGeom prst="rect">
            <a:avLst/>
          </a:prstGeom>
          <a:ln w="12700">
            <a:miter lim="400000"/>
          </a:ln>
        </p:spPr>
      </p:pic>
      <p:pic>
        <p:nvPicPr>
          <p:cNvPr id="300" name="Изображение" descr="Изображение"/>
          <p:cNvPicPr>
            <a:picLocks noChangeAspect="1"/>
          </p:cNvPicPr>
          <p:nvPr/>
        </p:nvPicPr>
        <p:blipFill>
          <a:blip r:embed="rId10"/>
          <a:stretch>
            <a:fillRect/>
          </a:stretch>
        </p:blipFill>
        <p:spPr>
          <a:xfrm>
            <a:off x="1720843" y="5653061"/>
            <a:ext cx="1384314" cy="164438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Shape 107"/>
          <p:cNvSpPr/>
          <p:nvPr/>
        </p:nvSpPr>
        <p:spPr>
          <a:xfrm>
            <a:off x="-138990" y="-262969"/>
            <a:ext cx="24740000" cy="14175980"/>
          </a:xfrm>
          <a:prstGeom prst="rect">
            <a:avLst/>
          </a:prstGeom>
          <a:solidFill>
            <a:srgbClr val="F6F5F3"/>
          </a:solidFill>
          <a:ln w="12700">
            <a:miter lim="400000"/>
          </a:ln>
        </p:spPr>
        <p:txBody>
          <a:bodyPr lIns="71433" tIns="71433" rIns="71433" bIns="71433" anchor="ctr"/>
          <a:lstStyle/>
          <a:p>
            <a:pPr>
              <a:defRPr>
                <a:latin typeface="+mn-lt"/>
                <a:ea typeface="+mn-ea"/>
                <a:cs typeface="+mn-cs"/>
                <a:sym typeface="Helvetica Neue"/>
              </a:defRPr>
            </a:pPr>
            <a:endParaRPr/>
          </a:p>
        </p:txBody>
      </p:sp>
      <p:sp>
        <p:nvSpPr>
          <p:cNvPr id="305" name="Shape 45"/>
          <p:cNvSpPr txBox="1"/>
          <p:nvPr/>
        </p:nvSpPr>
        <p:spPr>
          <a:xfrm>
            <a:off x="22160439" y="12782735"/>
            <a:ext cx="1383647" cy="426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3" tIns="71433" rIns="71433" bIns="71433" anchor="ctr">
            <a:spAutoFit/>
          </a:bodyPr>
          <a:lstStyle>
            <a:lvl1pPr algn="r">
              <a:lnSpc>
                <a:spcPct val="90000"/>
              </a:lnSpc>
              <a:defRPr sz="2000" b="1">
                <a:solidFill>
                  <a:srgbClr val="72B5E4"/>
                </a:solidFill>
                <a:latin typeface="Arial"/>
                <a:ea typeface="Arial"/>
                <a:cs typeface="Arial"/>
                <a:sym typeface="Arial"/>
              </a:defRPr>
            </a:lvl1pPr>
          </a:lstStyle>
          <a:p>
            <a:r>
              <a:t>Oceanmin</a:t>
            </a:r>
          </a:p>
        </p:txBody>
      </p:sp>
      <p:pic>
        <p:nvPicPr>
          <p:cNvPr id="306" name="image5.png" descr="image5.png"/>
          <p:cNvPicPr>
            <a:picLocks noChangeAspect="1"/>
          </p:cNvPicPr>
          <p:nvPr/>
        </p:nvPicPr>
        <p:blipFill>
          <a:blip r:embed="rId3"/>
          <a:stretch>
            <a:fillRect/>
          </a:stretch>
        </p:blipFill>
        <p:spPr>
          <a:xfrm>
            <a:off x="1046162" y="12715875"/>
            <a:ext cx="1938342" cy="338140"/>
          </a:xfrm>
          <a:prstGeom prst="rect">
            <a:avLst/>
          </a:prstGeom>
          <a:ln w="12700">
            <a:miter lim="400000"/>
          </a:ln>
        </p:spPr>
      </p:pic>
      <p:sp>
        <p:nvSpPr>
          <p:cNvPr id="307" name="Shape 51"/>
          <p:cNvSpPr txBox="1"/>
          <p:nvPr/>
        </p:nvSpPr>
        <p:spPr>
          <a:xfrm>
            <a:off x="967841" y="2062684"/>
            <a:ext cx="7920774" cy="27530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lnSpc>
                <a:spcPct val="90000"/>
              </a:lnSpc>
              <a:defRPr sz="6400" b="1">
                <a:solidFill>
                  <a:srgbClr val="535353"/>
                </a:solidFill>
                <a:latin typeface="Arial"/>
                <a:ea typeface="Arial"/>
                <a:cs typeface="Arial"/>
                <a:sym typeface="Arial"/>
              </a:defRPr>
            </a:pPr>
            <a:r>
              <a:t>Потери магния </a:t>
            </a:r>
          </a:p>
          <a:p>
            <a:pPr defTabSz="914400">
              <a:lnSpc>
                <a:spcPct val="90000"/>
              </a:lnSpc>
              <a:defRPr sz="6400" b="1">
                <a:solidFill>
                  <a:srgbClr val="285FB0"/>
                </a:solidFill>
                <a:latin typeface="Arial"/>
                <a:ea typeface="Arial"/>
                <a:cs typeface="Arial"/>
                <a:sym typeface="Arial"/>
              </a:defRPr>
            </a:pPr>
            <a:r>
              <a:t>превышают</a:t>
            </a:r>
            <a:r>
              <a:rPr>
                <a:solidFill>
                  <a:srgbClr val="535353"/>
                </a:solidFill>
              </a:rPr>
              <a:t> </a:t>
            </a:r>
          </a:p>
          <a:p>
            <a:pPr defTabSz="914400">
              <a:lnSpc>
                <a:spcPct val="90000"/>
              </a:lnSpc>
              <a:defRPr sz="6400" b="1">
                <a:solidFill>
                  <a:srgbClr val="535353"/>
                </a:solidFill>
                <a:latin typeface="Arial"/>
                <a:ea typeface="Arial"/>
                <a:cs typeface="Arial"/>
                <a:sym typeface="Arial"/>
              </a:defRPr>
            </a:pPr>
            <a:r>
              <a:t>восполнение</a:t>
            </a:r>
          </a:p>
        </p:txBody>
      </p:sp>
      <p:sp>
        <p:nvSpPr>
          <p:cNvPr id="308" name="Shape 52"/>
          <p:cNvSpPr txBox="1"/>
          <p:nvPr/>
        </p:nvSpPr>
        <p:spPr>
          <a:xfrm>
            <a:off x="11816832" y="9162264"/>
            <a:ext cx="11184799" cy="1867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defRPr sz="4800" b="1">
                <a:solidFill>
                  <a:srgbClr val="0070C0"/>
                </a:solidFill>
                <a:latin typeface="Arial"/>
                <a:ea typeface="Arial"/>
                <a:cs typeface="Arial"/>
                <a:sym typeface="Arial"/>
              </a:defRPr>
            </a:pPr>
            <a:r>
              <a:rPr dirty="0"/>
              <a:t>79%</a:t>
            </a:r>
            <a:r>
              <a:rPr b="0" dirty="0"/>
              <a:t> </a:t>
            </a:r>
          </a:p>
          <a:p>
            <a:pPr defTabSz="914400">
              <a:defRPr sz="3200">
                <a:solidFill>
                  <a:srgbClr val="535353"/>
                </a:solidFill>
                <a:latin typeface="Arial"/>
                <a:ea typeface="Arial"/>
                <a:cs typeface="Arial"/>
                <a:sym typeface="Arial"/>
              </a:defRPr>
            </a:pPr>
            <a:r>
              <a:rPr dirty="0" err="1"/>
              <a:t>населения</a:t>
            </a:r>
            <a:r>
              <a:rPr dirty="0"/>
              <a:t> </a:t>
            </a:r>
            <a:r>
              <a:rPr b="1" dirty="0"/>
              <a:t>ИСПАНИИ</a:t>
            </a:r>
            <a:r>
              <a:rPr dirty="0"/>
              <a:t> </a:t>
            </a:r>
            <a:r>
              <a:rPr dirty="0" err="1"/>
              <a:t>потребляет</a:t>
            </a:r>
            <a:r>
              <a:rPr dirty="0"/>
              <a:t> </a:t>
            </a:r>
            <a:r>
              <a:rPr dirty="0" err="1"/>
              <a:t>менее</a:t>
            </a:r>
            <a:r>
              <a:rPr dirty="0"/>
              <a:t> 80% </a:t>
            </a:r>
          </a:p>
          <a:p>
            <a:pPr defTabSz="914400">
              <a:defRPr sz="3200">
                <a:solidFill>
                  <a:srgbClr val="535353"/>
                </a:solidFill>
                <a:latin typeface="Arial"/>
                <a:ea typeface="Arial"/>
                <a:cs typeface="Arial"/>
                <a:sym typeface="Arial"/>
              </a:defRPr>
            </a:pPr>
            <a:r>
              <a:rPr dirty="0" err="1"/>
              <a:t>рекомендованной</a:t>
            </a:r>
            <a:r>
              <a:rPr dirty="0"/>
              <a:t> </a:t>
            </a:r>
            <a:r>
              <a:rPr dirty="0" err="1"/>
              <a:t>суточной</a:t>
            </a:r>
            <a:r>
              <a:rPr dirty="0"/>
              <a:t> </a:t>
            </a:r>
            <a:r>
              <a:rPr dirty="0" err="1"/>
              <a:t>дозы</a:t>
            </a:r>
            <a:r>
              <a:rPr dirty="0"/>
              <a:t> </a:t>
            </a:r>
            <a:r>
              <a:rPr dirty="0" err="1"/>
              <a:t>магния</a:t>
            </a:r>
            <a:r>
              <a:rPr dirty="0"/>
              <a:t>****</a:t>
            </a:r>
          </a:p>
        </p:txBody>
      </p:sp>
      <p:sp>
        <p:nvSpPr>
          <p:cNvPr id="309" name="Shape 52"/>
          <p:cNvSpPr txBox="1"/>
          <p:nvPr/>
        </p:nvSpPr>
        <p:spPr>
          <a:xfrm>
            <a:off x="1066904" y="6849467"/>
            <a:ext cx="8693351" cy="1867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defRPr sz="4800" b="1">
                <a:solidFill>
                  <a:srgbClr val="0070C0"/>
                </a:solidFill>
                <a:latin typeface="Arial"/>
                <a:ea typeface="Arial"/>
                <a:cs typeface="Arial"/>
                <a:sym typeface="Arial"/>
              </a:defRPr>
            </a:pPr>
            <a:r>
              <a:rPr dirty="0"/>
              <a:t>~60%</a:t>
            </a:r>
            <a:r>
              <a:rPr b="0" dirty="0"/>
              <a:t> </a:t>
            </a:r>
          </a:p>
          <a:p>
            <a:pPr defTabSz="914400">
              <a:defRPr sz="3200">
                <a:solidFill>
                  <a:srgbClr val="535353"/>
                </a:solidFill>
                <a:latin typeface="Arial"/>
                <a:ea typeface="Arial"/>
                <a:cs typeface="Arial"/>
                <a:sym typeface="Arial"/>
              </a:defRPr>
            </a:pPr>
            <a:r>
              <a:rPr dirty="0" err="1"/>
              <a:t>взрослого</a:t>
            </a:r>
            <a:r>
              <a:rPr dirty="0"/>
              <a:t> </a:t>
            </a:r>
            <a:r>
              <a:rPr dirty="0" err="1"/>
              <a:t>населения</a:t>
            </a:r>
            <a:r>
              <a:rPr dirty="0"/>
              <a:t> </a:t>
            </a:r>
            <a:r>
              <a:rPr b="1" dirty="0"/>
              <a:t>США </a:t>
            </a:r>
            <a:r>
              <a:rPr dirty="0" err="1"/>
              <a:t>не</a:t>
            </a:r>
            <a:r>
              <a:rPr dirty="0"/>
              <a:t> </a:t>
            </a:r>
            <a:r>
              <a:rPr dirty="0" err="1"/>
              <a:t>потребляют</a:t>
            </a:r>
            <a:r>
              <a:rPr dirty="0"/>
              <a:t> </a:t>
            </a:r>
          </a:p>
          <a:p>
            <a:pPr defTabSz="914400">
              <a:defRPr sz="3200">
                <a:solidFill>
                  <a:srgbClr val="535353"/>
                </a:solidFill>
                <a:latin typeface="Arial"/>
                <a:ea typeface="Arial"/>
                <a:cs typeface="Arial"/>
                <a:sym typeface="Arial"/>
              </a:defRPr>
            </a:pPr>
            <a:r>
              <a:rPr dirty="0" err="1"/>
              <a:t>необходимого</a:t>
            </a:r>
            <a:r>
              <a:rPr dirty="0"/>
              <a:t> </a:t>
            </a:r>
            <a:r>
              <a:rPr dirty="0" err="1"/>
              <a:t>количества</a:t>
            </a:r>
            <a:r>
              <a:rPr dirty="0"/>
              <a:t> </a:t>
            </a:r>
            <a:r>
              <a:rPr dirty="0" err="1"/>
              <a:t>магния</a:t>
            </a:r>
            <a:r>
              <a:rPr dirty="0"/>
              <a:t>*</a:t>
            </a:r>
          </a:p>
        </p:txBody>
      </p:sp>
      <p:sp>
        <p:nvSpPr>
          <p:cNvPr id="310" name="Shape 52"/>
          <p:cNvSpPr txBox="1"/>
          <p:nvPr/>
        </p:nvSpPr>
        <p:spPr>
          <a:xfrm>
            <a:off x="1066904" y="9143172"/>
            <a:ext cx="9335959" cy="22377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defRPr sz="4800" b="1">
                <a:solidFill>
                  <a:srgbClr val="0070C0"/>
                </a:solidFill>
                <a:latin typeface="Arial"/>
                <a:ea typeface="Arial"/>
                <a:cs typeface="Arial"/>
                <a:sym typeface="Arial"/>
              </a:defRPr>
            </a:pPr>
            <a:r>
              <a:t>~70%</a:t>
            </a:r>
            <a:r>
              <a:rPr b="0"/>
              <a:t> </a:t>
            </a:r>
          </a:p>
          <a:p>
            <a:pPr defTabSz="914400">
              <a:defRPr sz="3200">
                <a:solidFill>
                  <a:srgbClr val="535353"/>
                </a:solidFill>
                <a:latin typeface="Arial"/>
                <a:ea typeface="Arial"/>
                <a:cs typeface="Arial"/>
                <a:sym typeface="Arial"/>
              </a:defRPr>
            </a:pPr>
            <a:r>
              <a:t>взрослых во </a:t>
            </a:r>
            <a:r>
              <a:rPr b="1"/>
              <a:t>ФРАНЦИИ</a:t>
            </a:r>
            <a:r>
              <a:t> в возрасте </a:t>
            </a:r>
          </a:p>
          <a:p>
            <a:pPr defTabSz="914400">
              <a:defRPr sz="3200">
                <a:solidFill>
                  <a:srgbClr val="535353"/>
                </a:solidFill>
                <a:latin typeface="Arial"/>
                <a:ea typeface="Arial"/>
                <a:cs typeface="Arial"/>
                <a:sym typeface="Arial"/>
              </a:defRPr>
            </a:pPr>
            <a:r>
              <a:t>18-54 года не потребляют рекомендованной </a:t>
            </a:r>
          </a:p>
          <a:p>
            <a:pPr defTabSz="914400">
              <a:defRPr sz="3200">
                <a:solidFill>
                  <a:srgbClr val="535353"/>
                </a:solidFill>
                <a:latin typeface="Arial"/>
                <a:ea typeface="Arial"/>
                <a:cs typeface="Arial"/>
                <a:sym typeface="Arial"/>
              </a:defRPr>
            </a:pPr>
            <a:r>
              <a:t>суточной дозы магния***</a:t>
            </a:r>
          </a:p>
        </p:txBody>
      </p:sp>
      <p:sp>
        <p:nvSpPr>
          <p:cNvPr id="311" name="Shape 52"/>
          <p:cNvSpPr txBox="1"/>
          <p:nvPr/>
        </p:nvSpPr>
        <p:spPr>
          <a:xfrm>
            <a:off x="16019983" y="2846865"/>
            <a:ext cx="6261557" cy="16305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lnSpc>
                <a:spcPct val="110000"/>
              </a:lnSpc>
              <a:defRPr sz="3200" b="1">
                <a:solidFill>
                  <a:srgbClr val="285FB0"/>
                </a:solidFill>
                <a:latin typeface="Arial"/>
                <a:ea typeface="Arial"/>
                <a:cs typeface="Arial"/>
                <a:sym typeface="Arial"/>
              </a:defRPr>
            </a:pPr>
            <a:r>
              <a:t>~ 300- 420 мг/сутки</a:t>
            </a:r>
          </a:p>
          <a:p>
            <a:pPr defTabSz="914400">
              <a:lnSpc>
                <a:spcPct val="110000"/>
              </a:lnSpc>
              <a:defRPr sz="3200" b="1">
                <a:solidFill>
                  <a:srgbClr val="7A7A7A"/>
                </a:solidFill>
                <a:latin typeface="Arial"/>
                <a:ea typeface="Arial"/>
                <a:cs typeface="Arial"/>
                <a:sym typeface="Arial"/>
              </a:defRPr>
            </a:pPr>
            <a:r>
              <a:t>в зависимости от пола </a:t>
            </a:r>
          </a:p>
          <a:p>
            <a:pPr defTabSz="914400">
              <a:lnSpc>
                <a:spcPct val="110000"/>
              </a:lnSpc>
              <a:defRPr sz="3200" b="1">
                <a:solidFill>
                  <a:srgbClr val="7A7A7A"/>
                </a:solidFill>
                <a:latin typeface="Arial"/>
                <a:ea typeface="Arial"/>
                <a:cs typeface="Arial"/>
                <a:sym typeface="Arial"/>
              </a:defRPr>
            </a:pPr>
            <a:r>
              <a:t>и страны проживания </a:t>
            </a:r>
          </a:p>
        </p:txBody>
      </p:sp>
      <p:grpSp>
        <p:nvGrpSpPr>
          <p:cNvPr id="314" name="Группа"/>
          <p:cNvGrpSpPr/>
          <p:nvPr/>
        </p:nvGrpSpPr>
        <p:grpSpPr>
          <a:xfrm>
            <a:off x="9456334" y="2393687"/>
            <a:ext cx="1711686" cy="911351"/>
            <a:chOff x="-1" y="0"/>
            <a:chExt cx="1711684" cy="911349"/>
          </a:xfrm>
        </p:grpSpPr>
        <p:sp>
          <p:nvSpPr>
            <p:cNvPr id="312" name="Shape 52"/>
            <p:cNvSpPr txBox="1"/>
            <p:nvPr/>
          </p:nvSpPr>
          <p:spPr>
            <a:xfrm>
              <a:off x="75007" y="145912"/>
              <a:ext cx="1636677" cy="6117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3" tIns="71433" rIns="71433" bIns="71433" numCol="1" anchor="t">
              <a:spAutoFit/>
            </a:bodyPr>
            <a:lstStyle>
              <a:lvl1pPr defTabSz="914400">
                <a:defRPr sz="3300" b="1">
                  <a:solidFill>
                    <a:srgbClr val="72B6E3"/>
                  </a:solidFill>
                  <a:latin typeface="Arial"/>
                  <a:ea typeface="Arial"/>
                  <a:cs typeface="Arial"/>
                  <a:sym typeface="Arial"/>
                </a:defRPr>
              </a:lvl1pPr>
            </a:lstStyle>
            <a:p>
              <a:r>
                <a:t>Mg</a:t>
              </a:r>
            </a:p>
          </p:txBody>
        </p:sp>
        <p:sp>
          <p:nvSpPr>
            <p:cNvPr id="313" name="Кружок"/>
            <p:cNvSpPr/>
            <p:nvPr/>
          </p:nvSpPr>
          <p:spPr>
            <a:xfrm>
              <a:off x="-2" y="-1"/>
              <a:ext cx="911347" cy="911351"/>
            </a:xfrm>
            <a:prstGeom prst="ellipse">
              <a:avLst/>
            </a:prstGeom>
            <a:noFill/>
            <a:ln w="38100" cap="flat">
              <a:solidFill>
                <a:srgbClr val="72B6E3"/>
              </a:solidFill>
              <a:prstDash val="solid"/>
              <a:round/>
            </a:ln>
            <a:effectLst/>
          </p:spPr>
          <p:txBody>
            <a:bodyPr wrap="square" lIns="71433" tIns="71433" rIns="71433" bIns="71433" numCol="1" anchor="ctr">
              <a:noAutofit/>
            </a:bodyPr>
            <a:lstStyle/>
            <a:p>
              <a:endParaRPr/>
            </a:p>
          </p:txBody>
        </p:sp>
      </p:grpSp>
      <p:sp>
        <p:nvSpPr>
          <p:cNvPr id="315" name="Shape 52"/>
          <p:cNvSpPr txBox="1"/>
          <p:nvPr/>
        </p:nvSpPr>
        <p:spPr>
          <a:xfrm>
            <a:off x="9361981" y="3415343"/>
            <a:ext cx="7467553" cy="10693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defRPr sz="3200" b="1">
                <a:solidFill>
                  <a:srgbClr val="535353"/>
                </a:solidFill>
                <a:latin typeface="Arial"/>
                <a:ea typeface="Arial"/>
                <a:cs typeface="Arial"/>
                <a:sym typeface="Arial"/>
              </a:defRPr>
            </a:pPr>
            <a:r>
              <a:t>Потребность в магнии</a:t>
            </a:r>
          </a:p>
          <a:p>
            <a:pPr defTabSz="914400">
              <a:defRPr sz="3200" b="1">
                <a:solidFill>
                  <a:srgbClr val="535353"/>
                </a:solidFill>
                <a:latin typeface="Arial"/>
                <a:ea typeface="Arial"/>
                <a:cs typeface="Arial"/>
                <a:sym typeface="Arial"/>
              </a:defRPr>
            </a:pPr>
            <a:r>
              <a:t>для взрослого человека:</a:t>
            </a:r>
          </a:p>
        </p:txBody>
      </p:sp>
      <p:sp>
        <p:nvSpPr>
          <p:cNvPr id="316" name="Shape 52"/>
          <p:cNvSpPr txBox="1"/>
          <p:nvPr/>
        </p:nvSpPr>
        <p:spPr>
          <a:xfrm>
            <a:off x="11811141" y="7009807"/>
            <a:ext cx="10736910" cy="17678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defRPr sz="4800" b="1">
                <a:solidFill>
                  <a:srgbClr val="0070C0"/>
                </a:solidFill>
                <a:latin typeface="Arial"/>
                <a:ea typeface="Arial"/>
                <a:cs typeface="Arial"/>
                <a:sym typeface="Arial"/>
              </a:defRPr>
            </a:pPr>
            <a:r>
              <a:t>30%</a:t>
            </a:r>
            <a:r>
              <a:rPr b="0"/>
              <a:t> </a:t>
            </a:r>
          </a:p>
          <a:p>
            <a:pPr defTabSz="914400">
              <a:defRPr sz="3200">
                <a:solidFill>
                  <a:srgbClr val="535353"/>
                </a:solidFill>
                <a:latin typeface="Arial"/>
                <a:ea typeface="Arial"/>
                <a:cs typeface="Arial"/>
                <a:sym typeface="Arial"/>
              </a:defRPr>
            </a:pPr>
            <a:r>
              <a:t>взрослых</a:t>
            </a:r>
            <a:r>
              <a:rPr b="1">
                <a:solidFill>
                  <a:srgbClr val="FF0000"/>
                </a:solidFill>
              </a:rPr>
              <a:t> </a:t>
            </a:r>
            <a:r>
              <a:t>жителей </a:t>
            </a:r>
            <a:r>
              <a:rPr b="1"/>
              <a:t>РОССИИ</a:t>
            </a:r>
            <a:r>
              <a:t> получают </a:t>
            </a:r>
            <a:r>
              <a:rPr b="1">
                <a:solidFill>
                  <a:srgbClr val="0070C0"/>
                </a:solidFill>
              </a:rPr>
              <a:t>менее 70%</a:t>
            </a:r>
            <a:r>
              <a:rPr>
                <a:solidFill>
                  <a:srgbClr val="0070C0"/>
                </a:solidFill>
              </a:rPr>
              <a:t> </a:t>
            </a:r>
          </a:p>
          <a:p>
            <a:pPr defTabSz="914400">
              <a:defRPr sz="3200">
                <a:solidFill>
                  <a:srgbClr val="535353"/>
                </a:solidFill>
                <a:latin typeface="Arial"/>
                <a:ea typeface="Arial"/>
                <a:cs typeface="Arial"/>
                <a:sym typeface="Arial"/>
              </a:defRPr>
            </a:pPr>
            <a:r>
              <a:t>рекомендованной суточной дозы магния**</a:t>
            </a:r>
          </a:p>
        </p:txBody>
      </p:sp>
      <p:sp>
        <p:nvSpPr>
          <p:cNvPr id="317" name="Прямоугольник"/>
          <p:cNvSpPr/>
          <p:nvPr/>
        </p:nvSpPr>
        <p:spPr>
          <a:xfrm>
            <a:off x="9035652" y="2028501"/>
            <a:ext cx="12429401" cy="2821402"/>
          </a:xfrm>
          <a:prstGeom prst="rect">
            <a:avLst/>
          </a:prstGeom>
          <a:ln w="25400">
            <a:solidFill>
              <a:schemeClr val="accent1"/>
            </a:solidFill>
          </a:ln>
        </p:spPr>
        <p:txBody>
          <a:bodyPr lIns="71433" tIns="71433" rIns="71433" bIns="71433" anchor="ctr"/>
          <a:lstStyle/>
          <a:p>
            <a:pPr>
              <a:defRPr>
                <a:latin typeface="+mn-lt"/>
                <a:ea typeface="+mn-ea"/>
                <a:cs typeface="+mn-cs"/>
                <a:sym typeface="Helvetica Neue"/>
              </a:defRPr>
            </a:pPr>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hape 107"/>
          <p:cNvSpPr/>
          <p:nvPr/>
        </p:nvSpPr>
        <p:spPr>
          <a:xfrm>
            <a:off x="-178000" y="-229990"/>
            <a:ext cx="24740000" cy="14175980"/>
          </a:xfrm>
          <a:prstGeom prst="rect">
            <a:avLst/>
          </a:prstGeom>
          <a:solidFill>
            <a:srgbClr val="285FB0"/>
          </a:solidFill>
          <a:ln w="12700">
            <a:miter lim="400000"/>
          </a:ln>
        </p:spPr>
        <p:txBody>
          <a:bodyPr lIns="71433" tIns="71433" rIns="71433" bIns="71433" anchor="ctr"/>
          <a:lstStyle/>
          <a:p>
            <a:pPr>
              <a:defRPr>
                <a:latin typeface="+mn-lt"/>
                <a:ea typeface="+mn-ea"/>
                <a:cs typeface="+mn-cs"/>
                <a:sym typeface="Helvetica Neue"/>
              </a:defRPr>
            </a:pPr>
            <a:endParaRPr/>
          </a:p>
        </p:txBody>
      </p:sp>
      <p:pic>
        <p:nvPicPr>
          <p:cNvPr id="322" name="Изображение" descr="Изображение"/>
          <p:cNvPicPr>
            <a:picLocks noChangeAspect="1"/>
          </p:cNvPicPr>
          <p:nvPr/>
        </p:nvPicPr>
        <p:blipFill>
          <a:blip r:embed="rId3"/>
          <a:stretch>
            <a:fillRect/>
          </a:stretch>
        </p:blipFill>
        <p:spPr>
          <a:xfrm>
            <a:off x="12795367" y="1380367"/>
            <a:ext cx="13914404" cy="10516267"/>
          </a:xfrm>
          <a:prstGeom prst="rect">
            <a:avLst/>
          </a:prstGeom>
          <a:ln w="12700">
            <a:miter lim="400000"/>
          </a:ln>
        </p:spPr>
      </p:pic>
      <p:sp>
        <p:nvSpPr>
          <p:cNvPr id="323" name="Shape 45"/>
          <p:cNvSpPr txBox="1"/>
          <p:nvPr/>
        </p:nvSpPr>
        <p:spPr>
          <a:xfrm>
            <a:off x="22160439" y="12782736"/>
            <a:ext cx="1383647" cy="426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3" tIns="71433" rIns="71433" bIns="71433" anchor="ctr">
            <a:spAutoFit/>
          </a:bodyPr>
          <a:lstStyle>
            <a:lvl1pPr algn="r">
              <a:lnSpc>
                <a:spcPct val="90000"/>
              </a:lnSpc>
              <a:defRPr sz="2000" b="1">
                <a:solidFill>
                  <a:srgbClr val="72B5E4"/>
                </a:solidFill>
                <a:latin typeface="Arial"/>
                <a:ea typeface="Arial"/>
                <a:cs typeface="Arial"/>
                <a:sym typeface="Arial"/>
              </a:defRPr>
            </a:lvl1pPr>
          </a:lstStyle>
          <a:p>
            <a:r>
              <a:t>Oceanmin</a:t>
            </a:r>
          </a:p>
        </p:txBody>
      </p:sp>
      <p:sp>
        <p:nvSpPr>
          <p:cNvPr id="324" name="Shape 51"/>
          <p:cNvSpPr txBox="1"/>
          <p:nvPr/>
        </p:nvSpPr>
        <p:spPr>
          <a:xfrm>
            <a:off x="967840" y="1164297"/>
            <a:ext cx="22448320" cy="19045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lnSpc>
                <a:spcPct val="90000"/>
              </a:lnSpc>
              <a:defRPr sz="6400" b="1">
                <a:solidFill>
                  <a:srgbClr val="FFFFFF"/>
                </a:solidFill>
                <a:latin typeface="Arial"/>
                <a:ea typeface="Arial"/>
                <a:cs typeface="Arial"/>
                <a:sym typeface="Arial"/>
              </a:defRPr>
            </a:pPr>
            <a:r>
              <a:t>Постоянные потери </a:t>
            </a:r>
          </a:p>
          <a:p>
            <a:pPr defTabSz="914400">
              <a:lnSpc>
                <a:spcPct val="90000"/>
              </a:lnSpc>
              <a:defRPr sz="6400" b="1">
                <a:solidFill>
                  <a:srgbClr val="FFFFFF"/>
                </a:solidFill>
                <a:latin typeface="Arial"/>
                <a:ea typeface="Arial"/>
                <a:cs typeface="Arial"/>
                <a:sym typeface="Arial"/>
              </a:defRPr>
            </a:pPr>
            <a:r>
              <a:t>необходимо компенсировать</a:t>
            </a:r>
          </a:p>
        </p:txBody>
      </p:sp>
      <p:sp>
        <p:nvSpPr>
          <p:cNvPr id="325" name="Shape 52"/>
          <p:cNvSpPr txBox="1"/>
          <p:nvPr/>
        </p:nvSpPr>
        <p:spPr>
          <a:xfrm>
            <a:off x="641972" y="7525573"/>
            <a:ext cx="7241272" cy="5994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algn="ctr" defTabSz="914400">
              <a:defRPr sz="3200">
                <a:solidFill>
                  <a:srgbClr val="FFFFFF"/>
                </a:solidFill>
                <a:latin typeface="Arial"/>
                <a:ea typeface="Arial"/>
                <a:cs typeface="Arial"/>
                <a:sym typeface="Arial"/>
              </a:defRPr>
            </a:lvl1pPr>
          </a:lstStyle>
          <a:p>
            <a:r>
              <a:t>постоянная</a:t>
            </a:r>
          </a:p>
        </p:txBody>
      </p:sp>
      <p:pic>
        <p:nvPicPr>
          <p:cNvPr id="326" name="image2.png" descr="image2.png"/>
          <p:cNvPicPr>
            <a:picLocks noChangeAspect="1"/>
          </p:cNvPicPr>
          <p:nvPr/>
        </p:nvPicPr>
        <p:blipFill>
          <a:blip r:embed="rId4"/>
          <a:stretch>
            <a:fillRect/>
          </a:stretch>
        </p:blipFill>
        <p:spPr>
          <a:xfrm>
            <a:off x="1057090" y="12732639"/>
            <a:ext cx="1738685" cy="304618"/>
          </a:xfrm>
          <a:prstGeom prst="rect">
            <a:avLst/>
          </a:prstGeom>
          <a:ln w="12700">
            <a:miter lim="400000"/>
          </a:ln>
        </p:spPr>
      </p:pic>
      <p:sp>
        <p:nvSpPr>
          <p:cNvPr id="327" name="Кружок"/>
          <p:cNvSpPr/>
          <p:nvPr/>
        </p:nvSpPr>
        <p:spPr>
          <a:xfrm>
            <a:off x="1253526" y="3665750"/>
            <a:ext cx="6018168" cy="6018172"/>
          </a:xfrm>
          <a:prstGeom prst="ellipse">
            <a:avLst/>
          </a:prstGeom>
          <a:ln w="38100">
            <a:solidFill>
              <a:srgbClr val="EC6463"/>
            </a:solidFill>
          </a:ln>
        </p:spPr>
        <p:txBody>
          <a:bodyPr lIns="71433" tIns="71433" rIns="71433" bIns="71433" anchor="ctr"/>
          <a:lstStyle/>
          <a:p>
            <a:endParaRPr/>
          </a:p>
        </p:txBody>
      </p:sp>
      <p:sp>
        <p:nvSpPr>
          <p:cNvPr id="328" name="Shape 51"/>
          <p:cNvSpPr txBox="1"/>
          <p:nvPr/>
        </p:nvSpPr>
        <p:spPr>
          <a:xfrm>
            <a:off x="1843757" y="5151956"/>
            <a:ext cx="4837702" cy="19045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algn="ctr" defTabSz="914400">
              <a:lnSpc>
                <a:spcPct val="90000"/>
              </a:lnSpc>
              <a:defRPr sz="6400" b="1">
                <a:solidFill>
                  <a:srgbClr val="FFFFFF"/>
                </a:solidFill>
                <a:latin typeface="Arial"/>
                <a:ea typeface="Arial"/>
                <a:cs typeface="Arial"/>
                <a:sym typeface="Arial"/>
              </a:defRPr>
            </a:pPr>
            <a:r>
              <a:t>Потеря</a:t>
            </a:r>
          </a:p>
          <a:p>
            <a:pPr algn="ctr" defTabSz="914400">
              <a:lnSpc>
                <a:spcPct val="90000"/>
              </a:lnSpc>
              <a:defRPr sz="6400" b="1">
                <a:solidFill>
                  <a:srgbClr val="FFFFFF"/>
                </a:solidFill>
                <a:latin typeface="Arial"/>
                <a:ea typeface="Arial"/>
                <a:cs typeface="Arial"/>
                <a:sym typeface="Arial"/>
              </a:defRPr>
            </a:pPr>
            <a:r>
              <a:t>магния</a:t>
            </a:r>
          </a:p>
        </p:txBody>
      </p:sp>
      <p:sp>
        <p:nvSpPr>
          <p:cNvPr id="329" name="Shape 52"/>
          <p:cNvSpPr txBox="1"/>
          <p:nvPr/>
        </p:nvSpPr>
        <p:spPr>
          <a:xfrm>
            <a:off x="9263873" y="10480581"/>
            <a:ext cx="7241270" cy="10693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algn="ctr" defTabSz="914400">
              <a:defRPr sz="3200">
                <a:solidFill>
                  <a:srgbClr val="FFFFFF"/>
                </a:solidFill>
                <a:latin typeface="Arial"/>
                <a:ea typeface="Arial"/>
                <a:cs typeface="Arial"/>
                <a:sym typeface="Arial"/>
              </a:defRPr>
            </a:pPr>
            <a:r>
              <a:t>постоянное</a:t>
            </a:r>
          </a:p>
          <a:p>
            <a:pPr algn="ctr" defTabSz="914400">
              <a:defRPr sz="3200">
                <a:solidFill>
                  <a:srgbClr val="FFFFFF"/>
                </a:solidFill>
                <a:latin typeface="Arial"/>
                <a:ea typeface="Arial"/>
                <a:cs typeface="Arial"/>
                <a:sym typeface="Arial"/>
              </a:defRPr>
            </a:pPr>
            <a:r>
              <a:t>небольшими дозами</a:t>
            </a:r>
          </a:p>
        </p:txBody>
      </p:sp>
      <p:sp>
        <p:nvSpPr>
          <p:cNvPr id="330" name="Кружок"/>
          <p:cNvSpPr/>
          <p:nvPr/>
        </p:nvSpPr>
        <p:spPr>
          <a:xfrm>
            <a:off x="9655433" y="6934026"/>
            <a:ext cx="6458153" cy="6458153"/>
          </a:xfrm>
          <a:prstGeom prst="ellipse">
            <a:avLst/>
          </a:prstGeom>
          <a:ln w="38100">
            <a:solidFill>
              <a:srgbClr val="CEFDFF"/>
            </a:solidFill>
          </a:ln>
        </p:spPr>
        <p:txBody>
          <a:bodyPr lIns="71433" tIns="71433" rIns="71433" bIns="71433" anchor="ctr"/>
          <a:lstStyle/>
          <a:p>
            <a:endParaRPr/>
          </a:p>
        </p:txBody>
      </p:sp>
      <p:sp>
        <p:nvSpPr>
          <p:cNvPr id="331" name="Shape 51"/>
          <p:cNvSpPr txBox="1"/>
          <p:nvPr/>
        </p:nvSpPr>
        <p:spPr>
          <a:xfrm>
            <a:off x="9856375" y="9003224"/>
            <a:ext cx="6056268" cy="1056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algn="ctr" defTabSz="914400">
              <a:lnSpc>
                <a:spcPct val="90000"/>
              </a:lnSpc>
              <a:defRPr sz="6400" b="1">
                <a:solidFill>
                  <a:srgbClr val="FFFFFF"/>
                </a:solidFill>
                <a:latin typeface="Arial"/>
                <a:ea typeface="Arial"/>
                <a:cs typeface="Arial"/>
                <a:sym typeface="Arial"/>
              </a:defRPr>
            </a:lvl1pPr>
          </a:lstStyle>
          <a:p>
            <a:r>
              <a:t>Восполнение</a:t>
            </a:r>
          </a:p>
        </p:txBody>
      </p:sp>
      <p:grpSp>
        <p:nvGrpSpPr>
          <p:cNvPr id="334" name="Группа"/>
          <p:cNvGrpSpPr/>
          <p:nvPr/>
        </p:nvGrpSpPr>
        <p:grpSpPr>
          <a:xfrm>
            <a:off x="5645643" y="4268131"/>
            <a:ext cx="5666097" cy="8144314"/>
            <a:chOff x="0" y="0"/>
            <a:chExt cx="5666096" cy="8144313"/>
          </a:xfrm>
        </p:grpSpPr>
        <p:sp>
          <p:nvSpPr>
            <p:cNvPr id="332" name="Линия"/>
            <p:cNvSpPr/>
            <p:nvPr/>
          </p:nvSpPr>
          <p:spPr>
            <a:xfrm rot="20216752">
              <a:off x="2137061" y="474995"/>
              <a:ext cx="3050870" cy="3064318"/>
            </a:xfrm>
            <a:custGeom>
              <a:avLst/>
              <a:gdLst/>
              <a:ahLst/>
              <a:cxnLst>
                <a:cxn ang="0">
                  <a:pos x="wd2" y="hd2"/>
                </a:cxn>
                <a:cxn ang="5400000">
                  <a:pos x="wd2" y="hd2"/>
                </a:cxn>
                <a:cxn ang="10800000">
                  <a:pos x="wd2" y="hd2"/>
                </a:cxn>
                <a:cxn ang="16200000">
                  <a:pos x="wd2" y="hd2"/>
                </a:cxn>
              </a:cxnLst>
              <a:rect l="0" t="0" r="r" b="b"/>
              <a:pathLst>
                <a:path w="21264" h="21301" extrusionOk="0">
                  <a:moveTo>
                    <a:pt x="0" y="37"/>
                  </a:moveTo>
                  <a:cubicBezTo>
                    <a:pt x="5560" y="-299"/>
                    <a:pt x="11010" y="1690"/>
                    <a:pt x="15040" y="5525"/>
                  </a:cubicBezTo>
                  <a:cubicBezTo>
                    <a:pt x="19337" y="9615"/>
                    <a:pt x="21600" y="15390"/>
                    <a:pt x="21223" y="21301"/>
                  </a:cubicBezTo>
                </a:path>
              </a:pathLst>
            </a:custGeom>
            <a:noFill/>
            <a:ln w="63500" cap="flat">
              <a:solidFill>
                <a:srgbClr val="CEFDFF"/>
              </a:solidFill>
              <a:prstDash val="solid"/>
              <a:miter lim="400000"/>
              <a:headEnd type="triangle" w="med" len="med"/>
              <a:tailEnd type="oval" w="med" len="med"/>
            </a:ln>
            <a:effectLst/>
          </p:spPr>
          <p:txBody>
            <a:bodyPr wrap="square" lIns="71433" tIns="71433" rIns="71433" bIns="71433" numCol="1" anchor="t">
              <a:noAutofit/>
            </a:bodyPr>
            <a:lstStyle/>
            <a:p>
              <a:endParaRPr/>
            </a:p>
          </p:txBody>
        </p:sp>
        <p:sp>
          <p:nvSpPr>
            <p:cNvPr id="333" name="Линия"/>
            <p:cNvSpPr/>
            <p:nvPr/>
          </p:nvSpPr>
          <p:spPr>
            <a:xfrm rot="9452442">
              <a:off x="469623" y="4613452"/>
              <a:ext cx="3050871" cy="3064317"/>
            </a:xfrm>
            <a:custGeom>
              <a:avLst/>
              <a:gdLst/>
              <a:ahLst/>
              <a:cxnLst>
                <a:cxn ang="0">
                  <a:pos x="wd2" y="hd2"/>
                </a:cxn>
                <a:cxn ang="5400000">
                  <a:pos x="wd2" y="hd2"/>
                </a:cxn>
                <a:cxn ang="10800000">
                  <a:pos x="wd2" y="hd2"/>
                </a:cxn>
                <a:cxn ang="16200000">
                  <a:pos x="wd2" y="hd2"/>
                </a:cxn>
              </a:cxnLst>
              <a:rect l="0" t="0" r="r" b="b"/>
              <a:pathLst>
                <a:path w="21264" h="21301" extrusionOk="0">
                  <a:moveTo>
                    <a:pt x="0" y="37"/>
                  </a:moveTo>
                  <a:cubicBezTo>
                    <a:pt x="5560" y="-299"/>
                    <a:pt x="11010" y="1690"/>
                    <a:pt x="15040" y="5525"/>
                  </a:cubicBezTo>
                  <a:cubicBezTo>
                    <a:pt x="19337" y="9615"/>
                    <a:pt x="21600" y="15390"/>
                    <a:pt x="21223" y="21301"/>
                  </a:cubicBezTo>
                </a:path>
              </a:pathLst>
            </a:custGeom>
            <a:noFill/>
            <a:ln w="63500" cap="flat">
              <a:solidFill>
                <a:srgbClr val="EC6463"/>
              </a:solidFill>
              <a:prstDash val="solid"/>
              <a:miter lim="400000"/>
              <a:headEnd type="triangle" w="med" len="med"/>
              <a:tailEnd type="oval" w="med" len="med"/>
            </a:ln>
            <a:effectLst/>
          </p:spPr>
          <p:txBody>
            <a:bodyPr wrap="square" lIns="71433" tIns="71433" rIns="71433" bIns="71433" numCol="1" anchor="t">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 name="oceanmin-2.png" descr="oceanmin-2.pn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339" name="Прямоугольник"/>
          <p:cNvSpPr/>
          <p:nvPr/>
        </p:nvSpPr>
        <p:spPr>
          <a:xfrm>
            <a:off x="15253422" y="-132873"/>
            <a:ext cx="9331005" cy="13981747"/>
          </a:xfrm>
          <a:prstGeom prst="rect">
            <a:avLst/>
          </a:prstGeom>
          <a:solidFill>
            <a:srgbClr val="285FB0"/>
          </a:solidFill>
          <a:ln w="12700">
            <a:miter lim="400000"/>
          </a:ln>
          <a:effectLst>
            <a:outerShdw blurRad="495300" dist="249565" dir="10073668" rotWithShape="0">
              <a:srgbClr val="050F53">
                <a:alpha val="35387"/>
              </a:srgbClr>
            </a:outerShdw>
          </a:effectLst>
        </p:spPr>
        <p:txBody>
          <a:bodyPr lIns="71433" tIns="71433" rIns="71433" bIns="71433" anchor="ctr"/>
          <a:lstStyle/>
          <a:p>
            <a:pPr>
              <a:defRPr sz="4000">
                <a:solidFill>
                  <a:srgbClr val="FF0000"/>
                </a:solidFill>
                <a:latin typeface="+mn-lt"/>
                <a:ea typeface="+mn-ea"/>
                <a:cs typeface="+mn-cs"/>
                <a:sym typeface="Helvetica Neue"/>
              </a:defRPr>
            </a:pPr>
            <a:endParaRPr/>
          </a:p>
        </p:txBody>
      </p:sp>
      <p:sp>
        <p:nvSpPr>
          <p:cNvPr id="340" name="Shape 45"/>
          <p:cNvSpPr txBox="1"/>
          <p:nvPr/>
        </p:nvSpPr>
        <p:spPr>
          <a:xfrm>
            <a:off x="22160439" y="997136"/>
            <a:ext cx="1383647" cy="426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3" tIns="71433" rIns="71433" bIns="71433" anchor="ctr">
            <a:spAutoFit/>
          </a:bodyPr>
          <a:lstStyle>
            <a:lvl1pPr algn="r">
              <a:lnSpc>
                <a:spcPct val="90000"/>
              </a:lnSpc>
              <a:defRPr sz="2000" b="1">
                <a:solidFill>
                  <a:srgbClr val="FFFFFF"/>
                </a:solidFill>
                <a:latin typeface="Arial"/>
                <a:ea typeface="Arial"/>
                <a:cs typeface="Arial"/>
                <a:sym typeface="Arial"/>
              </a:defRPr>
            </a:lvl1pPr>
          </a:lstStyle>
          <a:p>
            <a:r>
              <a:t>Oceanmin</a:t>
            </a:r>
          </a:p>
        </p:txBody>
      </p:sp>
      <p:pic>
        <p:nvPicPr>
          <p:cNvPr id="341" name="image2.png" descr="image2.png"/>
          <p:cNvPicPr>
            <a:picLocks noChangeAspect="1"/>
          </p:cNvPicPr>
          <p:nvPr/>
        </p:nvPicPr>
        <p:blipFill>
          <a:blip r:embed="rId3"/>
          <a:stretch>
            <a:fillRect/>
          </a:stretch>
        </p:blipFill>
        <p:spPr>
          <a:xfrm>
            <a:off x="1057090" y="947038"/>
            <a:ext cx="1738685" cy="304619"/>
          </a:xfrm>
          <a:prstGeom prst="rect">
            <a:avLst/>
          </a:prstGeom>
          <a:ln w="12700">
            <a:miter lim="400000"/>
          </a:ln>
        </p:spPr>
      </p:pic>
      <p:sp>
        <p:nvSpPr>
          <p:cNvPr id="342" name="100% концентрат глубоководных минералов…"/>
          <p:cNvSpPr txBox="1"/>
          <p:nvPr/>
        </p:nvSpPr>
        <p:spPr>
          <a:xfrm>
            <a:off x="16066949" y="5892119"/>
            <a:ext cx="7557701" cy="5005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nchor="ctr">
            <a:spAutoFit/>
          </a:bodyPr>
          <a:lstStyle/>
          <a:p>
            <a:pPr>
              <a:defRPr sz="4000">
                <a:solidFill>
                  <a:srgbClr val="FFFFFF"/>
                </a:solidFill>
                <a:latin typeface="+mn-lt"/>
                <a:ea typeface="+mn-ea"/>
                <a:cs typeface="+mn-cs"/>
                <a:sym typeface="Helvetica Neue"/>
              </a:defRPr>
            </a:pPr>
            <a:r>
              <a:t>100% концентрат природных глубоководных минералов </a:t>
            </a:r>
          </a:p>
          <a:p>
            <a:pPr>
              <a:defRPr sz="4000">
                <a:solidFill>
                  <a:srgbClr val="FFFFFF"/>
                </a:solidFill>
                <a:latin typeface="+mn-lt"/>
                <a:ea typeface="+mn-ea"/>
                <a:cs typeface="+mn-cs"/>
                <a:sym typeface="Helvetica Neue"/>
              </a:defRPr>
            </a:pPr>
            <a:r>
              <a:t>в ионной форме. </a:t>
            </a:r>
          </a:p>
          <a:p>
            <a:pPr>
              <a:defRPr sz="4000">
                <a:solidFill>
                  <a:srgbClr val="FFFFFF"/>
                </a:solidFill>
                <a:latin typeface="+mn-lt"/>
                <a:ea typeface="+mn-ea"/>
                <a:cs typeface="+mn-cs"/>
                <a:sym typeface="Helvetica Neue"/>
              </a:defRPr>
            </a:pPr>
            <a:endParaRPr/>
          </a:p>
          <a:p>
            <a:pPr>
              <a:defRPr sz="4000">
                <a:solidFill>
                  <a:srgbClr val="FFFFFF"/>
                </a:solidFill>
                <a:latin typeface="+mn-lt"/>
                <a:ea typeface="+mn-ea"/>
                <a:cs typeface="+mn-cs"/>
                <a:sym typeface="Helvetica Neue"/>
              </a:defRPr>
            </a:pPr>
            <a:r>
              <a:t>Помогает оптимизировать жизненные процессы </a:t>
            </a:r>
          </a:p>
          <a:p>
            <a:pPr>
              <a:defRPr sz="4000">
                <a:solidFill>
                  <a:srgbClr val="FFFFFF"/>
                </a:solidFill>
                <a:latin typeface="+mn-lt"/>
                <a:ea typeface="+mn-ea"/>
                <a:cs typeface="+mn-cs"/>
                <a:sym typeface="Helvetica Neue"/>
              </a:defRPr>
            </a:pPr>
            <a:r>
              <a:t>в организме, способствует выработке энергии в клетках. </a:t>
            </a:r>
          </a:p>
        </p:txBody>
      </p:sp>
      <p:sp>
        <p:nvSpPr>
          <p:cNvPr id="343" name="Shape 51"/>
          <p:cNvSpPr txBox="1"/>
          <p:nvPr/>
        </p:nvSpPr>
        <p:spPr>
          <a:xfrm>
            <a:off x="16021575" y="3853084"/>
            <a:ext cx="8956085" cy="1821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defTabSz="914400">
              <a:lnSpc>
                <a:spcPct val="90000"/>
              </a:lnSpc>
              <a:defRPr sz="11800" b="1">
                <a:solidFill>
                  <a:srgbClr val="FFFFFF"/>
                </a:solidFill>
                <a:latin typeface="Arial"/>
                <a:ea typeface="Arial"/>
                <a:cs typeface="Arial"/>
                <a:sym typeface="Arial"/>
              </a:defRPr>
            </a:lvl1pPr>
          </a:lstStyle>
          <a:p>
            <a:r>
              <a:t>Oceanmin</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Shape 107"/>
          <p:cNvSpPr/>
          <p:nvPr/>
        </p:nvSpPr>
        <p:spPr>
          <a:xfrm>
            <a:off x="-178000" y="-229990"/>
            <a:ext cx="24740000" cy="14175980"/>
          </a:xfrm>
          <a:prstGeom prst="rect">
            <a:avLst/>
          </a:prstGeom>
          <a:solidFill>
            <a:srgbClr val="285FB0"/>
          </a:solidFill>
          <a:ln w="12700">
            <a:miter lim="400000"/>
          </a:ln>
        </p:spPr>
        <p:txBody>
          <a:bodyPr lIns="71433" tIns="71433" rIns="71433" bIns="71433" anchor="ctr"/>
          <a:lstStyle/>
          <a:p>
            <a:pPr>
              <a:defRPr>
                <a:latin typeface="+mn-lt"/>
                <a:ea typeface="+mn-ea"/>
                <a:cs typeface="+mn-cs"/>
                <a:sym typeface="Helvetica Neue"/>
              </a:defRPr>
            </a:pPr>
            <a:endParaRPr/>
          </a:p>
        </p:txBody>
      </p:sp>
      <p:sp>
        <p:nvSpPr>
          <p:cNvPr id="346" name="Shape 45"/>
          <p:cNvSpPr txBox="1"/>
          <p:nvPr/>
        </p:nvSpPr>
        <p:spPr>
          <a:xfrm>
            <a:off x="22160439" y="12782736"/>
            <a:ext cx="1383647" cy="426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3" tIns="71433" rIns="71433" bIns="71433" anchor="ctr">
            <a:spAutoFit/>
          </a:bodyPr>
          <a:lstStyle>
            <a:lvl1pPr algn="r">
              <a:lnSpc>
                <a:spcPct val="90000"/>
              </a:lnSpc>
              <a:defRPr sz="2000" b="1">
                <a:solidFill>
                  <a:srgbClr val="72B5E4"/>
                </a:solidFill>
                <a:latin typeface="Arial"/>
                <a:ea typeface="Arial"/>
                <a:cs typeface="Arial"/>
                <a:sym typeface="Arial"/>
              </a:defRPr>
            </a:lvl1pPr>
          </a:lstStyle>
          <a:p>
            <a:r>
              <a:t>Oceanmin</a:t>
            </a:r>
          </a:p>
        </p:txBody>
      </p:sp>
      <p:sp>
        <p:nvSpPr>
          <p:cNvPr id="347" name="Shape 51"/>
          <p:cNvSpPr txBox="1"/>
          <p:nvPr/>
        </p:nvSpPr>
        <p:spPr>
          <a:xfrm>
            <a:off x="967839" y="1113498"/>
            <a:ext cx="12686057" cy="1413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defTabSz="914400">
              <a:lnSpc>
                <a:spcPct val="90000"/>
              </a:lnSpc>
              <a:defRPr sz="9000" b="1">
                <a:solidFill>
                  <a:srgbClr val="CEFDFF"/>
                </a:solidFill>
                <a:latin typeface="Arial"/>
                <a:ea typeface="Arial"/>
                <a:cs typeface="Arial"/>
                <a:sym typeface="Arial"/>
              </a:defRPr>
            </a:lvl1pPr>
          </a:lstStyle>
          <a:p>
            <a:r>
              <a:t>Oceanmin —</a:t>
            </a:r>
          </a:p>
        </p:txBody>
      </p:sp>
      <p:pic>
        <p:nvPicPr>
          <p:cNvPr id="348" name="image2.png" descr="image2.png"/>
          <p:cNvPicPr>
            <a:picLocks noChangeAspect="1"/>
          </p:cNvPicPr>
          <p:nvPr/>
        </p:nvPicPr>
        <p:blipFill>
          <a:blip r:embed="rId3"/>
          <a:stretch>
            <a:fillRect/>
          </a:stretch>
        </p:blipFill>
        <p:spPr>
          <a:xfrm>
            <a:off x="1057090" y="12732639"/>
            <a:ext cx="1738685" cy="304618"/>
          </a:xfrm>
          <a:prstGeom prst="rect">
            <a:avLst/>
          </a:prstGeom>
          <a:ln w="12700">
            <a:miter lim="400000"/>
          </a:ln>
        </p:spPr>
      </p:pic>
      <p:sp>
        <p:nvSpPr>
          <p:cNvPr id="349" name="Shape 52"/>
          <p:cNvSpPr txBox="1"/>
          <p:nvPr/>
        </p:nvSpPr>
        <p:spPr>
          <a:xfrm>
            <a:off x="3239181" y="7889781"/>
            <a:ext cx="8143372" cy="16215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defRPr sz="3200">
                <a:solidFill>
                  <a:srgbClr val="FFFFFF"/>
                </a:solidFill>
                <a:latin typeface="Arial"/>
                <a:ea typeface="Arial"/>
                <a:cs typeface="Arial"/>
                <a:sym typeface="Arial"/>
              </a:defRPr>
            </a:pPr>
            <a:r>
              <a:rPr dirty="0"/>
              <a:t>В </a:t>
            </a:r>
            <a:r>
              <a:rPr dirty="0" err="1"/>
              <a:t>составе</a:t>
            </a:r>
            <a:r>
              <a:rPr dirty="0"/>
              <a:t> МАГНИЙ и </a:t>
            </a:r>
            <a:r>
              <a:rPr dirty="0" err="1"/>
              <a:t>еще</a:t>
            </a:r>
            <a:r>
              <a:rPr dirty="0"/>
              <a:t> </a:t>
            </a:r>
            <a:r>
              <a:rPr dirty="0" err="1"/>
              <a:t>около</a:t>
            </a:r>
            <a:r>
              <a:rPr dirty="0"/>
              <a:t> </a:t>
            </a:r>
            <a:endParaRPr lang="ru-RU" dirty="0"/>
          </a:p>
          <a:p>
            <a:pPr defTabSz="914400">
              <a:defRPr sz="3200">
                <a:solidFill>
                  <a:srgbClr val="FFFFFF"/>
                </a:solidFill>
                <a:latin typeface="Arial"/>
                <a:ea typeface="Arial"/>
                <a:cs typeface="Arial"/>
                <a:sym typeface="Arial"/>
              </a:defRPr>
            </a:pPr>
            <a:r>
              <a:rPr dirty="0"/>
              <a:t>70 </a:t>
            </a:r>
            <a:r>
              <a:rPr dirty="0" err="1"/>
              <a:t>минералов</a:t>
            </a:r>
            <a:r>
              <a:rPr dirty="0"/>
              <a:t> </a:t>
            </a:r>
            <a:r>
              <a:rPr dirty="0" err="1"/>
              <a:t>из</a:t>
            </a:r>
            <a:r>
              <a:rPr dirty="0"/>
              <a:t> </a:t>
            </a:r>
            <a:r>
              <a:rPr dirty="0" err="1"/>
              <a:t>глубоководной</a:t>
            </a:r>
            <a:r>
              <a:rPr dirty="0"/>
              <a:t> </a:t>
            </a:r>
          </a:p>
          <a:p>
            <a:pPr defTabSz="914400">
              <a:defRPr sz="3200">
                <a:solidFill>
                  <a:srgbClr val="FFFFFF"/>
                </a:solidFill>
                <a:latin typeface="Arial"/>
                <a:ea typeface="Arial"/>
                <a:cs typeface="Arial"/>
                <a:sym typeface="Arial"/>
              </a:defRPr>
            </a:pPr>
            <a:r>
              <a:rPr dirty="0" err="1"/>
              <a:t>морской</a:t>
            </a:r>
            <a:r>
              <a:rPr dirty="0"/>
              <a:t> </a:t>
            </a:r>
            <a:r>
              <a:rPr dirty="0" err="1"/>
              <a:t>воды</a:t>
            </a:r>
            <a:r>
              <a:rPr dirty="0"/>
              <a:t>.</a:t>
            </a:r>
          </a:p>
        </p:txBody>
      </p:sp>
      <p:sp>
        <p:nvSpPr>
          <p:cNvPr id="350" name="Кружок"/>
          <p:cNvSpPr/>
          <p:nvPr/>
        </p:nvSpPr>
        <p:spPr>
          <a:xfrm>
            <a:off x="1076137" y="8029257"/>
            <a:ext cx="1700591" cy="1700591"/>
          </a:xfrm>
          <a:prstGeom prst="ellipse">
            <a:avLst/>
          </a:prstGeom>
          <a:ln w="38100">
            <a:solidFill>
              <a:srgbClr val="CEFDFF"/>
            </a:solidFill>
          </a:ln>
        </p:spPr>
        <p:txBody>
          <a:bodyPr lIns="71433" tIns="71433" rIns="71433" bIns="71433" anchor="ctr"/>
          <a:lstStyle/>
          <a:p>
            <a:endParaRPr/>
          </a:p>
        </p:txBody>
      </p:sp>
      <p:sp>
        <p:nvSpPr>
          <p:cNvPr id="351" name="Shape 52"/>
          <p:cNvSpPr txBox="1"/>
          <p:nvPr/>
        </p:nvSpPr>
        <p:spPr>
          <a:xfrm>
            <a:off x="1305205" y="8271456"/>
            <a:ext cx="1242457" cy="12161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defTabSz="914400">
              <a:defRPr sz="7600" b="1">
                <a:solidFill>
                  <a:srgbClr val="FFFFFF"/>
                </a:solidFill>
                <a:latin typeface="Arial"/>
                <a:ea typeface="Arial"/>
                <a:cs typeface="Arial"/>
                <a:sym typeface="Arial"/>
              </a:defRPr>
            </a:lvl1pPr>
          </a:lstStyle>
          <a:p>
            <a:r>
              <a:t>70</a:t>
            </a:r>
          </a:p>
        </p:txBody>
      </p:sp>
      <p:sp>
        <p:nvSpPr>
          <p:cNvPr id="352" name="Shape 52"/>
          <p:cNvSpPr txBox="1"/>
          <p:nvPr/>
        </p:nvSpPr>
        <p:spPr>
          <a:xfrm>
            <a:off x="20650877" y="10407018"/>
            <a:ext cx="2230410" cy="10806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algn="ctr" defTabSz="914400">
              <a:defRPr sz="6600" b="1">
                <a:solidFill>
                  <a:srgbClr val="E0F7FF"/>
                </a:solidFill>
                <a:latin typeface="Arial"/>
                <a:ea typeface="Arial"/>
                <a:cs typeface="Arial"/>
                <a:sym typeface="Arial"/>
              </a:defRPr>
            </a:lvl1pPr>
          </a:lstStyle>
          <a:p>
            <a:r>
              <a:t>Br</a:t>
            </a:r>
          </a:p>
        </p:txBody>
      </p:sp>
      <p:grpSp>
        <p:nvGrpSpPr>
          <p:cNvPr id="355" name="Группа"/>
          <p:cNvGrpSpPr/>
          <p:nvPr/>
        </p:nvGrpSpPr>
        <p:grpSpPr>
          <a:xfrm>
            <a:off x="15689436" y="1014192"/>
            <a:ext cx="3121439" cy="3121439"/>
            <a:chOff x="0" y="0"/>
            <a:chExt cx="3121437" cy="3121437"/>
          </a:xfrm>
        </p:grpSpPr>
        <p:sp>
          <p:nvSpPr>
            <p:cNvPr id="353" name="Кружок"/>
            <p:cNvSpPr/>
            <p:nvPr/>
          </p:nvSpPr>
          <p:spPr>
            <a:xfrm>
              <a:off x="-1" y="-1"/>
              <a:ext cx="3121438" cy="3121438"/>
            </a:xfrm>
            <a:prstGeom prst="ellipse">
              <a:avLst/>
            </a:prstGeom>
            <a:noFill/>
            <a:ln w="38100" cap="flat">
              <a:solidFill>
                <a:srgbClr val="CEFDFF"/>
              </a:solidFill>
              <a:prstDash val="solid"/>
              <a:round/>
            </a:ln>
            <a:effectLst/>
          </p:spPr>
          <p:txBody>
            <a:bodyPr wrap="square" lIns="71433" tIns="71433" rIns="71433" bIns="71433" numCol="1" anchor="ctr">
              <a:noAutofit/>
            </a:bodyPr>
            <a:lstStyle/>
            <a:p>
              <a:endParaRPr/>
            </a:p>
          </p:txBody>
        </p:sp>
        <p:sp>
          <p:nvSpPr>
            <p:cNvPr id="354" name="Shape 52"/>
            <p:cNvSpPr txBox="1"/>
            <p:nvPr/>
          </p:nvSpPr>
          <p:spPr>
            <a:xfrm>
              <a:off x="647771" y="692736"/>
              <a:ext cx="1851293" cy="17346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3" tIns="71433" rIns="71433" bIns="71433" numCol="1" anchor="t">
              <a:spAutoFit/>
            </a:bodyPr>
            <a:lstStyle>
              <a:lvl1pPr algn="ctr" defTabSz="914400">
                <a:defRPr sz="11200" b="1">
                  <a:solidFill>
                    <a:srgbClr val="E0F7FF"/>
                  </a:solidFill>
                  <a:latin typeface="Arial"/>
                  <a:ea typeface="Arial"/>
                  <a:cs typeface="Arial"/>
                  <a:sym typeface="Arial"/>
                </a:defRPr>
              </a:lvl1pPr>
            </a:lstStyle>
            <a:p>
              <a:r>
                <a:t>K</a:t>
              </a:r>
            </a:p>
          </p:txBody>
        </p:sp>
      </p:grpSp>
      <p:grpSp>
        <p:nvGrpSpPr>
          <p:cNvPr id="358" name="Группа"/>
          <p:cNvGrpSpPr/>
          <p:nvPr/>
        </p:nvGrpSpPr>
        <p:grpSpPr>
          <a:xfrm>
            <a:off x="12997407" y="8566197"/>
            <a:ext cx="3795950" cy="3517815"/>
            <a:chOff x="0" y="0"/>
            <a:chExt cx="3795948" cy="3517813"/>
          </a:xfrm>
        </p:grpSpPr>
        <p:sp>
          <p:nvSpPr>
            <p:cNvPr id="356" name="Кружок"/>
            <p:cNvSpPr/>
            <p:nvPr/>
          </p:nvSpPr>
          <p:spPr>
            <a:xfrm>
              <a:off x="100967" y="-1"/>
              <a:ext cx="3517817" cy="3517815"/>
            </a:xfrm>
            <a:prstGeom prst="ellipse">
              <a:avLst/>
            </a:prstGeom>
            <a:noFill/>
            <a:ln w="38100" cap="flat">
              <a:solidFill>
                <a:srgbClr val="CEFDFF"/>
              </a:solidFill>
              <a:prstDash val="solid"/>
              <a:round/>
            </a:ln>
            <a:effectLst/>
          </p:spPr>
          <p:txBody>
            <a:bodyPr wrap="square" lIns="71433" tIns="71433" rIns="71433" bIns="71433" numCol="1" anchor="ctr">
              <a:noAutofit/>
            </a:bodyPr>
            <a:lstStyle/>
            <a:p>
              <a:endParaRPr/>
            </a:p>
          </p:txBody>
        </p:sp>
        <p:sp>
          <p:nvSpPr>
            <p:cNvPr id="357" name="Shape 52"/>
            <p:cNvSpPr txBox="1"/>
            <p:nvPr/>
          </p:nvSpPr>
          <p:spPr>
            <a:xfrm>
              <a:off x="-1" y="805596"/>
              <a:ext cx="3795950" cy="193201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3" tIns="71433" rIns="71433" bIns="71433" numCol="1" anchor="t">
              <a:spAutoFit/>
            </a:bodyPr>
            <a:lstStyle>
              <a:lvl1pPr algn="ctr" defTabSz="914400">
                <a:defRPr sz="12600" b="1">
                  <a:solidFill>
                    <a:srgbClr val="E0F7FF"/>
                  </a:solidFill>
                  <a:latin typeface="Arial"/>
                  <a:ea typeface="Arial"/>
                  <a:cs typeface="Arial"/>
                  <a:sym typeface="Arial"/>
                </a:defRPr>
              </a:lvl1pPr>
            </a:lstStyle>
            <a:p>
              <a:r>
                <a:t>Mg</a:t>
              </a:r>
            </a:p>
          </p:txBody>
        </p:sp>
      </p:grpSp>
      <p:grpSp>
        <p:nvGrpSpPr>
          <p:cNvPr id="361" name="Группа"/>
          <p:cNvGrpSpPr/>
          <p:nvPr/>
        </p:nvGrpSpPr>
        <p:grpSpPr>
          <a:xfrm>
            <a:off x="13907636" y="4028327"/>
            <a:ext cx="2373420" cy="2094891"/>
            <a:chOff x="-1" y="0"/>
            <a:chExt cx="2373419" cy="2094889"/>
          </a:xfrm>
        </p:grpSpPr>
        <p:sp>
          <p:nvSpPr>
            <p:cNvPr id="359" name="Кружок"/>
            <p:cNvSpPr/>
            <p:nvPr/>
          </p:nvSpPr>
          <p:spPr>
            <a:xfrm>
              <a:off x="139266" y="-1"/>
              <a:ext cx="2094888" cy="2094891"/>
            </a:xfrm>
            <a:prstGeom prst="ellipse">
              <a:avLst/>
            </a:prstGeom>
            <a:noFill/>
            <a:ln w="38100" cap="flat">
              <a:solidFill>
                <a:srgbClr val="CEFDFF"/>
              </a:solidFill>
              <a:prstDash val="solid"/>
              <a:round/>
            </a:ln>
            <a:effectLst/>
          </p:spPr>
          <p:txBody>
            <a:bodyPr wrap="square" lIns="71433" tIns="71433" rIns="71433" bIns="71433" numCol="1" anchor="ctr">
              <a:noAutofit/>
            </a:bodyPr>
            <a:lstStyle/>
            <a:p>
              <a:endParaRPr/>
            </a:p>
          </p:txBody>
        </p:sp>
        <p:sp>
          <p:nvSpPr>
            <p:cNvPr id="360" name="Shape 52"/>
            <p:cNvSpPr txBox="1"/>
            <p:nvPr/>
          </p:nvSpPr>
          <p:spPr>
            <a:xfrm>
              <a:off x="-2" y="439345"/>
              <a:ext cx="2373420" cy="12161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3" tIns="71433" rIns="71433" bIns="71433" numCol="1" anchor="t">
              <a:spAutoFit/>
            </a:bodyPr>
            <a:lstStyle>
              <a:lvl1pPr algn="ctr" defTabSz="914400">
                <a:defRPr sz="7600" b="1">
                  <a:solidFill>
                    <a:srgbClr val="E0F7FF"/>
                  </a:solidFill>
                  <a:latin typeface="Arial"/>
                  <a:ea typeface="Arial"/>
                  <a:cs typeface="Arial"/>
                  <a:sym typeface="Arial"/>
                </a:defRPr>
              </a:lvl1pPr>
            </a:lstStyle>
            <a:p>
              <a:r>
                <a:t>Ca</a:t>
              </a:r>
            </a:p>
          </p:txBody>
        </p:sp>
      </p:grpSp>
      <p:grpSp>
        <p:nvGrpSpPr>
          <p:cNvPr id="364" name="Группа"/>
          <p:cNvGrpSpPr/>
          <p:nvPr/>
        </p:nvGrpSpPr>
        <p:grpSpPr>
          <a:xfrm>
            <a:off x="18408208" y="10818591"/>
            <a:ext cx="2230414" cy="2094889"/>
            <a:chOff x="0" y="-1"/>
            <a:chExt cx="2230412" cy="2094888"/>
          </a:xfrm>
        </p:grpSpPr>
        <p:sp>
          <p:nvSpPr>
            <p:cNvPr id="362" name="Кружок"/>
            <p:cNvSpPr/>
            <p:nvPr/>
          </p:nvSpPr>
          <p:spPr>
            <a:xfrm>
              <a:off x="67762" y="-2"/>
              <a:ext cx="2094891" cy="2094889"/>
            </a:xfrm>
            <a:prstGeom prst="ellipse">
              <a:avLst/>
            </a:prstGeom>
            <a:noFill/>
            <a:ln w="38100" cap="flat">
              <a:solidFill>
                <a:srgbClr val="CEFDFF"/>
              </a:solidFill>
              <a:prstDash val="solid"/>
              <a:round/>
            </a:ln>
            <a:effectLst/>
          </p:spPr>
          <p:txBody>
            <a:bodyPr wrap="square" lIns="71433" tIns="71433" rIns="71433" bIns="71433" numCol="1" anchor="ctr">
              <a:noAutofit/>
            </a:bodyPr>
            <a:lstStyle/>
            <a:p>
              <a:endParaRPr/>
            </a:p>
          </p:txBody>
        </p:sp>
        <p:sp>
          <p:nvSpPr>
            <p:cNvPr id="363" name="Shape 52"/>
            <p:cNvSpPr txBox="1"/>
            <p:nvPr/>
          </p:nvSpPr>
          <p:spPr>
            <a:xfrm>
              <a:off x="-1" y="439345"/>
              <a:ext cx="2230413" cy="12161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3" tIns="71433" rIns="71433" bIns="71433" numCol="1" anchor="t">
              <a:spAutoFit/>
            </a:bodyPr>
            <a:lstStyle>
              <a:lvl1pPr algn="ctr" defTabSz="914400">
                <a:defRPr sz="7600" b="1">
                  <a:solidFill>
                    <a:srgbClr val="E0F7FF"/>
                  </a:solidFill>
                  <a:latin typeface="Arial"/>
                  <a:ea typeface="Arial"/>
                  <a:cs typeface="Arial"/>
                  <a:sym typeface="Arial"/>
                </a:defRPr>
              </a:lvl1pPr>
            </a:lstStyle>
            <a:p>
              <a:r>
                <a:t>Zn</a:t>
              </a:r>
            </a:p>
          </p:txBody>
        </p:sp>
      </p:grpSp>
      <p:grpSp>
        <p:nvGrpSpPr>
          <p:cNvPr id="367" name="Группа"/>
          <p:cNvGrpSpPr/>
          <p:nvPr/>
        </p:nvGrpSpPr>
        <p:grpSpPr>
          <a:xfrm>
            <a:off x="20650874" y="2724462"/>
            <a:ext cx="2230414" cy="2094884"/>
            <a:chOff x="0" y="0"/>
            <a:chExt cx="2230412" cy="2094883"/>
          </a:xfrm>
        </p:grpSpPr>
        <p:sp>
          <p:nvSpPr>
            <p:cNvPr id="365" name="Кружок"/>
            <p:cNvSpPr/>
            <p:nvPr/>
          </p:nvSpPr>
          <p:spPr>
            <a:xfrm>
              <a:off x="67762" y="0"/>
              <a:ext cx="2094891" cy="2094884"/>
            </a:xfrm>
            <a:prstGeom prst="ellipse">
              <a:avLst/>
            </a:prstGeom>
            <a:noFill/>
            <a:ln w="38100" cap="flat">
              <a:solidFill>
                <a:srgbClr val="CEFDFF"/>
              </a:solidFill>
              <a:prstDash val="solid"/>
              <a:round/>
            </a:ln>
            <a:effectLst/>
          </p:spPr>
          <p:txBody>
            <a:bodyPr wrap="square" lIns="71433" tIns="71433" rIns="71433" bIns="71433" numCol="1" anchor="ctr">
              <a:noAutofit/>
            </a:bodyPr>
            <a:lstStyle/>
            <a:p>
              <a:endParaRPr/>
            </a:p>
          </p:txBody>
        </p:sp>
        <p:sp>
          <p:nvSpPr>
            <p:cNvPr id="366" name="Shape 52"/>
            <p:cNvSpPr txBox="1"/>
            <p:nvPr/>
          </p:nvSpPr>
          <p:spPr>
            <a:xfrm>
              <a:off x="-1" y="439345"/>
              <a:ext cx="2230413" cy="12161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3" tIns="71433" rIns="71433" bIns="71433" numCol="1" anchor="t">
              <a:spAutoFit/>
            </a:bodyPr>
            <a:lstStyle>
              <a:lvl1pPr algn="ctr" defTabSz="914400">
                <a:defRPr sz="7600" b="1">
                  <a:solidFill>
                    <a:srgbClr val="E0F7FF"/>
                  </a:solidFill>
                  <a:latin typeface="Arial"/>
                  <a:ea typeface="Arial"/>
                  <a:cs typeface="Arial"/>
                  <a:sym typeface="Arial"/>
                </a:defRPr>
              </a:lvl1pPr>
            </a:lstStyle>
            <a:p>
              <a:r>
                <a:t>B</a:t>
              </a:r>
            </a:p>
          </p:txBody>
        </p:sp>
      </p:grpSp>
      <p:grpSp>
        <p:nvGrpSpPr>
          <p:cNvPr id="370" name="Группа"/>
          <p:cNvGrpSpPr/>
          <p:nvPr/>
        </p:nvGrpSpPr>
        <p:grpSpPr>
          <a:xfrm>
            <a:off x="17145674" y="7618193"/>
            <a:ext cx="2230414" cy="2094887"/>
            <a:chOff x="0" y="0"/>
            <a:chExt cx="2230412" cy="2094886"/>
          </a:xfrm>
        </p:grpSpPr>
        <p:sp>
          <p:nvSpPr>
            <p:cNvPr id="368" name="Кружок"/>
            <p:cNvSpPr/>
            <p:nvPr/>
          </p:nvSpPr>
          <p:spPr>
            <a:xfrm>
              <a:off x="67762" y="-1"/>
              <a:ext cx="2094891" cy="2094888"/>
            </a:xfrm>
            <a:prstGeom prst="ellipse">
              <a:avLst/>
            </a:prstGeom>
            <a:noFill/>
            <a:ln w="38100" cap="flat">
              <a:solidFill>
                <a:srgbClr val="CEFDFF"/>
              </a:solidFill>
              <a:prstDash val="solid"/>
              <a:round/>
            </a:ln>
            <a:effectLst/>
          </p:spPr>
          <p:txBody>
            <a:bodyPr wrap="square" lIns="71433" tIns="71433" rIns="71433" bIns="71433" numCol="1" anchor="ctr">
              <a:noAutofit/>
            </a:bodyPr>
            <a:lstStyle/>
            <a:p>
              <a:endParaRPr/>
            </a:p>
          </p:txBody>
        </p:sp>
        <p:sp>
          <p:nvSpPr>
            <p:cNvPr id="369" name="Shape 52"/>
            <p:cNvSpPr txBox="1"/>
            <p:nvPr/>
          </p:nvSpPr>
          <p:spPr>
            <a:xfrm>
              <a:off x="-1" y="439345"/>
              <a:ext cx="2230413" cy="12161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3" tIns="71433" rIns="71433" bIns="71433" numCol="1" anchor="t">
              <a:spAutoFit/>
            </a:bodyPr>
            <a:lstStyle>
              <a:lvl1pPr algn="ctr" defTabSz="914400">
                <a:defRPr sz="7600" b="1">
                  <a:solidFill>
                    <a:srgbClr val="E0F7FF"/>
                  </a:solidFill>
                  <a:latin typeface="Arial"/>
                  <a:ea typeface="Arial"/>
                  <a:cs typeface="Arial"/>
                  <a:sym typeface="Arial"/>
                </a:defRPr>
              </a:lvl1pPr>
            </a:lstStyle>
            <a:p>
              <a:r>
                <a:t>Fe</a:t>
              </a:r>
            </a:p>
          </p:txBody>
        </p:sp>
      </p:grpSp>
      <p:grpSp>
        <p:nvGrpSpPr>
          <p:cNvPr id="373" name="Группа"/>
          <p:cNvGrpSpPr/>
          <p:nvPr/>
        </p:nvGrpSpPr>
        <p:grpSpPr>
          <a:xfrm>
            <a:off x="21798904" y="5400789"/>
            <a:ext cx="2335323" cy="2335323"/>
            <a:chOff x="0" y="0"/>
            <a:chExt cx="2335321" cy="2335321"/>
          </a:xfrm>
        </p:grpSpPr>
        <p:sp>
          <p:nvSpPr>
            <p:cNvPr id="371" name="Кружок"/>
            <p:cNvSpPr/>
            <p:nvPr/>
          </p:nvSpPr>
          <p:spPr>
            <a:xfrm>
              <a:off x="-1" y="-1"/>
              <a:ext cx="2335323" cy="2335323"/>
            </a:xfrm>
            <a:prstGeom prst="ellipse">
              <a:avLst/>
            </a:prstGeom>
            <a:noFill/>
            <a:ln w="38100" cap="flat">
              <a:solidFill>
                <a:srgbClr val="CEFDFF"/>
              </a:solidFill>
              <a:prstDash val="solid"/>
              <a:round/>
            </a:ln>
            <a:effectLst/>
          </p:spPr>
          <p:txBody>
            <a:bodyPr wrap="square" lIns="71433" tIns="71433" rIns="71433" bIns="71433" numCol="1" anchor="ctr">
              <a:noAutofit/>
            </a:bodyPr>
            <a:lstStyle/>
            <a:p>
              <a:endParaRPr/>
            </a:p>
          </p:txBody>
        </p:sp>
        <p:sp>
          <p:nvSpPr>
            <p:cNvPr id="372" name="Shape 52"/>
            <p:cNvSpPr txBox="1"/>
            <p:nvPr/>
          </p:nvSpPr>
          <p:spPr>
            <a:xfrm>
              <a:off x="52453" y="559561"/>
              <a:ext cx="2230414" cy="12161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3" tIns="71433" rIns="71433" bIns="71433" numCol="1" anchor="t">
              <a:spAutoFit/>
            </a:bodyPr>
            <a:lstStyle>
              <a:lvl1pPr algn="ctr" defTabSz="914400">
                <a:defRPr sz="7600" b="1">
                  <a:solidFill>
                    <a:srgbClr val="E0F7FF"/>
                  </a:solidFill>
                  <a:latin typeface="Arial"/>
                  <a:ea typeface="Arial"/>
                  <a:cs typeface="Arial"/>
                  <a:sym typeface="Arial"/>
                </a:defRPr>
              </a:lvl1pPr>
            </a:lstStyle>
            <a:p>
              <a:r>
                <a:t>Mn</a:t>
              </a:r>
            </a:p>
          </p:txBody>
        </p:sp>
      </p:grpSp>
      <p:sp>
        <p:nvSpPr>
          <p:cNvPr id="374" name="Кружок"/>
          <p:cNvSpPr/>
          <p:nvPr/>
        </p:nvSpPr>
        <p:spPr>
          <a:xfrm>
            <a:off x="22658271" y="1910127"/>
            <a:ext cx="1204359" cy="1204359"/>
          </a:xfrm>
          <a:prstGeom prst="ellipse">
            <a:avLst/>
          </a:prstGeom>
          <a:ln w="38100">
            <a:solidFill>
              <a:srgbClr val="72B6E3"/>
            </a:solidFill>
          </a:ln>
        </p:spPr>
        <p:txBody>
          <a:bodyPr lIns="71433" tIns="71433" rIns="71433" bIns="71433" anchor="ctr"/>
          <a:lstStyle/>
          <a:p>
            <a:endParaRPr/>
          </a:p>
        </p:txBody>
      </p:sp>
      <p:sp>
        <p:nvSpPr>
          <p:cNvPr id="375" name="Кружок"/>
          <p:cNvSpPr/>
          <p:nvPr/>
        </p:nvSpPr>
        <p:spPr>
          <a:xfrm>
            <a:off x="17993185" y="13015160"/>
            <a:ext cx="823309" cy="823309"/>
          </a:xfrm>
          <a:prstGeom prst="ellipse">
            <a:avLst/>
          </a:prstGeom>
          <a:ln w="38100">
            <a:solidFill>
              <a:srgbClr val="72B6E3"/>
            </a:solidFill>
          </a:ln>
        </p:spPr>
        <p:txBody>
          <a:bodyPr lIns="71433" tIns="71433" rIns="71433" bIns="71433" anchor="ctr"/>
          <a:lstStyle/>
          <a:p>
            <a:endParaRPr/>
          </a:p>
        </p:txBody>
      </p:sp>
      <p:sp>
        <p:nvSpPr>
          <p:cNvPr id="376" name="Кружок"/>
          <p:cNvSpPr/>
          <p:nvPr/>
        </p:nvSpPr>
        <p:spPr>
          <a:xfrm>
            <a:off x="12234316" y="11064619"/>
            <a:ext cx="656291" cy="656293"/>
          </a:xfrm>
          <a:prstGeom prst="ellipse">
            <a:avLst/>
          </a:prstGeom>
          <a:ln w="38100">
            <a:solidFill>
              <a:srgbClr val="72B6E3"/>
            </a:solidFill>
          </a:ln>
        </p:spPr>
        <p:txBody>
          <a:bodyPr lIns="71433" tIns="71433" rIns="71433" bIns="71433" anchor="ctr"/>
          <a:lstStyle/>
          <a:p>
            <a:endParaRPr/>
          </a:p>
        </p:txBody>
      </p:sp>
      <p:sp>
        <p:nvSpPr>
          <p:cNvPr id="377" name="Кружок"/>
          <p:cNvSpPr/>
          <p:nvPr/>
        </p:nvSpPr>
        <p:spPr>
          <a:xfrm>
            <a:off x="21642319" y="-847795"/>
            <a:ext cx="1887949" cy="1887944"/>
          </a:xfrm>
          <a:prstGeom prst="ellipse">
            <a:avLst/>
          </a:prstGeom>
          <a:solidFill>
            <a:srgbClr val="2F71D9"/>
          </a:solidFill>
          <a:ln w="12700">
            <a:miter lim="400000"/>
          </a:ln>
        </p:spPr>
        <p:txBody>
          <a:bodyPr lIns="71433" tIns="71433" rIns="71433" bIns="71433" anchor="ctr"/>
          <a:lstStyle/>
          <a:p>
            <a:endParaRPr/>
          </a:p>
        </p:txBody>
      </p:sp>
      <p:sp>
        <p:nvSpPr>
          <p:cNvPr id="378" name="Кружок"/>
          <p:cNvSpPr/>
          <p:nvPr/>
        </p:nvSpPr>
        <p:spPr>
          <a:xfrm>
            <a:off x="17038499" y="5255685"/>
            <a:ext cx="1242459" cy="1242452"/>
          </a:xfrm>
          <a:prstGeom prst="ellipse">
            <a:avLst/>
          </a:prstGeom>
          <a:solidFill>
            <a:srgbClr val="2F71D9"/>
          </a:solidFill>
          <a:ln w="12700">
            <a:miter lim="400000"/>
          </a:ln>
        </p:spPr>
        <p:txBody>
          <a:bodyPr lIns="71433" tIns="71433" rIns="71433" bIns="71433" anchor="ctr"/>
          <a:lstStyle/>
          <a:p>
            <a:endParaRPr/>
          </a:p>
        </p:txBody>
      </p:sp>
      <p:sp>
        <p:nvSpPr>
          <p:cNvPr id="379" name="Кружок"/>
          <p:cNvSpPr/>
          <p:nvPr/>
        </p:nvSpPr>
        <p:spPr>
          <a:xfrm>
            <a:off x="16553853" y="5830242"/>
            <a:ext cx="823309" cy="823309"/>
          </a:xfrm>
          <a:prstGeom prst="ellipse">
            <a:avLst/>
          </a:prstGeom>
          <a:ln w="38100">
            <a:solidFill>
              <a:srgbClr val="72B6E3"/>
            </a:solidFill>
          </a:ln>
        </p:spPr>
        <p:txBody>
          <a:bodyPr lIns="71433" tIns="71433" rIns="71433" bIns="71433" anchor="ctr"/>
          <a:lstStyle/>
          <a:p>
            <a:endParaRPr/>
          </a:p>
        </p:txBody>
      </p:sp>
      <p:sp>
        <p:nvSpPr>
          <p:cNvPr id="380" name="Кружок"/>
          <p:cNvSpPr/>
          <p:nvPr/>
        </p:nvSpPr>
        <p:spPr>
          <a:xfrm>
            <a:off x="19863874" y="8131291"/>
            <a:ext cx="2373419" cy="2373419"/>
          </a:xfrm>
          <a:prstGeom prst="ellipse">
            <a:avLst/>
          </a:prstGeom>
          <a:solidFill>
            <a:srgbClr val="2F71D9"/>
          </a:solidFill>
          <a:ln w="12700">
            <a:miter lim="400000"/>
          </a:ln>
        </p:spPr>
        <p:txBody>
          <a:bodyPr lIns="71433" tIns="71433" rIns="71433" bIns="71433" anchor="ctr"/>
          <a:lstStyle/>
          <a:p>
            <a:endParaRPr/>
          </a:p>
        </p:txBody>
      </p:sp>
      <p:sp>
        <p:nvSpPr>
          <p:cNvPr id="381" name="Кружок"/>
          <p:cNvSpPr/>
          <p:nvPr/>
        </p:nvSpPr>
        <p:spPr>
          <a:xfrm>
            <a:off x="20841157" y="10022419"/>
            <a:ext cx="1849849" cy="1849849"/>
          </a:xfrm>
          <a:prstGeom prst="ellipse">
            <a:avLst/>
          </a:prstGeom>
          <a:ln w="38100">
            <a:solidFill>
              <a:srgbClr val="CEFDFF"/>
            </a:solidFill>
          </a:ln>
        </p:spPr>
        <p:txBody>
          <a:bodyPr lIns="71433" tIns="71433" rIns="71433" bIns="71433" anchor="ctr"/>
          <a:lstStyle/>
          <a:p>
            <a:endParaRPr/>
          </a:p>
        </p:txBody>
      </p:sp>
      <p:sp>
        <p:nvSpPr>
          <p:cNvPr id="382" name="Кружок"/>
          <p:cNvSpPr/>
          <p:nvPr/>
        </p:nvSpPr>
        <p:spPr>
          <a:xfrm>
            <a:off x="20940478" y="7698092"/>
            <a:ext cx="1042549" cy="1042549"/>
          </a:xfrm>
          <a:prstGeom prst="ellipse">
            <a:avLst/>
          </a:prstGeom>
          <a:ln w="38100">
            <a:solidFill>
              <a:srgbClr val="72B6E3"/>
            </a:solidFill>
          </a:ln>
        </p:spPr>
        <p:txBody>
          <a:bodyPr lIns="71433" tIns="71433" rIns="71433" bIns="71433" anchor="ctr"/>
          <a:lstStyle/>
          <a:p>
            <a:endParaRPr/>
          </a:p>
        </p:txBody>
      </p:sp>
      <p:sp>
        <p:nvSpPr>
          <p:cNvPr id="383" name="Shape 51"/>
          <p:cNvSpPr txBox="1"/>
          <p:nvPr/>
        </p:nvSpPr>
        <p:spPr>
          <a:xfrm>
            <a:off x="967839" y="2840696"/>
            <a:ext cx="11890155" cy="43454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lnSpc>
                <a:spcPct val="120000"/>
              </a:lnSpc>
              <a:defRPr sz="4000" b="1">
                <a:solidFill>
                  <a:srgbClr val="FFFFFF"/>
                </a:solidFill>
                <a:latin typeface="Arial"/>
                <a:ea typeface="Arial"/>
                <a:cs typeface="Arial"/>
                <a:sym typeface="Arial"/>
              </a:defRPr>
            </a:pPr>
            <a:r>
              <a:rPr dirty="0" err="1" smtClean="0"/>
              <a:t>Просто</a:t>
            </a:r>
            <a:r>
              <a:rPr lang="ru-RU" dirty="0" smtClean="0"/>
              <a:t>й</a:t>
            </a:r>
            <a:r>
              <a:rPr dirty="0" smtClean="0"/>
              <a:t> </a:t>
            </a:r>
            <a:r>
              <a:rPr dirty="0"/>
              <a:t>и </a:t>
            </a:r>
            <a:r>
              <a:rPr dirty="0" err="1"/>
              <a:t>удобныи</a:t>
            </a:r>
            <a:r>
              <a:rPr dirty="0"/>
              <a:t>̆ </a:t>
            </a:r>
            <a:r>
              <a:rPr dirty="0" err="1"/>
              <a:t>способ</a:t>
            </a:r>
            <a:r>
              <a:rPr dirty="0"/>
              <a:t> </a:t>
            </a:r>
            <a:r>
              <a:rPr dirty="0" err="1"/>
              <a:t>восполнить</a:t>
            </a:r>
            <a:r>
              <a:rPr dirty="0"/>
              <a:t> </a:t>
            </a:r>
            <a:r>
              <a:rPr dirty="0" err="1"/>
              <a:t>потерю</a:t>
            </a:r>
            <a:r>
              <a:rPr dirty="0"/>
              <a:t> </a:t>
            </a:r>
            <a:r>
              <a:rPr dirty="0" err="1"/>
              <a:t>магния</a:t>
            </a:r>
            <a:r>
              <a:rPr dirty="0"/>
              <a:t> и </a:t>
            </a:r>
            <a:r>
              <a:rPr dirty="0" err="1"/>
              <a:t>обеспечить</a:t>
            </a:r>
            <a:r>
              <a:rPr dirty="0"/>
              <a:t> </a:t>
            </a:r>
            <a:r>
              <a:rPr dirty="0" err="1"/>
              <a:t>организм</a:t>
            </a:r>
            <a:r>
              <a:rPr dirty="0"/>
              <a:t> </a:t>
            </a:r>
            <a:r>
              <a:rPr dirty="0" err="1"/>
              <a:t>необходимыми</a:t>
            </a:r>
            <a:r>
              <a:rPr dirty="0"/>
              <a:t> </a:t>
            </a:r>
            <a:r>
              <a:rPr dirty="0" err="1"/>
              <a:t>легкодоступными</a:t>
            </a:r>
            <a:r>
              <a:rPr dirty="0"/>
              <a:t> </a:t>
            </a:r>
            <a:r>
              <a:rPr dirty="0" err="1"/>
              <a:t>минералами</a:t>
            </a:r>
            <a:r>
              <a:rPr dirty="0"/>
              <a:t>.</a:t>
            </a:r>
          </a:p>
          <a:p>
            <a:pPr defTabSz="914400">
              <a:lnSpc>
                <a:spcPct val="90000"/>
              </a:lnSpc>
              <a:defRPr sz="9000" b="1">
                <a:solidFill>
                  <a:srgbClr val="FFFFFF"/>
                </a:solidFill>
                <a:latin typeface="Arial"/>
                <a:ea typeface="Arial"/>
                <a:cs typeface="Arial"/>
                <a:sym typeface="Arial"/>
              </a:defRPr>
            </a:pPr>
            <a:r>
              <a:rPr dirty="0"/>
              <a:t>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Shape 107"/>
          <p:cNvSpPr/>
          <p:nvPr/>
        </p:nvSpPr>
        <p:spPr>
          <a:xfrm>
            <a:off x="-178000" y="-229990"/>
            <a:ext cx="24740000" cy="14175980"/>
          </a:xfrm>
          <a:prstGeom prst="rect">
            <a:avLst/>
          </a:prstGeom>
          <a:solidFill>
            <a:srgbClr val="285FB0"/>
          </a:solidFill>
          <a:ln w="12700">
            <a:miter lim="400000"/>
          </a:ln>
        </p:spPr>
        <p:txBody>
          <a:bodyPr lIns="71433" tIns="71433" rIns="71433" bIns="71433" anchor="ctr"/>
          <a:lstStyle/>
          <a:p>
            <a:pPr>
              <a:defRPr>
                <a:latin typeface="+mn-lt"/>
                <a:ea typeface="+mn-ea"/>
                <a:cs typeface="+mn-cs"/>
                <a:sym typeface="Helvetica Neue"/>
              </a:defRPr>
            </a:pPr>
            <a:endParaRPr/>
          </a:p>
        </p:txBody>
      </p:sp>
      <p:pic>
        <p:nvPicPr>
          <p:cNvPr id="388" name="04.jpg" descr="04.jpg"/>
          <p:cNvPicPr>
            <a:picLocks noChangeAspect="1"/>
          </p:cNvPicPr>
          <p:nvPr/>
        </p:nvPicPr>
        <p:blipFill>
          <a:blip r:embed="rId2"/>
          <a:stretch>
            <a:fillRect/>
          </a:stretch>
        </p:blipFill>
        <p:spPr>
          <a:xfrm rot="5400000">
            <a:off x="4013429" y="-6189961"/>
            <a:ext cx="16357143" cy="24516557"/>
          </a:xfrm>
          <a:prstGeom prst="rect">
            <a:avLst/>
          </a:prstGeom>
          <a:ln w="12700">
            <a:miter lim="400000"/>
          </a:ln>
        </p:spPr>
      </p:pic>
      <p:sp>
        <p:nvSpPr>
          <p:cNvPr id="389" name="Shape 45"/>
          <p:cNvSpPr txBox="1"/>
          <p:nvPr/>
        </p:nvSpPr>
        <p:spPr>
          <a:xfrm>
            <a:off x="22160439" y="12782736"/>
            <a:ext cx="1383647" cy="426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3" tIns="71433" rIns="71433" bIns="71433" anchor="ctr">
            <a:spAutoFit/>
          </a:bodyPr>
          <a:lstStyle>
            <a:lvl1pPr algn="r">
              <a:lnSpc>
                <a:spcPct val="90000"/>
              </a:lnSpc>
              <a:defRPr sz="2000" b="1">
                <a:solidFill>
                  <a:srgbClr val="72B5E4"/>
                </a:solidFill>
                <a:latin typeface="Arial"/>
                <a:ea typeface="Arial"/>
                <a:cs typeface="Arial"/>
                <a:sym typeface="Arial"/>
              </a:defRPr>
            </a:lvl1pPr>
          </a:lstStyle>
          <a:p>
            <a:r>
              <a:t>Oceanmin</a:t>
            </a:r>
          </a:p>
        </p:txBody>
      </p:sp>
      <p:sp>
        <p:nvSpPr>
          <p:cNvPr id="390" name="Shape 51"/>
          <p:cNvSpPr txBox="1"/>
          <p:nvPr/>
        </p:nvSpPr>
        <p:spPr>
          <a:xfrm>
            <a:off x="967839" y="1105031"/>
            <a:ext cx="12686057" cy="30855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lnSpc>
                <a:spcPct val="90000"/>
              </a:lnSpc>
              <a:defRPr sz="9000" b="1">
                <a:solidFill>
                  <a:srgbClr val="CEFDFF"/>
                </a:solidFill>
                <a:latin typeface="Arial"/>
                <a:ea typeface="Arial"/>
                <a:cs typeface="Arial"/>
                <a:sym typeface="Arial"/>
              </a:defRPr>
            </a:pPr>
            <a:r>
              <a:t>Oceanmin — </a:t>
            </a:r>
          </a:p>
          <a:p>
            <a:pPr defTabSz="914400">
              <a:lnSpc>
                <a:spcPct val="90000"/>
              </a:lnSpc>
              <a:defRPr sz="6400">
                <a:solidFill>
                  <a:srgbClr val="FFFFFF"/>
                </a:solidFill>
                <a:latin typeface="Arial"/>
                <a:ea typeface="Arial"/>
                <a:cs typeface="Arial"/>
                <a:sym typeface="Arial"/>
              </a:defRPr>
            </a:pPr>
            <a:r>
              <a:t>сила океана в твоем </a:t>
            </a:r>
          </a:p>
          <a:p>
            <a:pPr defTabSz="914400">
              <a:lnSpc>
                <a:spcPct val="90000"/>
              </a:lnSpc>
              <a:defRPr sz="6400">
                <a:solidFill>
                  <a:srgbClr val="FFFFFF"/>
                </a:solidFill>
                <a:latin typeface="Arial"/>
                <a:ea typeface="Arial"/>
                <a:cs typeface="Arial"/>
                <a:sym typeface="Arial"/>
              </a:defRPr>
            </a:pPr>
            <a:r>
              <a:t>стакане воды</a:t>
            </a:r>
          </a:p>
        </p:txBody>
      </p:sp>
      <p:pic>
        <p:nvPicPr>
          <p:cNvPr id="391" name="image2.png" descr="image2.png"/>
          <p:cNvPicPr>
            <a:picLocks noChangeAspect="1"/>
          </p:cNvPicPr>
          <p:nvPr/>
        </p:nvPicPr>
        <p:blipFill>
          <a:blip r:embed="rId3"/>
          <a:stretch>
            <a:fillRect/>
          </a:stretch>
        </p:blipFill>
        <p:spPr>
          <a:xfrm>
            <a:off x="1057090" y="12732639"/>
            <a:ext cx="1738685" cy="304618"/>
          </a:xfrm>
          <a:prstGeom prst="rect">
            <a:avLst/>
          </a:prstGeom>
          <a:ln w="12700">
            <a:miter lim="400000"/>
          </a:ln>
        </p:spPr>
      </p:pic>
      <p:sp>
        <p:nvSpPr>
          <p:cNvPr id="392" name="Shape 52"/>
          <p:cNvSpPr txBox="1"/>
          <p:nvPr/>
        </p:nvSpPr>
        <p:spPr>
          <a:xfrm>
            <a:off x="996515" y="6636715"/>
            <a:ext cx="8143373" cy="1539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defTabSz="914400">
              <a:defRPr sz="3200" b="1">
                <a:solidFill>
                  <a:srgbClr val="FFFFFF"/>
                </a:solidFill>
                <a:latin typeface="Arial"/>
                <a:ea typeface="Arial"/>
                <a:cs typeface="Arial"/>
                <a:sym typeface="Arial"/>
              </a:defRPr>
            </a:lvl1pPr>
          </a:lstStyle>
          <a:p>
            <a:r>
              <a:t>Вода для производства Oceanmin добывается с глубины 662 м обладает особыми свойствами:</a:t>
            </a:r>
          </a:p>
        </p:txBody>
      </p:sp>
      <p:sp>
        <p:nvSpPr>
          <p:cNvPr id="393" name="Shape 52"/>
          <p:cNvSpPr txBox="1"/>
          <p:nvPr/>
        </p:nvSpPr>
        <p:spPr>
          <a:xfrm>
            <a:off x="13794867" y="8174673"/>
            <a:ext cx="11380097" cy="36101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algn="ctr" defTabSz="914400">
              <a:defRPr sz="24400" b="1">
                <a:solidFill>
                  <a:srgbClr val="CEFDFF"/>
                </a:solidFill>
                <a:latin typeface="Arial"/>
                <a:ea typeface="Arial"/>
                <a:cs typeface="Arial"/>
                <a:sym typeface="Arial"/>
              </a:defRPr>
            </a:lvl1pPr>
          </a:lstStyle>
          <a:p>
            <a:r>
              <a:t>662 м</a:t>
            </a:r>
          </a:p>
        </p:txBody>
      </p:sp>
      <p:sp>
        <p:nvSpPr>
          <p:cNvPr id="394" name="Shape 52"/>
          <p:cNvSpPr txBox="1"/>
          <p:nvPr/>
        </p:nvSpPr>
        <p:spPr>
          <a:xfrm>
            <a:off x="6880983" y="10364602"/>
            <a:ext cx="4620972" cy="10693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algn="ctr" defTabSz="914400">
              <a:defRPr sz="3200">
                <a:solidFill>
                  <a:srgbClr val="FFFFFF"/>
                </a:solidFill>
                <a:latin typeface="Arial"/>
                <a:ea typeface="Arial"/>
                <a:cs typeface="Arial"/>
                <a:sym typeface="Arial"/>
              </a:defRPr>
            </a:pPr>
            <a:r>
              <a:t>высокая минеральная</a:t>
            </a:r>
          </a:p>
          <a:p>
            <a:pPr algn="ctr" defTabSz="914400">
              <a:defRPr sz="3200">
                <a:solidFill>
                  <a:srgbClr val="FFFFFF"/>
                </a:solidFill>
                <a:latin typeface="Arial"/>
                <a:ea typeface="Arial"/>
                <a:cs typeface="Arial"/>
                <a:sym typeface="Arial"/>
              </a:defRPr>
            </a:pPr>
            <a:r>
              <a:t>плотность</a:t>
            </a:r>
          </a:p>
        </p:txBody>
      </p:sp>
      <p:sp>
        <p:nvSpPr>
          <p:cNvPr id="395" name="Shape 52"/>
          <p:cNvSpPr txBox="1"/>
          <p:nvPr/>
        </p:nvSpPr>
        <p:spPr>
          <a:xfrm>
            <a:off x="278900" y="10362910"/>
            <a:ext cx="2956463" cy="5994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algn="ctr" defTabSz="914400">
              <a:lnSpc>
                <a:spcPct val="140000"/>
              </a:lnSpc>
              <a:defRPr sz="3200">
                <a:solidFill>
                  <a:srgbClr val="FFFFFF"/>
                </a:solidFill>
                <a:latin typeface="Arial"/>
                <a:ea typeface="Arial"/>
                <a:cs typeface="Arial"/>
                <a:sym typeface="Arial"/>
              </a:defRPr>
            </a:lvl1pPr>
          </a:lstStyle>
          <a:p>
            <a:r>
              <a:t>чистота</a:t>
            </a:r>
          </a:p>
        </p:txBody>
      </p:sp>
      <p:sp>
        <p:nvSpPr>
          <p:cNvPr id="396" name="Shape 52"/>
          <p:cNvSpPr txBox="1"/>
          <p:nvPr/>
        </p:nvSpPr>
        <p:spPr>
          <a:xfrm>
            <a:off x="3137853" y="10362910"/>
            <a:ext cx="3860695" cy="5994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algn="ctr" defTabSz="914400">
              <a:lnSpc>
                <a:spcPct val="140000"/>
              </a:lnSpc>
              <a:defRPr sz="3200">
                <a:solidFill>
                  <a:srgbClr val="FFFFFF"/>
                </a:solidFill>
                <a:latin typeface="Arial"/>
                <a:ea typeface="Arial"/>
                <a:cs typeface="Arial"/>
                <a:sym typeface="Arial"/>
              </a:defRPr>
            </a:lvl1pPr>
          </a:lstStyle>
          <a:p>
            <a:r>
              <a:t>прозрачность</a:t>
            </a:r>
          </a:p>
        </p:txBody>
      </p:sp>
      <p:pic>
        <p:nvPicPr>
          <p:cNvPr id="397" name="Изображение" descr="Изображение"/>
          <p:cNvPicPr>
            <a:picLocks noChangeAspect="1"/>
          </p:cNvPicPr>
          <p:nvPr/>
        </p:nvPicPr>
        <p:blipFill>
          <a:blip r:embed="rId4"/>
          <a:stretch>
            <a:fillRect/>
          </a:stretch>
        </p:blipFill>
        <p:spPr>
          <a:xfrm>
            <a:off x="1155973" y="8929489"/>
            <a:ext cx="1202320" cy="1202321"/>
          </a:xfrm>
          <a:prstGeom prst="rect">
            <a:avLst/>
          </a:prstGeom>
          <a:ln w="12700">
            <a:miter lim="400000"/>
          </a:ln>
        </p:spPr>
      </p:pic>
      <p:pic>
        <p:nvPicPr>
          <p:cNvPr id="398" name="Изображение" descr="Изображение"/>
          <p:cNvPicPr>
            <a:picLocks noChangeAspect="1"/>
          </p:cNvPicPr>
          <p:nvPr/>
        </p:nvPicPr>
        <p:blipFill>
          <a:blip r:embed="rId5"/>
          <a:stretch>
            <a:fillRect/>
          </a:stretch>
        </p:blipFill>
        <p:spPr>
          <a:xfrm>
            <a:off x="8590308" y="8929489"/>
            <a:ext cx="1202321" cy="1202321"/>
          </a:xfrm>
          <a:prstGeom prst="rect">
            <a:avLst/>
          </a:prstGeom>
          <a:ln w="12700">
            <a:miter lim="400000"/>
          </a:ln>
        </p:spPr>
      </p:pic>
      <p:pic>
        <p:nvPicPr>
          <p:cNvPr id="399" name="Изображение" descr="Изображение"/>
          <p:cNvPicPr>
            <a:picLocks noChangeAspect="1"/>
          </p:cNvPicPr>
          <p:nvPr/>
        </p:nvPicPr>
        <p:blipFill>
          <a:blip r:embed="rId6"/>
          <a:stretch>
            <a:fillRect/>
          </a:stretch>
        </p:blipFill>
        <p:spPr>
          <a:xfrm>
            <a:off x="4467042" y="8929489"/>
            <a:ext cx="1202321" cy="120232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 name="03.jpg" descr="03.jpg"/>
          <p:cNvPicPr>
            <a:picLocks noChangeAspect="1"/>
          </p:cNvPicPr>
          <p:nvPr/>
        </p:nvPicPr>
        <p:blipFill>
          <a:blip r:embed="rId3"/>
          <a:stretch>
            <a:fillRect/>
          </a:stretch>
        </p:blipFill>
        <p:spPr>
          <a:xfrm>
            <a:off x="-37439" y="-2568750"/>
            <a:ext cx="24458881" cy="16305917"/>
          </a:xfrm>
          <a:prstGeom prst="rect">
            <a:avLst/>
          </a:prstGeom>
          <a:ln w="12700">
            <a:miter lim="400000"/>
          </a:ln>
        </p:spPr>
      </p:pic>
      <p:sp>
        <p:nvSpPr>
          <p:cNvPr id="402" name="Shape 45"/>
          <p:cNvSpPr txBox="1"/>
          <p:nvPr/>
        </p:nvSpPr>
        <p:spPr>
          <a:xfrm>
            <a:off x="22160439" y="12782736"/>
            <a:ext cx="1383647" cy="426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3" tIns="71433" rIns="71433" bIns="71433" anchor="ctr">
            <a:spAutoFit/>
          </a:bodyPr>
          <a:lstStyle>
            <a:lvl1pPr algn="r">
              <a:lnSpc>
                <a:spcPct val="90000"/>
              </a:lnSpc>
              <a:defRPr sz="2000" b="1">
                <a:solidFill>
                  <a:srgbClr val="72B5E4"/>
                </a:solidFill>
                <a:latin typeface="Arial"/>
                <a:ea typeface="Arial"/>
                <a:cs typeface="Arial"/>
                <a:sym typeface="Arial"/>
              </a:defRPr>
            </a:lvl1pPr>
          </a:lstStyle>
          <a:p>
            <a:r>
              <a:t>Oceanmin</a:t>
            </a:r>
          </a:p>
        </p:txBody>
      </p:sp>
      <p:sp>
        <p:nvSpPr>
          <p:cNvPr id="403" name="Shape 51"/>
          <p:cNvSpPr txBox="1"/>
          <p:nvPr/>
        </p:nvSpPr>
        <p:spPr>
          <a:xfrm>
            <a:off x="5848971" y="3475699"/>
            <a:ext cx="12686057" cy="2237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algn="ctr" defTabSz="914400">
              <a:lnSpc>
                <a:spcPct val="90000"/>
              </a:lnSpc>
              <a:defRPr sz="9000" b="1">
                <a:solidFill>
                  <a:srgbClr val="FFFFFF"/>
                </a:solidFill>
                <a:latin typeface="Arial"/>
                <a:ea typeface="Arial"/>
                <a:cs typeface="Arial"/>
                <a:sym typeface="Arial"/>
              </a:defRPr>
            </a:pPr>
            <a:r>
              <a:t>Источник Oceanmin – </a:t>
            </a:r>
          </a:p>
          <a:p>
            <a:pPr algn="ctr" defTabSz="914400">
              <a:lnSpc>
                <a:spcPct val="90000"/>
              </a:lnSpc>
              <a:defRPr sz="6400">
                <a:solidFill>
                  <a:srgbClr val="FFFFFF"/>
                </a:solidFill>
                <a:latin typeface="Arial"/>
                <a:ea typeface="Arial"/>
                <a:cs typeface="Arial"/>
                <a:sym typeface="Arial"/>
              </a:defRPr>
            </a:pPr>
            <a:r>
              <a:t>Deep Ocean Water</a:t>
            </a:r>
          </a:p>
        </p:txBody>
      </p:sp>
      <p:pic>
        <p:nvPicPr>
          <p:cNvPr id="404" name="image2.png" descr="image2.png"/>
          <p:cNvPicPr>
            <a:picLocks noChangeAspect="1"/>
          </p:cNvPicPr>
          <p:nvPr/>
        </p:nvPicPr>
        <p:blipFill>
          <a:blip r:embed="rId4"/>
          <a:stretch>
            <a:fillRect/>
          </a:stretch>
        </p:blipFill>
        <p:spPr>
          <a:xfrm>
            <a:off x="1057090" y="12732639"/>
            <a:ext cx="1738685" cy="304618"/>
          </a:xfrm>
          <a:prstGeom prst="rect">
            <a:avLst/>
          </a:prstGeom>
          <a:ln w="12700">
            <a:miter lim="400000"/>
          </a:ln>
        </p:spPr>
      </p:pic>
      <p:sp>
        <p:nvSpPr>
          <p:cNvPr id="405" name="Shape 52"/>
          <p:cNvSpPr txBox="1"/>
          <p:nvPr/>
        </p:nvSpPr>
        <p:spPr>
          <a:xfrm>
            <a:off x="5756454" y="6158492"/>
            <a:ext cx="12871092" cy="40540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algn="ctr" defTabSz="914400">
              <a:defRPr sz="27600" b="1">
                <a:solidFill>
                  <a:srgbClr val="FFFFFF"/>
                </a:solidFill>
                <a:latin typeface="Arial"/>
                <a:ea typeface="Arial"/>
                <a:cs typeface="Arial"/>
                <a:sym typeface="Arial"/>
              </a:defRPr>
            </a:lvl1pPr>
          </a:lstStyle>
          <a:p>
            <a:r>
              <a:t>662 м</a:t>
            </a:r>
          </a:p>
        </p:txBody>
      </p:sp>
      <p:pic>
        <p:nvPicPr>
          <p:cNvPr id="406" name="03.png" descr="03.png"/>
          <p:cNvPicPr>
            <a:picLocks noChangeAspect="1"/>
          </p:cNvPicPr>
          <p:nvPr/>
        </p:nvPicPr>
        <p:blipFill>
          <a:blip r:embed="rId5"/>
          <a:srcRect l="41594" t="68008" r="34346" b="19265"/>
          <a:stretch>
            <a:fillRect/>
          </a:stretch>
        </p:blipFill>
        <p:spPr>
          <a:xfrm>
            <a:off x="10112899" y="8503904"/>
            <a:ext cx="5934184" cy="209270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Shape 107"/>
          <p:cNvSpPr/>
          <p:nvPr/>
        </p:nvSpPr>
        <p:spPr>
          <a:xfrm>
            <a:off x="-178000" y="-81396"/>
            <a:ext cx="24740000" cy="14175980"/>
          </a:xfrm>
          <a:prstGeom prst="rect">
            <a:avLst/>
          </a:prstGeom>
          <a:solidFill>
            <a:srgbClr val="FFFFFF"/>
          </a:solidFill>
          <a:ln w="12700">
            <a:miter lim="400000"/>
          </a:ln>
        </p:spPr>
        <p:txBody>
          <a:bodyPr lIns="71433" tIns="71433" rIns="71433" bIns="71433" anchor="ctr"/>
          <a:lstStyle/>
          <a:p>
            <a:pPr>
              <a:defRPr>
                <a:latin typeface="+mn-lt"/>
                <a:ea typeface="+mn-ea"/>
                <a:cs typeface="+mn-cs"/>
                <a:sym typeface="Helvetica Neue"/>
              </a:defRPr>
            </a:pPr>
            <a:endParaRPr/>
          </a:p>
        </p:txBody>
      </p:sp>
      <p:sp>
        <p:nvSpPr>
          <p:cNvPr id="411" name="Shape 45"/>
          <p:cNvSpPr txBox="1"/>
          <p:nvPr/>
        </p:nvSpPr>
        <p:spPr>
          <a:xfrm>
            <a:off x="22160439" y="12782736"/>
            <a:ext cx="1383647" cy="426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3" tIns="71433" rIns="71433" bIns="71433" anchor="ctr">
            <a:spAutoFit/>
          </a:bodyPr>
          <a:lstStyle>
            <a:lvl1pPr algn="r">
              <a:lnSpc>
                <a:spcPct val="90000"/>
              </a:lnSpc>
              <a:defRPr sz="2000" b="1">
                <a:solidFill>
                  <a:srgbClr val="72B5E4"/>
                </a:solidFill>
                <a:latin typeface="Arial"/>
                <a:ea typeface="Arial"/>
                <a:cs typeface="Arial"/>
                <a:sym typeface="Arial"/>
              </a:defRPr>
            </a:lvl1pPr>
          </a:lstStyle>
          <a:p>
            <a:r>
              <a:t>Oceanmin</a:t>
            </a:r>
          </a:p>
        </p:txBody>
      </p:sp>
      <p:pic>
        <p:nvPicPr>
          <p:cNvPr id="412" name="image5.png" descr="image5.png"/>
          <p:cNvPicPr>
            <a:picLocks noChangeAspect="1"/>
          </p:cNvPicPr>
          <p:nvPr/>
        </p:nvPicPr>
        <p:blipFill>
          <a:blip r:embed="rId2"/>
          <a:stretch>
            <a:fillRect/>
          </a:stretch>
        </p:blipFill>
        <p:spPr>
          <a:xfrm>
            <a:off x="1046162" y="12715875"/>
            <a:ext cx="1938342" cy="338140"/>
          </a:xfrm>
          <a:prstGeom prst="rect">
            <a:avLst/>
          </a:prstGeom>
          <a:ln w="12700">
            <a:miter lim="400000"/>
          </a:ln>
        </p:spPr>
      </p:pic>
      <p:sp>
        <p:nvSpPr>
          <p:cNvPr id="413" name="Shape 51"/>
          <p:cNvSpPr txBox="1"/>
          <p:nvPr/>
        </p:nvSpPr>
        <p:spPr>
          <a:xfrm>
            <a:off x="967840" y="1164297"/>
            <a:ext cx="22448320" cy="19045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lnSpc>
                <a:spcPct val="90000"/>
              </a:lnSpc>
              <a:defRPr sz="6400" b="1">
                <a:solidFill>
                  <a:srgbClr val="535353"/>
                </a:solidFill>
                <a:latin typeface="Arial"/>
                <a:ea typeface="Arial"/>
                <a:cs typeface="Arial"/>
                <a:sym typeface="Arial"/>
              </a:defRPr>
            </a:pPr>
            <a:r>
              <a:t>В чем уникальность воды из глубин океана </a:t>
            </a:r>
          </a:p>
          <a:p>
            <a:pPr defTabSz="914400">
              <a:lnSpc>
                <a:spcPct val="90000"/>
              </a:lnSpc>
              <a:defRPr sz="6400" b="1">
                <a:solidFill>
                  <a:srgbClr val="285FB0"/>
                </a:solidFill>
                <a:latin typeface="Arial"/>
                <a:ea typeface="Arial"/>
                <a:cs typeface="Arial"/>
                <a:sym typeface="Arial"/>
              </a:defRPr>
            </a:pPr>
            <a:r>
              <a:t>(Deep Ocean Water) </a:t>
            </a:r>
            <a:r>
              <a:rPr>
                <a:solidFill>
                  <a:srgbClr val="535353"/>
                </a:solidFill>
              </a:rPr>
              <a:t>?</a:t>
            </a:r>
          </a:p>
        </p:txBody>
      </p:sp>
      <p:sp>
        <p:nvSpPr>
          <p:cNvPr id="414" name="Shape 52"/>
          <p:cNvSpPr txBox="1"/>
          <p:nvPr/>
        </p:nvSpPr>
        <p:spPr>
          <a:xfrm>
            <a:off x="1001342" y="4464220"/>
            <a:ext cx="9489372" cy="35975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lnSpc>
                <a:spcPct val="110000"/>
              </a:lnSpc>
              <a:defRPr sz="3200" b="1">
                <a:solidFill>
                  <a:srgbClr val="285FB0"/>
                </a:solidFill>
                <a:latin typeface="Arial"/>
                <a:ea typeface="Arial"/>
                <a:cs typeface="Arial"/>
                <a:sym typeface="Arial"/>
              </a:defRPr>
            </a:pPr>
            <a:r>
              <a:rPr dirty="0"/>
              <a:t>РАСПОЛОЖЕНИЕ</a:t>
            </a:r>
          </a:p>
          <a:p>
            <a:pPr defTabSz="914400">
              <a:lnSpc>
                <a:spcPct val="110000"/>
              </a:lnSpc>
              <a:defRPr sz="3200">
                <a:solidFill>
                  <a:srgbClr val="535353"/>
                </a:solidFill>
                <a:latin typeface="Arial"/>
                <a:ea typeface="Arial"/>
                <a:cs typeface="Arial"/>
                <a:sym typeface="Arial"/>
              </a:defRPr>
            </a:pPr>
            <a:r>
              <a:rPr dirty="0" err="1"/>
              <a:t>Глубоководная</a:t>
            </a:r>
            <a:r>
              <a:rPr dirty="0"/>
              <a:t> </a:t>
            </a:r>
            <a:r>
              <a:rPr dirty="0" err="1"/>
              <a:t>вода</a:t>
            </a:r>
            <a:r>
              <a:rPr dirty="0"/>
              <a:t> Deep Ocean Water (DOW)  </a:t>
            </a:r>
            <a:r>
              <a:rPr dirty="0" err="1"/>
              <a:t>начинается</a:t>
            </a:r>
            <a:r>
              <a:rPr dirty="0"/>
              <a:t> </a:t>
            </a:r>
            <a:r>
              <a:rPr b="1" dirty="0" err="1"/>
              <a:t>ниже</a:t>
            </a:r>
            <a:r>
              <a:rPr b="1" dirty="0"/>
              <a:t> </a:t>
            </a:r>
            <a:r>
              <a:rPr b="1" dirty="0" err="1"/>
              <a:t>уровня</a:t>
            </a:r>
            <a:r>
              <a:rPr b="1" dirty="0"/>
              <a:t> 250 </a:t>
            </a:r>
            <a:r>
              <a:rPr b="1" dirty="0" err="1" smtClean="0"/>
              <a:t>метров</a:t>
            </a:r>
            <a:r>
              <a:rPr b="1" dirty="0" smtClean="0"/>
              <a:t> </a:t>
            </a:r>
            <a:endParaRPr b="1" dirty="0"/>
          </a:p>
          <a:p>
            <a:pPr defTabSz="914400">
              <a:lnSpc>
                <a:spcPct val="110000"/>
              </a:lnSpc>
              <a:defRPr sz="1200">
                <a:solidFill>
                  <a:srgbClr val="535353"/>
                </a:solidFill>
                <a:latin typeface="Arial"/>
                <a:ea typeface="Arial"/>
                <a:cs typeface="Arial"/>
                <a:sym typeface="Arial"/>
              </a:defRPr>
            </a:pPr>
            <a:endParaRPr b="1" dirty="0"/>
          </a:p>
          <a:p>
            <a:pPr defTabSz="914400">
              <a:lnSpc>
                <a:spcPct val="110000"/>
              </a:lnSpc>
              <a:defRPr sz="3200">
                <a:solidFill>
                  <a:srgbClr val="535353"/>
                </a:solidFill>
                <a:latin typeface="Arial"/>
                <a:ea typeface="Arial"/>
                <a:cs typeface="Arial"/>
                <a:sym typeface="Arial"/>
              </a:defRPr>
            </a:pPr>
            <a:r>
              <a:rPr dirty="0" err="1"/>
              <a:t>Глубоководная</a:t>
            </a:r>
            <a:r>
              <a:rPr dirty="0"/>
              <a:t> </a:t>
            </a:r>
            <a:r>
              <a:rPr dirty="0" err="1"/>
              <a:t>вода</a:t>
            </a:r>
            <a:r>
              <a:rPr dirty="0"/>
              <a:t> </a:t>
            </a:r>
            <a:r>
              <a:rPr b="1" dirty="0" err="1"/>
              <a:t>отделена</a:t>
            </a:r>
            <a:r>
              <a:rPr b="1" dirty="0"/>
              <a:t> </a:t>
            </a:r>
            <a:r>
              <a:rPr b="1" dirty="0" err="1"/>
              <a:t>от</a:t>
            </a:r>
            <a:r>
              <a:rPr b="1" dirty="0"/>
              <a:t> </a:t>
            </a:r>
            <a:r>
              <a:rPr b="1" dirty="0" err="1"/>
              <a:t>поверхностной</a:t>
            </a:r>
            <a:r>
              <a:rPr b="1" dirty="0"/>
              <a:t> </a:t>
            </a:r>
            <a:r>
              <a:rPr b="1" dirty="0" err="1"/>
              <a:t>воды</a:t>
            </a:r>
            <a:r>
              <a:rPr b="1" dirty="0"/>
              <a:t> </a:t>
            </a:r>
            <a:r>
              <a:rPr dirty="0" err="1"/>
              <a:t>слоем</a:t>
            </a:r>
            <a:r>
              <a:rPr dirty="0"/>
              <a:t> </a:t>
            </a:r>
            <a:r>
              <a:rPr dirty="0" err="1"/>
              <a:t>термоклина</a:t>
            </a:r>
            <a:r>
              <a:rPr dirty="0"/>
              <a:t>, </a:t>
            </a:r>
            <a:r>
              <a:rPr dirty="0" err="1"/>
              <a:t>который</a:t>
            </a:r>
            <a:r>
              <a:rPr dirty="0"/>
              <a:t> </a:t>
            </a:r>
            <a:r>
              <a:rPr dirty="0" err="1"/>
              <a:t>препятствует</a:t>
            </a:r>
            <a:r>
              <a:rPr dirty="0"/>
              <a:t> </a:t>
            </a:r>
            <a:r>
              <a:rPr dirty="0" err="1"/>
              <a:t>их</a:t>
            </a:r>
            <a:r>
              <a:rPr dirty="0"/>
              <a:t> </a:t>
            </a:r>
            <a:r>
              <a:rPr dirty="0" err="1"/>
              <a:t>смешению</a:t>
            </a:r>
            <a:r>
              <a:rPr dirty="0"/>
              <a:t> </a:t>
            </a:r>
          </a:p>
        </p:txBody>
      </p:sp>
      <p:pic>
        <p:nvPicPr>
          <p:cNvPr id="415" name="Изображение" descr="Изображение"/>
          <p:cNvPicPr>
            <a:picLocks noChangeAspect="1"/>
          </p:cNvPicPr>
          <p:nvPr/>
        </p:nvPicPr>
        <p:blipFill>
          <a:blip r:embed="rId3"/>
          <a:stretch>
            <a:fillRect/>
          </a:stretch>
        </p:blipFill>
        <p:spPr>
          <a:xfrm>
            <a:off x="11184128" y="2513034"/>
            <a:ext cx="13614762" cy="6657053"/>
          </a:xfrm>
          <a:prstGeom prst="rect">
            <a:avLst/>
          </a:prstGeom>
          <a:ln w="12700">
            <a:miter lim="400000"/>
          </a:ln>
        </p:spPr>
      </p:pic>
      <p:sp>
        <p:nvSpPr>
          <p:cNvPr id="416" name="Линия"/>
          <p:cNvSpPr/>
          <p:nvPr/>
        </p:nvSpPr>
        <p:spPr>
          <a:xfrm>
            <a:off x="9183961" y="5342931"/>
            <a:ext cx="3060292" cy="1727840"/>
          </a:xfrm>
          <a:custGeom>
            <a:avLst/>
            <a:gdLst/>
            <a:ahLst/>
            <a:cxnLst>
              <a:cxn ang="0">
                <a:pos x="wd2" y="hd2"/>
              </a:cxn>
              <a:cxn ang="5400000">
                <a:pos x="wd2" y="hd2"/>
              </a:cxn>
              <a:cxn ang="10800000">
                <a:pos x="wd2" y="hd2"/>
              </a:cxn>
              <a:cxn ang="16200000">
                <a:pos x="wd2" y="hd2"/>
              </a:cxn>
            </a:cxnLst>
            <a:rect l="0" t="0" r="r" b="b"/>
            <a:pathLst>
              <a:path w="21600" h="20744" extrusionOk="0">
                <a:moveTo>
                  <a:pt x="0" y="20685"/>
                </a:moveTo>
                <a:cubicBezTo>
                  <a:pt x="2957" y="21077"/>
                  <a:pt x="5887" y="19502"/>
                  <a:pt x="8175" y="16292"/>
                </a:cubicBezTo>
                <a:cubicBezTo>
                  <a:pt x="11047" y="12259"/>
                  <a:pt x="12617" y="6009"/>
                  <a:pt x="15712" y="2450"/>
                </a:cubicBezTo>
                <a:cubicBezTo>
                  <a:pt x="17450" y="451"/>
                  <a:pt x="19560" y="-523"/>
                  <a:pt x="21600" y="284"/>
                </a:cubicBezTo>
              </a:path>
            </a:pathLst>
          </a:custGeom>
          <a:ln w="25400">
            <a:solidFill>
              <a:srgbClr val="EC6463"/>
            </a:solidFill>
            <a:tailEnd type="oval"/>
          </a:ln>
        </p:spPr>
        <p:txBody>
          <a:bodyPr lIns="71433" tIns="71433" rIns="71433" bIns="71433"/>
          <a:lstStyle/>
          <a:p>
            <a:endParaRPr/>
          </a:p>
        </p:txBody>
      </p:sp>
      <p:sp>
        <p:nvSpPr>
          <p:cNvPr id="417" name="Линия"/>
          <p:cNvSpPr/>
          <p:nvPr/>
        </p:nvSpPr>
        <p:spPr>
          <a:xfrm>
            <a:off x="8510926" y="5776226"/>
            <a:ext cx="3410337" cy="1467847"/>
          </a:xfrm>
          <a:custGeom>
            <a:avLst/>
            <a:gdLst/>
            <a:ahLst/>
            <a:cxnLst>
              <a:cxn ang="0">
                <a:pos x="wd2" y="hd2"/>
              </a:cxn>
              <a:cxn ang="5400000">
                <a:pos x="wd2" y="hd2"/>
              </a:cxn>
              <a:cxn ang="10800000">
                <a:pos x="wd2" y="hd2"/>
              </a:cxn>
              <a:cxn ang="16200000">
                <a:pos x="wd2" y="hd2"/>
              </a:cxn>
            </a:cxnLst>
            <a:rect l="0" t="0" r="r" b="b"/>
            <a:pathLst>
              <a:path w="21600" h="21380" extrusionOk="0">
                <a:moveTo>
                  <a:pt x="0" y="0"/>
                </a:moveTo>
                <a:cubicBezTo>
                  <a:pt x="2426" y="112"/>
                  <a:pt x="4789" y="1785"/>
                  <a:pt x="6823" y="4830"/>
                </a:cubicBezTo>
                <a:cubicBezTo>
                  <a:pt x="9952" y="9516"/>
                  <a:pt x="12174" y="17257"/>
                  <a:pt x="15725" y="20098"/>
                </a:cubicBezTo>
                <a:cubicBezTo>
                  <a:pt x="17603" y="21600"/>
                  <a:pt x="19620" y="21505"/>
                  <a:pt x="21600" y="21186"/>
                </a:cubicBezTo>
              </a:path>
            </a:pathLst>
          </a:custGeom>
          <a:ln w="25400">
            <a:solidFill>
              <a:srgbClr val="72B6E3"/>
            </a:solidFill>
            <a:tailEnd type="oval"/>
          </a:ln>
        </p:spPr>
        <p:txBody>
          <a:bodyPr lIns="71433" tIns="71433" rIns="71433" bIns="71433"/>
          <a:lstStyle/>
          <a:p>
            <a:endParaRPr/>
          </a:p>
        </p:txBody>
      </p:sp>
      <p:sp>
        <p:nvSpPr>
          <p:cNvPr id="418" name="Shape 52"/>
          <p:cNvSpPr txBox="1"/>
          <p:nvPr/>
        </p:nvSpPr>
        <p:spPr>
          <a:xfrm>
            <a:off x="1001342" y="9635717"/>
            <a:ext cx="11248322" cy="28106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lnSpc>
                <a:spcPct val="110000"/>
              </a:lnSpc>
              <a:defRPr sz="3200" b="1">
                <a:solidFill>
                  <a:srgbClr val="285FB0"/>
                </a:solidFill>
                <a:latin typeface="Arial"/>
                <a:ea typeface="Arial"/>
                <a:cs typeface="Arial"/>
                <a:sym typeface="Arial"/>
              </a:defRPr>
            </a:pPr>
            <a:r>
              <a:rPr dirty="0"/>
              <a:t>УСЛОВИЯ</a:t>
            </a:r>
          </a:p>
          <a:p>
            <a:pPr defTabSz="914400">
              <a:lnSpc>
                <a:spcPct val="110000"/>
              </a:lnSpc>
              <a:defRPr sz="3200">
                <a:solidFill>
                  <a:srgbClr val="535353"/>
                </a:solidFill>
                <a:latin typeface="Arial"/>
                <a:ea typeface="Arial"/>
                <a:cs typeface="Arial"/>
                <a:sym typeface="Arial"/>
              </a:defRPr>
            </a:pPr>
            <a:r>
              <a:rPr dirty="0" err="1"/>
              <a:t>Глубоководная</a:t>
            </a:r>
            <a:r>
              <a:rPr dirty="0"/>
              <a:t> </a:t>
            </a:r>
            <a:r>
              <a:rPr dirty="0" err="1"/>
              <a:t>вода</a:t>
            </a:r>
            <a:r>
              <a:rPr dirty="0"/>
              <a:t> </a:t>
            </a:r>
            <a:r>
              <a:rPr dirty="0" err="1"/>
              <a:t>отличается</a:t>
            </a:r>
            <a:r>
              <a:rPr dirty="0"/>
              <a:t> </a:t>
            </a:r>
            <a:r>
              <a:rPr dirty="0" err="1"/>
              <a:t>особыми</a:t>
            </a:r>
            <a:r>
              <a:rPr dirty="0"/>
              <a:t> </a:t>
            </a:r>
            <a:r>
              <a:rPr dirty="0" err="1"/>
              <a:t>условиями</a:t>
            </a:r>
            <a:r>
              <a:rPr dirty="0"/>
              <a:t>: </a:t>
            </a:r>
          </a:p>
          <a:p>
            <a:pPr defTabSz="914400">
              <a:lnSpc>
                <a:spcPct val="110000"/>
              </a:lnSpc>
              <a:defRPr sz="3200">
                <a:solidFill>
                  <a:srgbClr val="535353"/>
                </a:solidFill>
                <a:latin typeface="Arial"/>
                <a:ea typeface="Arial"/>
                <a:cs typeface="Arial"/>
                <a:sym typeface="Arial"/>
              </a:defRPr>
            </a:pPr>
            <a:r>
              <a:rPr dirty="0" err="1"/>
              <a:t>до</a:t>
            </a:r>
            <a:r>
              <a:rPr dirty="0"/>
              <a:t> </a:t>
            </a:r>
            <a:r>
              <a:rPr dirty="0" err="1"/>
              <a:t>неё</a:t>
            </a:r>
            <a:r>
              <a:rPr dirty="0"/>
              <a:t> </a:t>
            </a:r>
            <a:r>
              <a:rPr dirty="0" err="1"/>
              <a:t>не</a:t>
            </a:r>
            <a:r>
              <a:rPr dirty="0"/>
              <a:t> </a:t>
            </a:r>
            <a:r>
              <a:rPr dirty="0" err="1"/>
              <a:t>доходит</a:t>
            </a:r>
            <a:r>
              <a:rPr dirty="0"/>
              <a:t> </a:t>
            </a:r>
            <a:r>
              <a:rPr dirty="0" err="1"/>
              <a:t>солнечный</a:t>
            </a:r>
            <a:r>
              <a:rPr dirty="0"/>
              <a:t> </a:t>
            </a:r>
            <a:r>
              <a:rPr dirty="0" err="1"/>
              <a:t>свет</a:t>
            </a:r>
            <a:r>
              <a:rPr dirty="0"/>
              <a:t>, в </a:t>
            </a:r>
            <a:r>
              <a:rPr dirty="0" err="1"/>
              <a:t>ней</a:t>
            </a:r>
            <a:r>
              <a:rPr dirty="0"/>
              <a:t> </a:t>
            </a:r>
            <a:r>
              <a:rPr dirty="0" err="1"/>
              <a:t>минимально</a:t>
            </a:r>
            <a:r>
              <a:rPr dirty="0"/>
              <a:t> </a:t>
            </a:r>
            <a:r>
              <a:rPr dirty="0" err="1"/>
              <a:t>содержание</a:t>
            </a:r>
            <a:r>
              <a:rPr dirty="0"/>
              <a:t> </a:t>
            </a:r>
            <a:r>
              <a:rPr dirty="0" err="1"/>
              <a:t>кислорода</a:t>
            </a:r>
            <a:r>
              <a:rPr dirty="0"/>
              <a:t>, в </a:t>
            </a:r>
            <a:r>
              <a:rPr dirty="0" err="1"/>
              <a:t>ее</a:t>
            </a:r>
            <a:r>
              <a:rPr dirty="0"/>
              <a:t> </a:t>
            </a:r>
            <a:r>
              <a:rPr dirty="0" err="1"/>
              <a:t>составе</a:t>
            </a:r>
            <a:r>
              <a:rPr dirty="0"/>
              <a:t> </a:t>
            </a:r>
            <a:r>
              <a:rPr dirty="0" err="1"/>
              <a:t>содержатся</a:t>
            </a:r>
            <a:r>
              <a:rPr dirty="0"/>
              <a:t> </a:t>
            </a:r>
            <a:r>
              <a:rPr dirty="0" err="1"/>
              <a:t>редкие</a:t>
            </a:r>
            <a:r>
              <a:rPr dirty="0"/>
              <a:t> </a:t>
            </a:r>
            <a:r>
              <a:rPr dirty="0" err="1"/>
              <a:t>минеральные</a:t>
            </a:r>
            <a:r>
              <a:rPr dirty="0"/>
              <a:t> </a:t>
            </a:r>
            <a:r>
              <a:rPr dirty="0" err="1"/>
              <a:t>вещества</a:t>
            </a:r>
            <a:endParaRPr dirty="0"/>
          </a:p>
        </p:txBody>
      </p:sp>
      <p:sp>
        <p:nvSpPr>
          <p:cNvPr id="419" name="Shape 52"/>
          <p:cNvSpPr txBox="1"/>
          <p:nvPr/>
        </p:nvSpPr>
        <p:spPr>
          <a:xfrm>
            <a:off x="13601266" y="9635717"/>
            <a:ext cx="8509553" cy="28106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lnSpc>
                <a:spcPct val="110000"/>
              </a:lnSpc>
              <a:defRPr sz="3200" b="1">
                <a:solidFill>
                  <a:srgbClr val="285FB0"/>
                </a:solidFill>
                <a:latin typeface="Arial"/>
                <a:ea typeface="Arial"/>
                <a:cs typeface="Arial"/>
                <a:sym typeface="Arial"/>
              </a:defRPr>
            </a:pPr>
            <a:r>
              <a:rPr dirty="0"/>
              <a:t>СЛОЖНОСТЬ ДОБЫЧИ</a:t>
            </a:r>
          </a:p>
          <a:p>
            <a:pPr defTabSz="914400">
              <a:lnSpc>
                <a:spcPct val="110000"/>
              </a:lnSpc>
              <a:defRPr sz="3200">
                <a:solidFill>
                  <a:srgbClr val="535353"/>
                </a:solidFill>
                <a:latin typeface="Arial"/>
                <a:ea typeface="Arial"/>
                <a:cs typeface="Arial"/>
                <a:sym typeface="Arial"/>
              </a:defRPr>
            </a:pPr>
            <a:r>
              <a:rPr dirty="0" err="1"/>
              <a:t>Обычно</a:t>
            </a:r>
            <a:r>
              <a:rPr dirty="0"/>
              <a:t> </a:t>
            </a:r>
            <a:r>
              <a:rPr dirty="0" err="1"/>
              <a:t>большая</a:t>
            </a:r>
            <a:r>
              <a:rPr dirty="0"/>
              <a:t> </a:t>
            </a:r>
            <a:r>
              <a:rPr dirty="0" err="1"/>
              <a:t>глубина</a:t>
            </a:r>
            <a:r>
              <a:rPr dirty="0"/>
              <a:t> </a:t>
            </a:r>
            <a:r>
              <a:rPr dirty="0" err="1"/>
              <a:t>океана</a:t>
            </a:r>
            <a:r>
              <a:rPr dirty="0"/>
              <a:t> </a:t>
            </a:r>
            <a:r>
              <a:rPr dirty="0" err="1"/>
              <a:t>начинается</a:t>
            </a:r>
            <a:r>
              <a:rPr dirty="0"/>
              <a:t> </a:t>
            </a:r>
            <a:r>
              <a:rPr dirty="0" err="1"/>
              <a:t>очень</a:t>
            </a:r>
            <a:r>
              <a:rPr dirty="0"/>
              <a:t> </a:t>
            </a:r>
            <a:r>
              <a:rPr dirty="0" err="1"/>
              <a:t>далеко</a:t>
            </a:r>
            <a:r>
              <a:rPr dirty="0"/>
              <a:t> </a:t>
            </a:r>
            <a:r>
              <a:rPr dirty="0" err="1"/>
              <a:t>от</a:t>
            </a:r>
            <a:r>
              <a:rPr dirty="0"/>
              <a:t> </a:t>
            </a:r>
            <a:r>
              <a:rPr dirty="0" err="1"/>
              <a:t>береговой</a:t>
            </a:r>
            <a:r>
              <a:rPr dirty="0"/>
              <a:t> </a:t>
            </a:r>
            <a:r>
              <a:rPr dirty="0" err="1"/>
              <a:t>линии</a:t>
            </a:r>
            <a:r>
              <a:rPr dirty="0"/>
              <a:t>, и в </a:t>
            </a:r>
            <a:r>
              <a:rPr dirty="0" err="1"/>
              <a:t>таких</a:t>
            </a:r>
            <a:r>
              <a:rPr dirty="0"/>
              <a:t> </a:t>
            </a:r>
            <a:r>
              <a:rPr dirty="0" err="1"/>
              <a:t>местах</a:t>
            </a:r>
            <a:r>
              <a:rPr dirty="0"/>
              <a:t> </a:t>
            </a:r>
            <a:r>
              <a:rPr dirty="0" err="1"/>
              <a:t>добыча</a:t>
            </a:r>
            <a:r>
              <a:rPr dirty="0"/>
              <a:t> </a:t>
            </a:r>
            <a:r>
              <a:rPr dirty="0" err="1"/>
              <a:t>глубоководной</a:t>
            </a:r>
            <a:r>
              <a:rPr dirty="0"/>
              <a:t> </a:t>
            </a:r>
            <a:r>
              <a:rPr dirty="0" err="1"/>
              <a:t>воды</a:t>
            </a:r>
            <a:r>
              <a:rPr dirty="0"/>
              <a:t> </a:t>
            </a:r>
            <a:r>
              <a:rPr dirty="0" err="1"/>
              <a:t>невозможна</a:t>
            </a:r>
            <a:endParaRPr dirty="0"/>
          </a:p>
        </p:txBody>
      </p:sp>
      <p:sp>
        <p:nvSpPr>
          <p:cNvPr id="420" name="Shape 51"/>
          <p:cNvSpPr txBox="1"/>
          <p:nvPr/>
        </p:nvSpPr>
        <p:spPr>
          <a:xfrm>
            <a:off x="1015631" y="3898898"/>
            <a:ext cx="1897803" cy="5994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defTabSz="914400">
              <a:lnSpc>
                <a:spcPct val="90000"/>
              </a:lnSpc>
              <a:defRPr sz="3200" b="1">
                <a:solidFill>
                  <a:srgbClr val="72B6E3"/>
                </a:solidFill>
                <a:latin typeface="Arial"/>
                <a:ea typeface="Arial"/>
                <a:cs typeface="Arial"/>
                <a:sym typeface="Arial"/>
              </a:defRPr>
            </a:lvl1pPr>
          </a:lstStyle>
          <a:p>
            <a:r>
              <a:t>01</a:t>
            </a:r>
          </a:p>
        </p:txBody>
      </p:sp>
      <p:sp>
        <p:nvSpPr>
          <p:cNvPr id="421" name="Shape 51"/>
          <p:cNvSpPr txBox="1"/>
          <p:nvPr/>
        </p:nvSpPr>
        <p:spPr>
          <a:xfrm>
            <a:off x="1015631" y="9080499"/>
            <a:ext cx="1897803" cy="5994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defTabSz="914400">
              <a:lnSpc>
                <a:spcPct val="90000"/>
              </a:lnSpc>
              <a:defRPr sz="3200" b="1">
                <a:solidFill>
                  <a:srgbClr val="72B6E3"/>
                </a:solidFill>
                <a:latin typeface="Arial"/>
                <a:ea typeface="Arial"/>
                <a:cs typeface="Arial"/>
                <a:sym typeface="Arial"/>
              </a:defRPr>
            </a:lvl1pPr>
          </a:lstStyle>
          <a:p>
            <a:r>
              <a:t>02</a:t>
            </a:r>
          </a:p>
        </p:txBody>
      </p:sp>
      <p:sp>
        <p:nvSpPr>
          <p:cNvPr id="422" name="Shape 51"/>
          <p:cNvSpPr txBox="1"/>
          <p:nvPr/>
        </p:nvSpPr>
        <p:spPr>
          <a:xfrm>
            <a:off x="13626732" y="9080499"/>
            <a:ext cx="1897802" cy="5994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defTabSz="914400">
              <a:lnSpc>
                <a:spcPct val="90000"/>
              </a:lnSpc>
              <a:defRPr sz="3200" b="1">
                <a:solidFill>
                  <a:srgbClr val="72B6E3"/>
                </a:solidFill>
                <a:latin typeface="Arial"/>
                <a:ea typeface="Arial"/>
                <a:cs typeface="Arial"/>
                <a:sym typeface="Arial"/>
              </a:defRPr>
            </a:lvl1pPr>
          </a:lstStyle>
          <a:p>
            <a:r>
              <a:t>03</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Shape 44"/>
          <p:cNvSpPr/>
          <p:nvPr/>
        </p:nvSpPr>
        <p:spPr>
          <a:xfrm>
            <a:off x="-203599" y="-229990"/>
            <a:ext cx="24740000" cy="14175980"/>
          </a:xfrm>
          <a:prstGeom prst="rect">
            <a:avLst/>
          </a:prstGeom>
          <a:solidFill>
            <a:srgbClr val="E9F5FE"/>
          </a:solidFill>
          <a:ln w="12700">
            <a:miter lim="400000"/>
          </a:ln>
        </p:spPr>
        <p:txBody>
          <a:bodyPr lIns="71433" tIns="71433" rIns="71433" bIns="71433" anchor="ctr"/>
          <a:lstStyle/>
          <a:p>
            <a:pPr>
              <a:defRPr>
                <a:latin typeface="+mn-lt"/>
                <a:ea typeface="+mn-ea"/>
                <a:cs typeface="+mn-cs"/>
                <a:sym typeface="Helvetica Neue"/>
              </a:defRPr>
            </a:pPr>
            <a:endParaRPr/>
          </a:p>
        </p:txBody>
      </p:sp>
      <p:sp>
        <p:nvSpPr>
          <p:cNvPr id="425" name="Shape 45"/>
          <p:cNvSpPr txBox="1"/>
          <p:nvPr/>
        </p:nvSpPr>
        <p:spPr>
          <a:xfrm>
            <a:off x="22160439" y="12782736"/>
            <a:ext cx="1383647" cy="426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3" tIns="71433" rIns="71433" bIns="71433" anchor="ctr">
            <a:spAutoFit/>
          </a:bodyPr>
          <a:lstStyle>
            <a:lvl1pPr algn="r">
              <a:lnSpc>
                <a:spcPct val="90000"/>
              </a:lnSpc>
              <a:defRPr sz="2000" b="1">
                <a:solidFill>
                  <a:srgbClr val="72B5E4"/>
                </a:solidFill>
                <a:latin typeface="Arial"/>
                <a:ea typeface="Arial"/>
                <a:cs typeface="Arial"/>
                <a:sym typeface="Arial"/>
              </a:defRPr>
            </a:lvl1pPr>
          </a:lstStyle>
          <a:p>
            <a:r>
              <a:t>Oceanmin</a:t>
            </a:r>
          </a:p>
        </p:txBody>
      </p:sp>
      <p:pic>
        <p:nvPicPr>
          <p:cNvPr id="426" name="image5.png" descr="image5.png"/>
          <p:cNvPicPr>
            <a:picLocks noChangeAspect="1"/>
          </p:cNvPicPr>
          <p:nvPr/>
        </p:nvPicPr>
        <p:blipFill>
          <a:blip r:embed="rId2"/>
          <a:stretch>
            <a:fillRect/>
          </a:stretch>
        </p:blipFill>
        <p:spPr>
          <a:xfrm>
            <a:off x="1046162" y="12715875"/>
            <a:ext cx="1938342" cy="338140"/>
          </a:xfrm>
          <a:prstGeom prst="rect">
            <a:avLst/>
          </a:prstGeom>
          <a:ln w="12700">
            <a:miter lim="400000"/>
          </a:ln>
        </p:spPr>
      </p:pic>
      <p:sp>
        <p:nvSpPr>
          <p:cNvPr id="427" name="Shape 51"/>
          <p:cNvSpPr txBox="1"/>
          <p:nvPr/>
        </p:nvSpPr>
        <p:spPr>
          <a:xfrm>
            <a:off x="967840" y="1164298"/>
            <a:ext cx="22448320" cy="1056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lnSpc>
                <a:spcPct val="90000"/>
              </a:lnSpc>
              <a:defRPr sz="6400" b="1">
                <a:solidFill>
                  <a:srgbClr val="535353"/>
                </a:solidFill>
                <a:latin typeface="Arial"/>
                <a:ea typeface="Arial"/>
                <a:cs typeface="Arial"/>
                <a:sym typeface="Arial"/>
              </a:defRPr>
            </a:pPr>
            <a:r>
              <a:t>Свойства </a:t>
            </a:r>
            <a:r>
              <a:rPr>
                <a:solidFill>
                  <a:srgbClr val="285FB0"/>
                </a:solidFill>
              </a:rPr>
              <a:t>Deep Ocean Water</a:t>
            </a:r>
          </a:p>
        </p:txBody>
      </p:sp>
      <p:sp>
        <p:nvSpPr>
          <p:cNvPr id="428" name="Shape 52"/>
          <p:cNvSpPr txBox="1"/>
          <p:nvPr/>
        </p:nvSpPr>
        <p:spPr>
          <a:xfrm>
            <a:off x="2440040" y="3503002"/>
            <a:ext cx="7485372" cy="31772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lnSpc>
                <a:spcPct val="110000"/>
              </a:lnSpc>
              <a:defRPr sz="3200" b="1">
                <a:solidFill>
                  <a:srgbClr val="535353"/>
                </a:solidFill>
                <a:latin typeface="Arial"/>
                <a:ea typeface="Arial"/>
                <a:cs typeface="Arial"/>
                <a:sym typeface="Arial"/>
              </a:defRPr>
            </a:pPr>
            <a:r>
              <a:t>Состав богат макро- </a:t>
            </a:r>
          </a:p>
          <a:p>
            <a:pPr defTabSz="914400">
              <a:lnSpc>
                <a:spcPct val="110000"/>
              </a:lnSpc>
              <a:defRPr sz="3200" b="1">
                <a:solidFill>
                  <a:srgbClr val="535353"/>
                </a:solidFill>
                <a:latin typeface="Arial"/>
                <a:ea typeface="Arial"/>
                <a:cs typeface="Arial"/>
                <a:sym typeface="Arial"/>
              </a:defRPr>
            </a:pPr>
            <a:r>
              <a:t>и микроэлементами</a:t>
            </a:r>
          </a:p>
          <a:p>
            <a:pPr defTabSz="914400">
              <a:lnSpc>
                <a:spcPct val="110000"/>
              </a:lnSpc>
              <a:defRPr sz="3200">
                <a:solidFill>
                  <a:srgbClr val="535353"/>
                </a:solidFill>
                <a:latin typeface="Arial"/>
                <a:ea typeface="Arial"/>
                <a:cs typeface="Arial"/>
                <a:sym typeface="Arial"/>
              </a:defRPr>
            </a:pPr>
            <a:r>
              <a:t>За счет поступления минералов </a:t>
            </a:r>
          </a:p>
          <a:p>
            <a:pPr defTabSz="914400">
              <a:lnSpc>
                <a:spcPct val="110000"/>
              </a:lnSpc>
              <a:defRPr sz="3200">
                <a:solidFill>
                  <a:srgbClr val="535353"/>
                </a:solidFill>
                <a:latin typeface="Arial"/>
                <a:ea typeface="Arial"/>
                <a:cs typeface="Arial"/>
                <a:sym typeface="Arial"/>
              </a:defRPr>
            </a:pPr>
            <a:r>
              <a:t>из</a:t>
            </a:r>
            <a:r>
              <a:rPr>
                <a:solidFill>
                  <a:srgbClr val="000000"/>
                </a:solidFill>
              </a:rPr>
              <a:t> </a:t>
            </a:r>
            <a:r>
              <a:t>гидротермальных источников </a:t>
            </a:r>
          </a:p>
          <a:p>
            <a:pPr defTabSz="914400">
              <a:lnSpc>
                <a:spcPct val="110000"/>
              </a:lnSpc>
              <a:defRPr sz="3200">
                <a:solidFill>
                  <a:srgbClr val="535353"/>
                </a:solidFill>
                <a:latin typeface="Arial"/>
                <a:ea typeface="Arial"/>
                <a:cs typeface="Arial"/>
                <a:sym typeface="Arial"/>
              </a:defRPr>
            </a:pPr>
            <a:r>
              <a:t>и малого движения слоев DOW </a:t>
            </a:r>
          </a:p>
          <a:p>
            <a:pPr defTabSz="914400">
              <a:lnSpc>
                <a:spcPct val="110000"/>
              </a:lnSpc>
              <a:defRPr sz="3200">
                <a:solidFill>
                  <a:srgbClr val="535353"/>
                </a:solidFill>
                <a:latin typeface="Arial"/>
                <a:ea typeface="Arial"/>
                <a:cs typeface="Arial"/>
                <a:sym typeface="Arial"/>
              </a:defRPr>
            </a:pPr>
            <a:r>
              <a:t>к поверхности океана</a:t>
            </a:r>
          </a:p>
        </p:txBody>
      </p:sp>
      <p:sp>
        <p:nvSpPr>
          <p:cNvPr id="429" name="Shape 52"/>
          <p:cNvSpPr txBox="1"/>
          <p:nvPr/>
        </p:nvSpPr>
        <p:spPr>
          <a:xfrm>
            <a:off x="13124777" y="3464902"/>
            <a:ext cx="7143530" cy="26617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lnSpc>
                <a:spcPct val="110000"/>
              </a:lnSpc>
              <a:defRPr sz="3200" b="1">
                <a:solidFill>
                  <a:srgbClr val="535353"/>
                </a:solidFill>
                <a:latin typeface="Arial"/>
                <a:ea typeface="Arial"/>
                <a:cs typeface="Arial"/>
                <a:sym typeface="Arial"/>
              </a:defRPr>
            </a:pPr>
            <a:r>
              <a:t>Низкая температура </a:t>
            </a:r>
          </a:p>
          <a:p>
            <a:pPr defTabSz="914400">
              <a:lnSpc>
                <a:spcPct val="110000"/>
              </a:lnSpc>
              <a:defRPr sz="3200" b="1">
                <a:solidFill>
                  <a:srgbClr val="535353"/>
                </a:solidFill>
                <a:latin typeface="Arial"/>
                <a:ea typeface="Arial"/>
                <a:cs typeface="Arial"/>
                <a:sym typeface="Arial"/>
              </a:defRPr>
            </a:pPr>
            <a:r>
              <a:t>и стабильность</a:t>
            </a:r>
          </a:p>
          <a:p>
            <a:pPr defTabSz="914400">
              <a:lnSpc>
                <a:spcPct val="110000"/>
              </a:lnSpc>
              <a:defRPr sz="3200">
                <a:solidFill>
                  <a:srgbClr val="535353"/>
                </a:solidFill>
                <a:latin typeface="Arial"/>
                <a:ea typeface="Arial"/>
                <a:cs typeface="Arial"/>
                <a:sym typeface="Arial"/>
              </a:defRPr>
            </a:pPr>
            <a:r>
              <a:t>Не зависит от изменений климата, остается стабильной в диапазоне температур 6-9°С</a:t>
            </a:r>
          </a:p>
        </p:txBody>
      </p:sp>
      <p:grpSp>
        <p:nvGrpSpPr>
          <p:cNvPr id="432" name="Group 3"/>
          <p:cNvGrpSpPr/>
          <p:nvPr/>
        </p:nvGrpSpPr>
        <p:grpSpPr>
          <a:xfrm>
            <a:off x="1066729" y="3600511"/>
            <a:ext cx="1050542" cy="1050542"/>
            <a:chOff x="-1" y="0"/>
            <a:chExt cx="1050541" cy="1050541"/>
          </a:xfrm>
        </p:grpSpPr>
        <p:pic>
          <p:nvPicPr>
            <p:cNvPr id="430" name="object 5" descr="object 5"/>
            <p:cNvPicPr>
              <a:picLocks noChangeAspect="1"/>
            </p:cNvPicPr>
            <p:nvPr/>
          </p:nvPicPr>
          <p:blipFill>
            <a:blip r:embed="rId3"/>
            <a:stretch>
              <a:fillRect/>
            </a:stretch>
          </p:blipFill>
          <p:spPr>
            <a:xfrm>
              <a:off x="172476" y="165755"/>
              <a:ext cx="704841" cy="719029"/>
            </a:xfrm>
            <a:prstGeom prst="rect">
              <a:avLst/>
            </a:prstGeom>
            <a:ln w="12700" cap="flat">
              <a:noFill/>
              <a:miter lim="400000"/>
            </a:ln>
            <a:effectLst/>
          </p:spPr>
        </p:pic>
        <p:sp>
          <p:nvSpPr>
            <p:cNvPr id="431" name="CustomShape 4"/>
            <p:cNvSpPr/>
            <p:nvPr/>
          </p:nvSpPr>
          <p:spPr>
            <a:xfrm>
              <a:off x="-2" y="-1"/>
              <a:ext cx="1050543" cy="105054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2741" y="21426"/>
                  </a:lnTo>
                  <a:lnTo>
                    <a:pt x="14568" y="20924"/>
                  </a:lnTo>
                  <a:lnTo>
                    <a:pt x="16251" y="20125"/>
                  </a:lnTo>
                  <a:lnTo>
                    <a:pt x="17758" y="19060"/>
                  </a:lnTo>
                  <a:lnTo>
                    <a:pt x="19060" y="17758"/>
                  </a:lnTo>
                  <a:lnTo>
                    <a:pt x="20125" y="16251"/>
                  </a:lnTo>
                  <a:lnTo>
                    <a:pt x="20924" y="14568"/>
                  </a:lnTo>
                  <a:lnTo>
                    <a:pt x="21426" y="12741"/>
                  </a:lnTo>
                  <a:lnTo>
                    <a:pt x="21600" y="10800"/>
                  </a:lnTo>
                  <a:lnTo>
                    <a:pt x="21426" y="8859"/>
                  </a:lnTo>
                  <a:lnTo>
                    <a:pt x="20924" y="7032"/>
                  </a:lnTo>
                  <a:lnTo>
                    <a:pt x="20125" y="5349"/>
                  </a:lnTo>
                  <a:lnTo>
                    <a:pt x="19060" y="3842"/>
                  </a:lnTo>
                  <a:lnTo>
                    <a:pt x="17758" y="2540"/>
                  </a:lnTo>
                  <a:lnTo>
                    <a:pt x="16251" y="1475"/>
                  </a:lnTo>
                  <a:lnTo>
                    <a:pt x="14568" y="676"/>
                  </a:lnTo>
                  <a:lnTo>
                    <a:pt x="12741" y="174"/>
                  </a:lnTo>
                  <a:lnTo>
                    <a:pt x="10800" y="0"/>
                  </a:lnTo>
                  <a:lnTo>
                    <a:pt x="8859" y="174"/>
                  </a:lnTo>
                  <a:lnTo>
                    <a:pt x="7032" y="676"/>
                  </a:lnTo>
                  <a:lnTo>
                    <a:pt x="5349" y="1475"/>
                  </a:lnTo>
                  <a:lnTo>
                    <a:pt x="3842" y="2540"/>
                  </a:lnTo>
                  <a:lnTo>
                    <a:pt x="2540" y="3842"/>
                  </a:lnTo>
                  <a:lnTo>
                    <a:pt x="1475" y="5349"/>
                  </a:lnTo>
                  <a:lnTo>
                    <a:pt x="676" y="7032"/>
                  </a:lnTo>
                  <a:lnTo>
                    <a:pt x="174" y="8859"/>
                  </a:lnTo>
                  <a:lnTo>
                    <a:pt x="0" y="10800"/>
                  </a:lnTo>
                  <a:lnTo>
                    <a:pt x="174" y="12741"/>
                  </a:lnTo>
                  <a:lnTo>
                    <a:pt x="676" y="14568"/>
                  </a:lnTo>
                  <a:lnTo>
                    <a:pt x="1475" y="16251"/>
                  </a:lnTo>
                  <a:lnTo>
                    <a:pt x="2540" y="17758"/>
                  </a:lnTo>
                  <a:lnTo>
                    <a:pt x="3842" y="19060"/>
                  </a:lnTo>
                  <a:lnTo>
                    <a:pt x="5349" y="20125"/>
                  </a:lnTo>
                  <a:lnTo>
                    <a:pt x="7032" y="20924"/>
                  </a:lnTo>
                  <a:lnTo>
                    <a:pt x="8859" y="21426"/>
                  </a:lnTo>
                  <a:lnTo>
                    <a:pt x="10800" y="21600"/>
                  </a:lnTo>
                  <a:close/>
                </a:path>
              </a:pathLst>
            </a:custGeom>
            <a:noFill/>
            <a:ln w="22320" cap="flat">
              <a:solidFill>
                <a:srgbClr val="1BDAF1"/>
              </a:solidFill>
              <a:prstDash val="solid"/>
              <a:round/>
            </a:ln>
            <a:effectLst/>
          </p:spPr>
          <p:txBody>
            <a:bodyPr wrap="square" lIns="71433" tIns="71433" rIns="71433" bIns="71433" numCol="1" anchor="t">
              <a:noAutofit/>
            </a:bodyPr>
            <a:lstStyle/>
            <a:p>
              <a:pPr defTabSz="914400">
                <a:defRPr sz="1800">
                  <a:latin typeface="Arial"/>
                  <a:ea typeface="Arial"/>
                  <a:cs typeface="Arial"/>
                  <a:sym typeface="Arial"/>
                </a:defRPr>
              </a:pPr>
              <a:endParaRPr/>
            </a:p>
          </p:txBody>
        </p:sp>
      </p:grpSp>
      <p:grpSp>
        <p:nvGrpSpPr>
          <p:cNvPr id="435" name="Group 8"/>
          <p:cNvGrpSpPr/>
          <p:nvPr/>
        </p:nvGrpSpPr>
        <p:grpSpPr>
          <a:xfrm>
            <a:off x="1184068" y="7827412"/>
            <a:ext cx="1050542" cy="1050542"/>
            <a:chOff x="-1" y="0"/>
            <a:chExt cx="1050541" cy="1050541"/>
          </a:xfrm>
        </p:grpSpPr>
        <p:sp>
          <p:nvSpPr>
            <p:cNvPr id="433" name="CustomShape 9"/>
            <p:cNvSpPr/>
            <p:nvPr/>
          </p:nvSpPr>
          <p:spPr>
            <a:xfrm>
              <a:off x="302393" y="190395"/>
              <a:ext cx="445754" cy="686923"/>
            </a:xfrm>
            <a:custGeom>
              <a:avLst/>
              <a:gdLst/>
              <a:ahLst/>
              <a:cxnLst>
                <a:cxn ang="0">
                  <a:pos x="wd2" y="hd2"/>
                </a:cxn>
                <a:cxn ang="5400000">
                  <a:pos x="wd2" y="hd2"/>
                </a:cxn>
                <a:cxn ang="10800000">
                  <a:pos x="wd2" y="hd2"/>
                </a:cxn>
                <a:cxn ang="16200000">
                  <a:pos x="wd2" y="hd2"/>
                </a:cxn>
              </a:cxnLst>
              <a:rect l="0" t="0" r="r" b="b"/>
              <a:pathLst>
                <a:path w="21600" h="21600" extrusionOk="0">
                  <a:moveTo>
                    <a:pt x="21600" y="14559"/>
                  </a:moveTo>
                  <a:lnTo>
                    <a:pt x="20751" y="17299"/>
                  </a:lnTo>
                  <a:lnTo>
                    <a:pt x="18437" y="19538"/>
                  </a:lnTo>
                  <a:lnTo>
                    <a:pt x="15004" y="21047"/>
                  </a:lnTo>
                  <a:lnTo>
                    <a:pt x="10800" y="21600"/>
                  </a:lnTo>
                  <a:lnTo>
                    <a:pt x="6596" y="21047"/>
                  </a:lnTo>
                  <a:lnTo>
                    <a:pt x="3163" y="19538"/>
                  </a:lnTo>
                  <a:lnTo>
                    <a:pt x="849" y="17299"/>
                  </a:lnTo>
                  <a:lnTo>
                    <a:pt x="0" y="14559"/>
                  </a:lnTo>
                  <a:lnTo>
                    <a:pt x="1687" y="10643"/>
                  </a:lnTo>
                  <a:lnTo>
                    <a:pt x="5400" y="5821"/>
                  </a:lnTo>
                  <a:lnTo>
                    <a:pt x="9112" y="1728"/>
                  </a:lnTo>
                  <a:lnTo>
                    <a:pt x="10800" y="0"/>
                  </a:lnTo>
                  <a:lnTo>
                    <a:pt x="17044" y="6229"/>
                  </a:lnTo>
                  <a:lnTo>
                    <a:pt x="20250" y="9823"/>
                  </a:lnTo>
                  <a:lnTo>
                    <a:pt x="21431" y="12144"/>
                  </a:lnTo>
                  <a:lnTo>
                    <a:pt x="21600" y="14559"/>
                  </a:lnTo>
                  <a:close/>
                  <a:moveTo>
                    <a:pt x="10728" y="19173"/>
                  </a:moveTo>
                  <a:lnTo>
                    <a:pt x="8038" y="18819"/>
                  </a:lnTo>
                  <a:lnTo>
                    <a:pt x="5842" y="17854"/>
                  </a:lnTo>
                  <a:lnTo>
                    <a:pt x="4361" y="16421"/>
                  </a:lnTo>
                  <a:lnTo>
                    <a:pt x="3818" y="14667"/>
                  </a:lnTo>
                </a:path>
              </a:pathLst>
            </a:custGeom>
            <a:noFill/>
            <a:ln w="19080" cap="flat">
              <a:solidFill>
                <a:srgbClr val="1BDAF1"/>
              </a:solidFill>
              <a:prstDash val="solid"/>
              <a:round/>
            </a:ln>
            <a:effectLst/>
          </p:spPr>
          <p:txBody>
            <a:bodyPr wrap="square" lIns="71433" tIns="71433" rIns="71433" bIns="71433" numCol="1" anchor="t">
              <a:noAutofit/>
            </a:bodyPr>
            <a:lstStyle/>
            <a:p>
              <a:pPr defTabSz="914400">
                <a:defRPr sz="1800">
                  <a:latin typeface="Arial"/>
                  <a:ea typeface="Arial"/>
                  <a:cs typeface="Arial"/>
                  <a:sym typeface="Arial"/>
                </a:defRPr>
              </a:pPr>
              <a:endParaRPr/>
            </a:p>
          </p:txBody>
        </p:sp>
        <p:sp>
          <p:nvSpPr>
            <p:cNvPr id="434" name="CustomShape 10"/>
            <p:cNvSpPr/>
            <p:nvPr/>
          </p:nvSpPr>
          <p:spPr>
            <a:xfrm>
              <a:off x="-2" y="-1"/>
              <a:ext cx="1050543" cy="105054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2741" y="21426"/>
                  </a:lnTo>
                  <a:lnTo>
                    <a:pt x="14568" y="20924"/>
                  </a:lnTo>
                  <a:lnTo>
                    <a:pt x="16251" y="20125"/>
                  </a:lnTo>
                  <a:lnTo>
                    <a:pt x="17758" y="19060"/>
                  </a:lnTo>
                  <a:lnTo>
                    <a:pt x="19060" y="17758"/>
                  </a:lnTo>
                  <a:lnTo>
                    <a:pt x="20125" y="16251"/>
                  </a:lnTo>
                  <a:lnTo>
                    <a:pt x="20924" y="14568"/>
                  </a:lnTo>
                  <a:lnTo>
                    <a:pt x="21426" y="12741"/>
                  </a:lnTo>
                  <a:lnTo>
                    <a:pt x="21600" y="10800"/>
                  </a:lnTo>
                  <a:lnTo>
                    <a:pt x="21426" y="8859"/>
                  </a:lnTo>
                  <a:lnTo>
                    <a:pt x="20924" y="7032"/>
                  </a:lnTo>
                  <a:lnTo>
                    <a:pt x="20125" y="5349"/>
                  </a:lnTo>
                  <a:lnTo>
                    <a:pt x="19060" y="3842"/>
                  </a:lnTo>
                  <a:lnTo>
                    <a:pt x="17758" y="2540"/>
                  </a:lnTo>
                  <a:lnTo>
                    <a:pt x="16251" y="1475"/>
                  </a:lnTo>
                  <a:lnTo>
                    <a:pt x="14568" y="676"/>
                  </a:lnTo>
                  <a:lnTo>
                    <a:pt x="12741" y="174"/>
                  </a:lnTo>
                  <a:lnTo>
                    <a:pt x="10800" y="0"/>
                  </a:lnTo>
                  <a:lnTo>
                    <a:pt x="8859" y="174"/>
                  </a:lnTo>
                  <a:lnTo>
                    <a:pt x="7032" y="676"/>
                  </a:lnTo>
                  <a:lnTo>
                    <a:pt x="5349" y="1475"/>
                  </a:lnTo>
                  <a:lnTo>
                    <a:pt x="3842" y="2540"/>
                  </a:lnTo>
                  <a:lnTo>
                    <a:pt x="2540" y="3842"/>
                  </a:lnTo>
                  <a:lnTo>
                    <a:pt x="1475" y="5349"/>
                  </a:lnTo>
                  <a:lnTo>
                    <a:pt x="676" y="7032"/>
                  </a:lnTo>
                  <a:lnTo>
                    <a:pt x="174" y="8859"/>
                  </a:lnTo>
                  <a:lnTo>
                    <a:pt x="0" y="10800"/>
                  </a:lnTo>
                  <a:lnTo>
                    <a:pt x="174" y="12741"/>
                  </a:lnTo>
                  <a:lnTo>
                    <a:pt x="676" y="14568"/>
                  </a:lnTo>
                  <a:lnTo>
                    <a:pt x="1475" y="16251"/>
                  </a:lnTo>
                  <a:lnTo>
                    <a:pt x="2540" y="17758"/>
                  </a:lnTo>
                  <a:lnTo>
                    <a:pt x="3842" y="19060"/>
                  </a:lnTo>
                  <a:lnTo>
                    <a:pt x="5349" y="20125"/>
                  </a:lnTo>
                  <a:lnTo>
                    <a:pt x="7032" y="20924"/>
                  </a:lnTo>
                  <a:lnTo>
                    <a:pt x="8859" y="21426"/>
                  </a:lnTo>
                  <a:lnTo>
                    <a:pt x="10800" y="21600"/>
                  </a:lnTo>
                  <a:close/>
                </a:path>
              </a:pathLst>
            </a:custGeom>
            <a:noFill/>
            <a:ln w="22320" cap="flat">
              <a:solidFill>
                <a:srgbClr val="1BDAF1"/>
              </a:solidFill>
              <a:prstDash val="solid"/>
              <a:round/>
            </a:ln>
            <a:effectLst/>
          </p:spPr>
          <p:txBody>
            <a:bodyPr wrap="square" lIns="71433" tIns="71433" rIns="71433" bIns="71433" numCol="1" anchor="t">
              <a:noAutofit/>
            </a:bodyPr>
            <a:lstStyle/>
            <a:p>
              <a:pPr defTabSz="914400">
                <a:defRPr sz="1800">
                  <a:latin typeface="Arial"/>
                  <a:ea typeface="Arial"/>
                  <a:cs typeface="Arial"/>
                  <a:sym typeface="Arial"/>
                </a:defRPr>
              </a:pPr>
              <a:endParaRPr/>
            </a:p>
          </p:txBody>
        </p:sp>
      </p:grpSp>
      <p:grpSp>
        <p:nvGrpSpPr>
          <p:cNvPr id="439" name="Group 11"/>
          <p:cNvGrpSpPr/>
          <p:nvPr/>
        </p:nvGrpSpPr>
        <p:grpSpPr>
          <a:xfrm>
            <a:off x="11670088" y="3603871"/>
            <a:ext cx="1043825" cy="1043826"/>
            <a:chOff x="-2" y="-2"/>
            <a:chExt cx="1043824" cy="1043825"/>
          </a:xfrm>
        </p:grpSpPr>
        <p:sp>
          <p:nvSpPr>
            <p:cNvPr id="436" name="CustomShape 12"/>
            <p:cNvSpPr/>
            <p:nvPr/>
          </p:nvSpPr>
          <p:spPr>
            <a:xfrm>
              <a:off x="-3" y="-3"/>
              <a:ext cx="1043826" cy="104382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426" y="12741"/>
                  </a:lnTo>
                  <a:lnTo>
                    <a:pt x="20924" y="14569"/>
                  </a:lnTo>
                  <a:lnTo>
                    <a:pt x="20126" y="16251"/>
                  </a:lnTo>
                  <a:lnTo>
                    <a:pt x="19060" y="17758"/>
                  </a:lnTo>
                  <a:lnTo>
                    <a:pt x="17758" y="19060"/>
                  </a:lnTo>
                  <a:lnTo>
                    <a:pt x="16251" y="20126"/>
                  </a:lnTo>
                  <a:lnTo>
                    <a:pt x="14569" y="20924"/>
                  </a:lnTo>
                  <a:lnTo>
                    <a:pt x="12741" y="21426"/>
                  </a:lnTo>
                  <a:lnTo>
                    <a:pt x="10800" y="21600"/>
                  </a:lnTo>
                  <a:lnTo>
                    <a:pt x="8859" y="21426"/>
                  </a:lnTo>
                  <a:lnTo>
                    <a:pt x="7031" y="20924"/>
                  </a:lnTo>
                  <a:lnTo>
                    <a:pt x="5349" y="20126"/>
                  </a:lnTo>
                  <a:lnTo>
                    <a:pt x="3842" y="19060"/>
                  </a:lnTo>
                  <a:lnTo>
                    <a:pt x="2540" y="17758"/>
                  </a:lnTo>
                  <a:lnTo>
                    <a:pt x="1474" y="16251"/>
                  </a:lnTo>
                  <a:lnTo>
                    <a:pt x="676" y="14569"/>
                  </a:lnTo>
                  <a:lnTo>
                    <a:pt x="174" y="12741"/>
                  </a:lnTo>
                  <a:lnTo>
                    <a:pt x="0" y="10800"/>
                  </a:lnTo>
                  <a:lnTo>
                    <a:pt x="174" y="8859"/>
                  </a:lnTo>
                  <a:lnTo>
                    <a:pt x="676" y="7031"/>
                  </a:lnTo>
                  <a:lnTo>
                    <a:pt x="1474" y="5349"/>
                  </a:lnTo>
                  <a:lnTo>
                    <a:pt x="2540" y="3842"/>
                  </a:lnTo>
                  <a:lnTo>
                    <a:pt x="3842" y="2540"/>
                  </a:lnTo>
                  <a:lnTo>
                    <a:pt x="5349" y="1474"/>
                  </a:lnTo>
                  <a:lnTo>
                    <a:pt x="7031" y="676"/>
                  </a:lnTo>
                  <a:lnTo>
                    <a:pt x="8859" y="174"/>
                  </a:lnTo>
                  <a:lnTo>
                    <a:pt x="10800" y="0"/>
                  </a:lnTo>
                  <a:lnTo>
                    <a:pt x="12741" y="174"/>
                  </a:lnTo>
                  <a:lnTo>
                    <a:pt x="14569" y="676"/>
                  </a:lnTo>
                  <a:lnTo>
                    <a:pt x="16251" y="1474"/>
                  </a:lnTo>
                  <a:lnTo>
                    <a:pt x="17758" y="2540"/>
                  </a:lnTo>
                  <a:lnTo>
                    <a:pt x="19060" y="3842"/>
                  </a:lnTo>
                  <a:lnTo>
                    <a:pt x="20126" y="5349"/>
                  </a:lnTo>
                  <a:lnTo>
                    <a:pt x="20924" y="7031"/>
                  </a:lnTo>
                  <a:lnTo>
                    <a:pt x="21426" y="8859"/>
                  </a:lnTo>
                  <a:lnTo>
                    <a:pt x="21600" y="10800"/>
                  </a:lnTo>
                  <a:close/>
                </a:path>
              </a:pathLst>
            </a:custGeom>
            <a:noFill/>
            <a:ln w="25560" cap="flat">
              <a:solidFill>
                <a:srgbClr val="1562BF"/>
              </a:solidFill>
              <a:prstDash val="solid"/>
              <a:round/>
            </a:ln>
            <a:effectLst/>
          </p:spPr>
          <p:txBody>
            <a:bodyPr wrap="square" lIns="71433" tIns="71433" rIns="71433" bIns="71433" numCol="1" anchor="t">
              <a:noAutofit/>
            </a:bodyPr>
            <a:lstStyle/>
            <a:p>
              <a:pPr defTabSz="914400">
                <a:defRPr sz="1800">
                  <a:latin typeface="Arial"/>
                  <a:ea typeface="Arial"/>
                  <a:cs typeface="Arial"/>
                  <a:sym typeface="Arial"/>
                </a:defRPr>
              </a:pPr>
              <a:endParaRPr/>
            </a:p>
          </p:txBody>
        </p:sp>
        <p:sp>
          <p:nvSpPr>
            <p:cNvPr id="437" name="CustomShape 13"/>
            <p:cNvSpPr/>
            <p:nvPr/>
          </p:nvSpPr>
          <p:spPr>
            <a:xfrm>
              <a:off x="339725" y="290447"/>
              <a:ext cx="227734" cy="486821"/>
            </a:xfrm>
            <a:custGeom>
              <a:avLst/>
              <a:gdLst/>
              <a:ahLst/>
              <a:cxnLst>
                <a:cxn ang="0">
                  <a:pos x="wd2" y="hd2"/>
                </a:cxn>
                <a:cxn ang="5400000">
                  <a:pos x="wd2" y="hd2"/>
                </a:cxn>
                <a:cxn ang="10800000">
                  <a:pos x="wd2" y="hd2"/>
                </a:cxn>
                <a:cxn ang="16200000">
                  <a:pos x="wd2" y="hd2"/>
                </a:cxn>
              </a:cxnLst>
              <a:rect l="0" t="0" r="r" b="b"/>
              <a:pathLst>
                <a:path w="21600" h="21600" extrusionOk="0">
                  <a:moveTo>
                    <a:pt x="21600" y="4500"/>
                  </a:moveTo>
                  <a:lnTo>
                    <a:pt x="20893" y="2748"/>
                  </a:lnTo>
                  <a:lnTo>
                    <a:pt x="18964" y="1318"/>
                  </a:lnTo>
                  <a:lnTo>
                    <a:pt x="16104" y="353"/>
                  </a:lnTo>
                  <a:lnTo>
                    <a:pt x="12601" y="0"/>
                  </a:lnTo>
                  <a:lnTo>
                    <a:pt x="8999" y="0"/>
                  </a:lnTo>
                  <a:lnTo>
                    <a:pt x="5496" y="353"/>
                  </a:lnTo>
                  <a:lnTo>
                    <a:pt x="2636" y="1318"/>
                  </a:lnTo>
                  <a:lnTo>
                    <a:pt x="707" y="2748"/>
                  </a:lnTo>
                  <a:lnTo>
                    <a:pt x="0" y="4500"/>
                  </a:lnTo>
                  <a:lnTo>
                    <a:pt x="0" y="17100"/>
                  </a:lnTo>
                  <a:lnTo>
                    <a:pt x="707" y="18852"/>
                  </a:lnTo>
                  <a:lnTo>
                    <a:pt x="2636" y="20282"/>
                  </a:lnTo>
                  <a:lnTo>
                    <a:pt x="5496" y="21246"/>
                  </a:lnTo>
                  <a:lnTo>
                    <a:pt x="8999" y="21600"/>
                  </a:lnTo>
                  <a:lnTo>
                    <a:pt x="12601" y="21600"/>
                  </a:lnTo>
                  <a:lnTo>
                    <a:pt x="16104" y="21246"/>
                  </a:lnTo>
                  <a:lnTo>
                    <a:pt x="18964" y="20282"/>
                  </a:lnTo>
                  <a:lnTo>
                    <a:pt x="20893" y="18852"/>
                  </a:lnTo>
                  <a:lnTo>
                    <a:pt x="21600" y="17100"/>
                  </a:lnTo>
                </a:path>
              </a:pathLst>
            </a:custGeom>
            <a:noFill/>
            <a:ln w="25560" cap="flat">
              <a:solidFill>
                <a:srgbClr val="1562BF"/>
              </a:solidFill>
              <a:prstDash val="solid"/>
              <a:round/>
            </a:ln>
            <a:effectLst/>
          </p:spPr>
          <p:txBody>
            <a:bodyPr wrap="square" lIns="71433" tIns="71433" rIns="71433" bIns="71433" numCol="1" anchor="t">
              <a:noAutofit/>
            </a:bodyPr>
            <a:lstStyle/>
            <a:p>
              <a:pPr defTabSz="914400">
                <a:defRPr sz="1800">
                  <a:latin typeface="Arial"/>
                  <a:ea typeface="Arial"/>
                  <a:cs typeface="Arial"/>
                  <a:sym typeface="Arial"/>
                </a:defRPr>
              </a:pPr>
              <a:endParaRPr/>
            </a:p>
          </p:txBody>
        </p:sp>
        <p:pic>
          <p:nvPicPr>
            <p:cNvPr id="438" name="object 20" descr="object 20"/>
            <p:cNvPicPr>
              <a:picLocks noChangeAspect="1"/>
            </p:cNvPicPr>
            <p:nvPr/>
          </p:nvPicPr>
          <p:blipFill>
            <a:blip r:embed="rId4"/>
            <a:stretch>
              <a:fillRect/>
            </a:stretch>
          </p:blipFill>
          <p:spPr>
            <a:xfrm>
              <a:off x="621960" y="203089"/>
              <a:ext cx="183680" cy="191892"/>
            </a:xfrm>
            <a:prstGeom prst="rect">
              <a:avLst/>
            </a:prstGeom>
            <a:ln w="12700" cap="flat">
              <a:noFill/>
              <a:miter lim="400000"/>
            </a:ln>
            <a:effectLst/>
          </p:spPr>
        </p:pic>
      </p:grpSp>
      <p:grpSp>
        <p:nvGrpSpPr>
          <p:cNvPr id="442" name="Group 14"/>
          <p:cNvGrpSpPr/>
          <p:nvPr/>
        </p:nvGrpSpPr>
        <p:grpSpPr>
          <a:xfrm>
            <a:off x="11666728" y="7827412"/>
            <a:ext cx="1050542" cy="1050542"/>
            <a:chOff x="-1" y="0"/>
            <a:chExt cx="1050541" cy="1050541"/>
          </a:xfrm>
        </p:grpSpPr>
        <p:sp>
          <p:nvSpPr>
            <p:cNvPr id="440" name="CustomShape 15"/>
            <p:cNvSpPr/>
            <p:nvPr/>
          </p:nvSpPr>
          <p:spPr>
            <a:xfrm>
              <a:off x="195622" y="187408"/>
              <a:ext cx="660042" cy="601059"/>
            </a:xfrm>
            <a:custGeom>
              <a:avLst/>
              <a:gdLst/>
              <a:ahLst/>
              <a:cxnLst>
                <a:cxn ang="0">
                  <a:pos x="wd2" y="hd2"/>
                </a:cxn>
                <a:cxn ang="5400000">
                  <a:pos x="wd2" y="hd2"/>
                </a:cxn>
                <a:cxn ang="10800000">
                  <a:pos x="wd2" y="hd2"/>
                </a:cxn>
                <a:cxn ang="16200000">
                  <a:pos x="wd2" y="hd2"/>
                </a:cxn>
              </a:cxnLst>
              <a:rect l="0" t="0" r="r" b="b"/>
              <a:pathLst>
                <a:path w="21600" h="21600" extrusionOk="0">
                  <a:moveTo>
                    <a:pt x="11447" y="10922"/>
                  </a:moveTo>
                  <a:lnTo>
                    <a:pt x="10113" y="10922"/>
                  </a:lnTo>
                  <a:lnTo>
                    <a:pt x="9572" y="11460"/>
                  </a:lnTo>
                  <a:lnTo>
                    <a:pt x="9572" y="12792"/>
                  </a:lnTo>
                  <a:lnTo>
                    <a:pt x="10113" y="13331"/>
                  </a:lnTo>
                  <a:lnTo>
                    <a:pt x="11447" y="13331"/>
                  </a:lnTo>
                  <a:lnTo>
                    <a:pt x="11988" y="12792"/>
                  </a:lnTo>
                  <a:lnTo>
                    <a:pt x="11988" y="11460"/>
                  </a:lnTo>
                  <a:lnTo>
                    <a:pt x="11447" y="10922"/>
                  </a:lnTo>
                  <a:close/>
                  <a:moveTo>
                    <a:pt x="6642" y="19191"/>
                  </a:moveTo>
                  <a:lnTo>
                    <a:pt x="5307" y="19191"/>
                  </a:lnTo>
                  <a:lnTo>
                    <a:pt x="4767" y="19730"/>
                  </a:lnTo>
                  <a:lnTo>
                    <a:pt x="4767" y="21061"/>
                  </a:lnTo>
                  <a:lnTo>
                    <a:pt x="5307" y="21600"/>
                  </a:lnTo>
                  <a:lnTo>
                    <a:pt x="6642" y="21600"/>
                  </a:lnTo>
                  <a:lnTo>
                    <a:pt x="7183" y="21061"/>
                  </a:lnTo>
                  <a:lnTo>
                    <a:pt x="7183" y="19730"/>
                  </a:lnTo>
                  <a:lnTo>
                    <a:pt x="6642" y="19191"/>
                  </a:lnTo>
                  <a:close/>
                  <a:moveTo>
                    <a:pt x="1876" y="10922"/>
                  </a:moveTo>
                  <a:lnTo>
                    <a:pt x="542" y="10922"/>
                  </a:lnTo>
                  <a:lnTo>
                    <a:pt x="1" y="11460"/>
                  </a:lnTo>
                  <a:lnTo>
                    <a:pt x="1" y="12792"/>
                  </a:lnTo>
                  <a:lnTo>
                    <a:pt x="542" y="13331"/>
                  </a:lnTo>
                  <a:lnTo>
                    <a:pt x="1876" y="13331"/>
                  </a:lnTo>
                  <a:lnTo>
                    <a:pt x="2417" y="12792"/>
                  </a:lnTo>
                  <a:lnTo>
                    <a:pt x="2417" y="11460"/>
                  </a:lnTo>
                  <a:lnTo>
                    <a:pt x="1876" y="10922"/>
                  </a:lnTo>
                  <a:close/>
                  <a:moveTo>
                    <a:pt x="6642" y="8211"/>
                  </a:moveTo>
                  <a:lnTo>
                    <a:pt x="5307" y="8211"/>
                  </a:lnTo>
                  <a:lnTo>
                    <a:pt x="4767" y="8751"/>
                  </a:lnTo>
                  <a:lnTo>
                    <a:pt x="4767" y="10082"/>
                  </a:lnTo>
                  <a:lnTo>
                    <a:pt x="5307" y="10622"/>
                  </a:lnTo>
                  <a:lnTo>
                    <a:pt x="6642" y="10622"/>
                  </a:lnTo>
                  <a:lnTo>
                    <a:pt x="7183" y="10082"/>
                  </a:lnTo>
                  <a:lnTo>
                    <a:pt x="7183" y="8751"/>
                  </a:lnTo>
                  <a:lnTo>
                    <a:pt x="6642" y="8211"/>
                  </a:lnTo>
                  <a:close/>
                  <a:moveTo>
                    <a:pt x="11447" y="0"/>
                  </a:moveTo>
                  <a:lnTo>
                    <a:pt x="10113" y="0"/>
                  </a:lnTo>
                  <a:lnTo>
                    <a:pt x="9572" y="540"/>
                  </a:lnTo>
                  <a:lnTo>
                    <a:pt x="9572" y="1871"/>
                  </a:lnTo>
                  <a:lnTo>
                    <a:pt x="10113" y="2409"/>
                  </a:lnTo>
                  <a:lnTo>
                    <a:pt x="11447" y="2409"/>
                  </a:lnTo>
                  <a:lnTo>
                    <a:pt x="11988" y="1871"/>
                  </a:lnTo>
                  <a:lnTo>
                    <a:pt x="11988" y="540"/>
                  </a:lnTo>
                  <a:lnTo>
                    <a:pt x="11447" y="0"/>
                  </a:lnTo>
                  <a:close/>
                  <a:moveTo>
                    <a:pt x="16329" y="8211"/>
                  </a:moveTo>
                  <a:lnTo>
                    <a:pt x="14994" y="8211"/>
                  </a:lnTo>
                  <a:lnTo>
                    <a:pt x="14453" y="8751"/>
                  </a:lnTo>
                  <a:lnTo>
                    <a:pt x="14453" y="10082"/>
                  </a:lnTo>
                  <a:lnTo>
                    <a:pt x="14994" y="10622"/>
                  </a:lnTo>
                  <a:lnTo>
                    <a:pt x="16329" y="10622"/>
                  </a:lnTo>
                  <a:lnTo>
                    <a:pt x="16870" y="10082"/>
                  </a:lnTo>
                  <a:lnTo>
                    <a:pt x="16870" y="8751"/>
                  </a:lnTo>
                  <a:lnTo>
                    <a:pt x="16329" y="8211"/>
                  </a:lnTo>
                  <a:close/>
                  <a:moveTo>
                    <a:pt x="21060" y="10922"/>
                  </a:moveTo>
                  <a:lnTo>
                    <a:pt x="19725" y="10922"/>
                  </a:lnTo>
                  <a:lnTo>
                    <a:pt x="19185" y="11460"/>
                  </a:lnTo>
                  <a:lnTo>
                    <a:pt x="19185" y="12792"/>
                  </a:lnTo>
                  <a:lnTo>
                    <a:pt x="19725" y="13331"/>
                  </a:lnTo>
                  <a:lnTo>
                    <a:pt x="21060" y="13331"/>
                  </a:lnTo>
                  <a:lnTo>
                    <a:pt x="21600" y="12792"/>
                  </a:lnTo>
                  <a:lnTo>
                    <a:pt x="21600" y="11460"/>
                  </a:lnTo>
                  <a:lnTo>
                    <a:pt x="21060" y="10922"/>
                  </a:lnTo>
                  <a:close/>
                  <a:moveTo>
                    <a:pt x="16222" y="19191"/>
                  </a:moveTo>
                  <a:lnTo>
                    <a:pt x="14888" y="19191"/>
                  </a:lnTo>
                  <a:lnTo>
                    <a:pt x="14347" y="19730"/>
                  </a:lnTo>
                  <a:lnTo>
                    <a:pt x="14347" y="21061"/>
                  </a:lnTo>
                  <a:lnTo>
                    <a:pt x="14888" y="21600"/>
                  </a:lnTo>
                  <a:lnTo>
                    <a:pt x="16222" y="21600"/>
                  </a:lnTo>
                  <a:lnTo>
                    <a:pt x="16763" y="21061"/>
                  </a:lnTo>
                  <a:lnTo>
                    <a:pt x="16763" y="19730"/>
                  </a:lnTo>
                  <a:lnTo>
                    <a:pt x="16222" y="19191"/>
                  </a:lnTo>
                  <a:close/>
                  <a:moveTo>
                    <a:pt x="11490" y="16496"/>
                  </a:moveTo>
                  <a:lnTo>
                    <a:pt x="10156" y="16496"/>
                  </a:lnTo>
                  <a:lnTo>
                    <a:pt x="9615" y="17035"/>
                  </a:lnTo>
                  <a:lnTo>
                    <a:pt x="9615" y="18365"/>
                  </a:lnTo>
                  <a:lnTo>
                    <a:pt x="10156" y="18906"/>
                  </a:lnTo>
                  <a:lnTo>
                    <a:pt x="11490" y="18906"/>
                  </a:lnTo>
                  <a:lnTo>
                    <a:pt x="12031" y="18365"/>
                  </a:lnTo>
                  <a:lnTo>
                    <a:pt x="12031" y="17035"/>
                  </a:lnTo>
                  <a:lnTo>
                    <a:pt x="11490" y="16496"/>
                  </a:lnTo>
                  <a:close/>
                  <a:moveTo>
                    <a:pt x="3043" y="18196"/>
                  </a:moveTo>
                  <a:lnTo>
                    <a:pt x="2958" y="18228"/>
                  </a:lnTo>
                  <a:lnTo>
                    <a:pt x="2813" y="18540"/>
                  </a:lnTo>
                  <a:lnTo>
                    <a:pt x="2660" y="18747"/>
                  </a:lnTo>
                  <a:lnTo>
                    <a:pt x="2408" y="18976"/>
                  </a:lnTo>
                  <a:lnTo>
                    <a:pt x="2414" y="19055"/>
                  </a:lnTo>
                  <a:lnTo>
                    <a:pt x="2487" y="19096"/>
                  </a:lnTo>
                  <a:lnTo>
                    <a:pt x="4047" y="19996"/>
                  </a:lnTo>
                  <a:lnTo>
                    <a:pt x="4122" y="19961"/>
                  </a:lnTo>
                  <a:lnTo>
                    <a:pt x="4216" y="19630"/>
                  </a:lnTo>
                  <a:lnTo>
                    <a:pt x="4334" y="19404"/>
                  </a:lnTo>
                  <a:lnTo>
                    <a:pt x="4546" y="19142"/>
                  </a:lnTo>
                  <a:lnTo>
                    <a:pt x="4532" y="19054"/>
                  </a:lnTo>
                  <a:lnTo>
                    <a:pt x="3043" y="18196"/>
                  </a:lnTo>
                  <a:close/>
                  <a:moveTo>
                    <a:pt x="1876" y="16318"/>
                  </a:moveTo>
                  <a:lnTo>
                    <a:pt x="542" y="16318"/>
                  </a:lnTo>
                  <a:lnTo>
                    <a:pt x="0" y="16858"/>
                  </a:lnTo>
                  <a:lnTo>
                    <a:pt x="8" y="18196"/>
                  </a:lnTo>
                  <a:lnTo>
                    <a:pt x="542" y="18728"/>
                  </a:lnTo>
                  <a:lnTo>
                    <a:pt x="1876" y="18728"/>
                  </a:lnTo>
                  <a:lnTo>
                    <a:pt x="2409" y="18196"/>
                  </a:lnTo>
                  <a:lnTo>
                    <a:pt x="2416" y="16858"/>
                  </a:lnTo>
                  <a:lnTo>
                    <a:pt x="1876" y="16318"/>
                  </a:lnTo>
                  <a:close/>
                  <a:moveTo>
                    <a:pt x="6642" y="2651"/>
                  </a:moveTo>
                  <a:lnTo>
                    <a:pt x="5307" y="2651"/>
                  </a:lnTo>
                  <a:lnTo>
                    <a:pt x="4767" y="3191"/>
                  </a:lnTo>
                  <a:lnTo>
                    <a:pt x="4767" y="4522"/>
                  </a:lnTo>
                  <a:lnTo>
                    <a:pt x="5307" y="5061"/>
                  </a:lnTo>
                  <a:lnTo>
                    <a:pt x="6642" y="5061"/>
                  </a:lnTo>
                  <a:lnTo>
                    <a:pt x="7183" y="4522"/>
                  </a:lnTo>
                  <a:lnTo>
                    <a:pt x="7183" y="3191"/>
                  </a:lnTo>
                  <a:lnTo>
                    <a:pt x="6642" y="2651"/>
                  </a:lnTo>
                  <a:close/>
                  <a:moveTo>
                    <a:pt x="21060" y="16433"/>
                  </a:moveTo>
                  <a:lnTo>
                    <a:pt x="19725" y="16433"/>
                  </a:lnTo>
                  <a:lnTo>
                    <a:pt x="19185" y="16971"/>
                  </a:lnTo>
                  <a:lnTo>
                    <a:pt x="19185" y="18302"/>
                  </a:lnTo>
                  <a:lnTo>
                    <a:pt x="19725" y="18842"/>
                  </a:lnTo>
                  <a:lnTo>
                    <a:pt x="21060" y="18842"/>
                  </a:lnTo>
                  <a:lnTo>
                    <a:pt x="21600" y="18302"/>
                  </a:lnTo>
                  <a:lnTo>
                    <a:pt x="21600" y="16971"/>
                  </a:lnTo>
                  <a:lnTo>
                    <a:pt x="21060" y="16433"/>
                  </a:lnTo>
                  <a:close/>
                  <a:moveTo>
                    <a:pt x="16222" y="2804"/>
                  </a:moveTo>
                  <a:lnTo>
                    <a:pt x="14888" y="2804"/>
                  </a:lnTo>
                  <a:lnTo>
                    <a:pt x="14347" y="3344"/>
                  </a:lnTo>
                  <a:lnTo>
                    <a:pt x="14347" y="4675"/>
                  </a:lnTo>
                  <a:lnTo>
                    <a:pt x="14888" y="5215"/>
                  </a:lnTo>
                  <a:lnTo>
                    <a:pt x="16222" y="5215"/>
                  </a:lnTo>
                  <a:lnTo>
                    <a:pt x="16763" y="4675"/>
                  </a:lnTo>
                  <a:lnTo>
                    <a:pt x="16763" y="3344"/>
                  </a:lnTo>
                  <a:lnTo>
                    <a:pt x="16222" y="2804"/>
                  </a:lnTo>
                  <a:close/>
                  <a:moveTo>
                    <a:pt x="4078" y="9874"/>
                  </a:moveTo>
                  <a:lnTo>
                    <a:pt x="4001" y="9917"/>
                  </a:lnTo>
                  <a:lnTo>
                    <a:pt x="2577" y="10738"/>
                  </a:lnTo>
                  <a:lnTo>
                    <a:pt x="2567" y="10822"/>
                  </a:lnTo>
                  <a:lnTo>
                    <a:pt x="2790" y="11075"/>
                  </a:lnTo>
                  <a:lnTo>
                    <a:pt x="2918" y="11295"/>
                  </a:lnTo>
                  <a:lnTo>
                    <a:pt x="3026" y="11622"/>
                  </a:lnTo>
                  <a:lnTo>
                    <a:pt x="3103" y="11655"/>
                  </a:lnTo>
                  <a:lnTo>
                    <a:pt x="4597" y="10796"/>
                  </a:lnTo>
                  <a:lnTo>
                    <a:pt x="4607" y="10711"/>
                  </a:lnTo>
                  <a:lnTo>
                    <a:pt x="4386" y="10455"/>
                  </a:lnTo>
                  <a:lnTo>
                    <a:pt x="4259" y="10234"/>
                  </a:lnTo>
                  <a:lnTo>
                    <a:pt x="4154" y="9908"/>
                  </a:lnTo>
                  <a:lnTo>
                    <a:pt x="4078" y="9874"/>
                  </a:lnTo>
                  <a:close/>
                  <a:moveTo>
                    <a:pt x="687" y="13933"/>
                  </a:moveTo>
                  <a:lnTo>
                    <a:pt x="619" y="13981"/>
                  </a:lnTo>
                  <a:lnTo>
                    <a:pt x="619" y="15668"/>
                  </a:lnTo>
                  <a:lnTo>
                    <a:pt x="687" y="15716"/>
                  </a:lnTo>
                  <a:lnTo>
                    <a:pt x="912" y="15663"/>
                  </a:lnTo>
                  <a:lnTo>
                    <a:pt x="1058" y="15645"/>
                  </a:lnTo>
                  <a:lnTo>
                    <a:pt x="1664" y="15645"/>
                  </a:lnTo>
                  <a:lnTo>
                    <a:pt x="1680" y="15632"/>
                  </a:lnTo>
                  <a:lnTo>
                    <a:pt x="1680" y="14018"/>
                  </a:lnTo>
                  <a:lnTo>
                    <a:pt x="1664" y="14006"/>
                  </a:lnTo>
                  <a:lnTo>
                    <a:pt x="1058" y="14006"/>
                  </a:lnTo>
                  <a:lnTo>
                    <a:pt x="912" y="13988"/>
                  </a:lnTo>
                  <a:lnTo>
                    <a:pt x="687" y="13933"/>
                  </a:lnTo>
                  <a:close/>
                  <a:moveTo>
                    <a:pt x="1664" y="15645"/>
                  </a:moveTo>
                  <a:lnTo>
                    <a:pt x="1316" y="15645"/>
                  </a:lnTo>
                  <a:lnTo>
                    <a:pt x="1421" y="15654"/>
                  </a:lnTo>
                  <a:lnTo>
                    <a:pt x="1610" y="15686"/>
                  </a:lnTo>
                  <a:lnTo>
                    <a:pt x="1664" y="15645"/>
                  </a:lnTo>
                  <a:close/>
                  <a:moveTo>
                    <a:pt x="1610" y="13964"/>
                  </a:moveTo>
                  <a:lnTo>
                    <a:pt x="1421" y="13995"/>
                  </a:lnTo>
                  <a:lnTo>
                    <a:pt x="1316" y="14006"/>
                  </a:lnTo>
                  <a:lnTo>
                    <a:pt x="1664" y="14006"/>
                  </a:lnTo>
                  <a:lnTo>
                    <a:pt x="1610" y="13964"/>
                  </a:lnTo>
                  <a:close/>
                  <a:moveTo>
                    <a:pt x="7869" y="9884"/>
                  </a:moveTo>
                  <a:lnTo>
                    <a:pt x="7792" y="9917"/>
                  </a:lnTo>
                  <a:lnTo>
                    <a:pt x="7684" y="10248"/>
                  </a:lnTo>
                  <a:lnTo>
                    <a:pt x="7552" y="10473"/>
                  </a:lnTo>
                  <a:lnTo>
                    <a:pt x="7325" y="10729"/>
                  </a:lnTo>
                  <a:lnTo>
                    <a:pt x="7334" y="10814"/>
                  </a:lnTo>
                  <a:lnTo>
                    <a:pt x="8860" y="11692"/>
                  </a:lnTo>
                  <a:lnTo>
                    <a:pt x="8936" y="11658"/>
                  </a:lnTo>
                  <a:lnTo>
                    <a:pt x="9037" y="11324"/>
                  </a:lnTo>
                  <a:lnTo>
                    <a:pt x="9163" y="11096"/>
                  </a:lnTo>
                  <a:lnTo>
                    <a:pt x="9328" y="10901"/>
                  </a:lnTo>
                  <a:lnTo>
                    <a:pt x="9385" y="10835"/>
                  </a:lnTo>
                  <a:lnTo>
                    <a:pt x="9374" y="10750"/>
                  </a:lnTo>
                  <a:lnTo>
                    <a:pt x="7869" y="9884"/>
                  </a:lnTo>
                  <a:close/>
                  <a:moveTo>
                    <a:pt x="17550" y="9912"/>
                  </a:moveTo>
                  <a:lnTo>
                    <a:pt x="17472" y="9945"/>
                  </a:lnTo>
                  <a:lnTo>
                    <a:pt x="17360" y="10269"/>
                  </a:lnTo>
                  <a:lnTo>
                    <a:pt x="17229" y="10488"/>
                  </a:lnTo>
                  <a:lnTo>
                    <a:pt x="17002" y="10739"/>
                  </a:lnTo>
                  <a:lnTo>
                    <a:pt x="17011" y="10823"/>
                  </a:lnTo>
                  <a:lnTo>
                    <a:pt x="17087" y="10865"/>
                  </a:lnTo>
                  <a:lnTo>
                    <a:pt x="18417" y="11631"/>
                  </a:lnTo>
                  <a:lnTo>
                    <a:pt x="18494" y="11676"/>
                  </a:lnTo>
                  <a:lnTo>
                    <a:pt x="18570" y="11642"/>
                  </a:lnTo>
                  <a:lnTo>
                    <a:pt x="18674" y="11314"/>
                  </a:lnTo>
                  <a:lnTo>
                    <a:pt x="18799" y="11093"/>
                  </a:lnTo>
                  <a:lnTo>
                    <a:pt x="19019" y="10837"/>
                  </a:lnTo>
                  <a:lnTo>
                    <a:pt x="19009" y="10752"/>
                  </a:lnTo>
                  <a:lnTo>
                    <a:pt x="17550" y="9912"/>
                  </a:lnTo>
                  <a:close/>
                  <a:moveTo>
                    <a:pt x="5503" y="5696"/>
                  </a:moveTo>
                  <a:lnTo>
                    <a:pt x="5443" y="5740"/>
                  </a:lnTo>
                  <a:lnTo>
                    <a:pt x="5443" y="7552"/>
                  </a:lnTo>
                  <a:lnTo>
                    <a:pt x="5503" y="7596"/>
                  </a:lnTo>
                  <a:lnTo>
                    <a:pt x="5722" y="7551"/>
                  </a:lnTo>
                  <a:lnTo>
                    <a:pt x="5842" y="7538"/>
                  </a:lnTo>
                  <a:lnTo>
                    <a:pt x="6495" y="7538"/>
                  </a:lnTo>
                  <a:lnTo>
                    <a:pt x="6495" y="5753"/>
                  </a:lnTo>
                  <a:lnTo>
                    <a:pt x="5842" y="5753"/>
                  </a:lnTo>
                  <a:lnTo>
                    <a:pt x="5714" y="5740"/>
                  </a:lnTo>
                  <a:lnTo>
                    <a:pt x="5503" y="5696"/>
                  </a:lnTo>
                  <a:close/>
                  <a:moveTo>
                    <a:pt x="6495" y="7538"/>
                  </a:moveTo>
                  <a:lnTo>
                    <a:pt x="6100" y="7538"/>
                  </a:lnTo>
                  <a:lnTo>
                    <a:pt x="6227" y="7552"/>
                  </a:lnTo>
                  <a:lnTo>
                    <a:pt x="6341" y="7573"/>
                  </a:lnTo>
                  <a:lnTo>
                    <a:pt x="6426" y="7590"/>
                  </a:lnTo>
                  <a:lnTo>
                    <a:pt x="6495" y="7540"/>
                  </a:lnTo>
                  <a:close/>
                  <a:moveTo>
                    <a:pt x="6426" y="5700"/>
                  </a:moveTo>
                  <a:lnTo>
                    <a:pt x="6222" y="5741"/>
                  </a:lnTo>
                  <a:lnTo>
                    <a:pt x="6100" y="5753"/>
                  </a:lnTo>
                  <a:lnTo>
                    <a:pt x="6495" y="5753"/>
                  </a:lnTo>
                  <a:lnTo>
                    <a:pt x="6426" y="5700"/>
                  </a:lnTo>
                  <a:close/>
                  <a:moveTo>
                    <a:pt x="8929" y="18172"/>
                  </a:moveTo>
                  <a:lnTo>
                    <a:pt x="7408" y="19048"/>
                  </a:lnTo>
                  <a:lnTo>
                    <a:pt x="7397" y="19134"/>
                  </a:lnTo>
                  <a:lnTo>
                    <a:pt x="7610" y="19396"/>
                  </a:lnTo>
                  <a:lnTo>
                    <a:pt x="7730" y="19621"/>
                  </a:lnTo>
                  <a:lnTo>
                    <a:pt x="7826" y="19951"/>
                  </a:lnTo>
                  <a:lnTo>
                    <a:pt x="7901" y="19985"/>
                  </a:lnTo>
                  <a:lnTo>
                    <a:pt x="7977" y="19942"/>
                  </a:lnTo>
                  <a:lnTo>
                    <a:pt x="9456" y="19090"/>
                  </a:lnTo>
                  <a:lnTo>
                    <a:pt x="9466" y="19005"/>
                  </a:lnTo>
                  <a:lnTo>
                    <a:pt x="9242" y="18751"/>
                  </a:lnTo>
                  <a:lnTo>
                    <a:pt x="9114" y="18532"/>
                  </a:lnTo>
                  <a:lnTo>
                    <a:pt x="9006" y="18206"/>
                  </a:lnTo>
                  <a:lnTo>
                    <a:pt x="8929" y="18172"/>
                  </a:lnTo>
                  <a:close/>
                  <a:moveTo>
                    <a:pt x="8867" y="1586"/>
                  </a:moveTo>
                  <a:lnTo>
                    <a:pt x="7356" y="2456"/>
                  </a:lnTo>
                  <a:lnTo>
                    <a:pt x="7346" y="2541"/>
                  </a:lnTo>
                  <a:lnTo>
                    <a:pt x="7569" y="2794"/>
                  </a:lnTo>
                  <a:lnTo>
                    <a:pt x="7698" y="3014"/>
                  </a:lnTo>
                  <a:lnTo>
                    <a:pt x="7807" y="3339"/>
                  </a:lnTo>
                  <a:lnTo>
                    <a:pt x="7884" y="3373"/>
                  </a:lnTo>
                  <a:lnTo>
                    <a:pt x="7960" y="3330"/>
                  </a:lnTo>
                  <a:lnTo>
                    <a:pt x="9348" y="2529"/>
                  </a:lnTo>
                  <a:lnTo>
                    <a:pt x="9361" y="2442"/>
                  </a:lnTo>
                  <a:lnTo>
                    <a:pt x="9150" y="2179"/>
                  </a:lnTo>
                  <a:lnTo>
                    <a:pt x="9033" y="1952"/>
                  </a:lnTo>
                  <a:lnTo>
                    <a:pt x="8941" y="1620"/>
                  </a:lnTo>
                  <a:lnTo>
                    <a:pt x="8867" y="1586"/>
                  </a:lnTo>
                  <a:close/>
                  <a:moveTo>
                    <a:pt x="18505" y="18204"/>
                  </a:moveTo>
                  <a:lnTo>
                    <a:pt x="16991" y="19076"/>
                  </a:lnTo>
                  <a:lnTo>
                    <a:pt x="16979" y="19162"/>
                  </a:lnTo>
                  <a:lnTo>
                    <a:pt x="17189" y="19427"/>
                  </a:lnTo>
                  <a:lnTo>
                    <a:pt x="17306" y="19654"/>
                  </a:lnTo>
                  <a:lnTo>
                    <a:pt x="17396" y="19986"/>
                  </a:lnTo>
                  <a:lnTo>
                    <a:pt x="17470" y="20021"/>
                  </a:lnTo>
                  <a:lnTo>
                    <a:pt x="19075" y="19096"/>
                  </a:lnTo>
                  <a:lnTo>
                    <a:pt x="19083" y="19015"/>
                  </a:lnTo>
                  <a:lnTo>
                    <a:pt x="18848" y="18770"/>
                  </a:lnTo>
                  <a:lnTo>
                    <a:pt x="18710" y="18556"/>
                  </a:lnTo>
                  <a:lnTo>
                    <a:pt x="18586" y="18237"/>
                  </a:lnTo>
                  <a:lnTo>
                    <a:pt x="18505" y="18204"/>
                  </a:lnTo>
                  <a:close/>
                  <a:moveTo>
                    <a:pt x="15135" y="5861"/>
                  </a:moveTo>
                  <a:lnTo>
                    <a:pt x="15073" y="5907"/>
                  </a:lnTo>
                  <a:lnTo>
                    <a:pt x="15066" y="7563"/>
                  </a:lnTo>
                  <a:lnTo>
                    <a:pt x="15133" y="7611"/>
                  </a:lnTo>
                  <a:lnTo>
                    <a:pt x="15361" y="7556"/>
                  </a:lnTo>
                  <a:lnTo>
                    <a:pt x="15509" y="7538"/>
                  </a:lnTo>
                  <a:lnTo>
                    <a:pt x="16109" y="7538"/>
                  </a:lnTo>
                  <a:lnTo>
                    <a:pt x="16126" y="7525"/>
                  </a:lnTo>
                  <a:lnTo>
                    <a:pt x="16126" y="5907"/>
                  </a:lnTo>
                  <a:lnTo>
                    <a:pt x="15441" y="5907"/>
                  </a:lnTo>
                  <a:lnTo>
                    <a:pt x="15330" y="5895"/>
                  </a:lnTo>
                  <a:lnTo>
                    <a:pt x="15135" y="5861"/>
                  </a:lnTo>
                  <a:close/>
                  <a:moveTo>
                    <a:pt x="16109" y="7538"/>
                  </a:moveTo>
                  <a:lnTo>
                    <a:pt x="15767" y="7538"/>
                  </a:lnTo>
                  <a:lnTo>
                    <a:pt x="15870" y="7546"/>
                  </a:lnTo>
                  <a:lnTo>
                    <a:pt x="16057" y="7577"/>
                  </a:lnTo>
                  <a:lnTo>
                    <a:pt x="16109" y="7538"/>
                  </a:lnTo>
                  <a:close/>
                  <a:moveTo>
                    <a:pt x="16059" y="5841"/>
                  </a:moveTo>
                  <a:lnTo>
                    <a:pt x="15838" y="5890"/>
                  </a:lnTo>
                  <a:lnTo>
                    <a:pt x="15698" y="5907"/>
                  </a:lnTo>
                  <a:lnTo>
                    <a:pt x="16126" y="5907"/>
                  </a:lnTo>
                  <a:lnTo>
                    <a:pt x="16126" y="5890"/>
                  </a:lnTo>
                  <a:lnTo>
                    <a:pt x="16059" y="5841"/>
                  </a:lnTo>
                  <a:close/>
                  <a:moveTo>
                    <a:pt x="20941" y="15741"/>
                  </a:moveTo>
                  <a:lnTo>
                    <a:pt x="20528" y="15741"/>
                  </a:lnTo>
                  <a:lnTo>
                    <a:pt x="20660" y="15755"/>
                  </a:lnTo>
                  <a:lnTo>
                    <a:pt x="20874" y="15801"/>
                  </a:lnTo>
                  <a:lnTo>
                    <a:pt x="20935" y="15755"/>
                  </a:lnTo>
                  <a:lnTo>
                    <a:pt x="20941" y="15741"/>
                  </a:lnTo>
                  <a:close/>
                  <a:moveTo>
                    <a:pt x="19950" y="13955"/>
                  </a:moveTo>
                  <a:lnTo>
                    <a:pt x="19883" y="14006"/>
                  </a:lnTo>
                  <a:lnTo>
                    <a:pt x="19883" y="15741"/>
                  </a:lnTo>
                  <a:lnTo>
                    <a:pt x="19950" y="15790"/>
                  </a:lnTo>
                  <a:lnTo>
                    <a:pt x="20152" y="15752"/>
                  </a:lnTo>
                  <a:lnTo>
                    <a:pt x="20271" y="15741"/>
                  </a:lnTo>
                  <a:lnTo>
                    <a:pt x="20941" y="15741"/>
                  </a:lnTo>
                  <a:lnTo>
                    <a:pt x="20941" y="14006"/>
                  </a:lnTo>
                  <a:lnTo>
                    <a:pt x="20270" y="14006"/>
                  </a:lnTo>
                  <a:lnTo>
                    <a:pt x="20152" y="13994"/>
                  </a:lnTo>
                  <a:lnTo>
                    <a:pt x="19950" y="13955"/>
                  </a:lnTo>
                  <a:close/>
                  <a:moveTo>
                    <a:pt x="20874" y="13946"/>
                  </a:moveTo>
                  <a:lnTo>
                    <a:pt x="20660" y="13991"/>
                  </a:lnTo>
                  <a:lnTo>
                    <a:pt x="20528" y="14006"/>
                  </a:lnTo>
                  <a:lnTo>
                    <a:pt x="20941" y="14006"/>
                  </a:lnTo>
                  <a:lnTo>
                    <a:pt x="20936" y="13991"/>
                  </a:lnTo>
                  <a:lnTo>
                    <a:pt x="20874" y="13946"/>
                  </a:lnTo>
                  <a:close/>
                  <a:moveTo>
                    <a:pt x="13757" y="9846"/>
                  </a:moveTo>
                  <a:lnTo>
                    <a:pt x="12186" y="10750"/>
                  </a:lnTo>
                  <a:lnTo>
                    <a:pt x="12176" y="10835"/>
                  </a:lnTo>
                  <a:lnTo>
                    <a:pt x="12398" y="11096"/>
                  </a:lnTo>
                  <a:lnTo>
                    <a:pt x="12523" y="11324"/>
                  </a:lnTo>
                  <a:lnTo>
                    <a:pt x="12625" y="11658"/>
                  </a:lnTo>
                  <a:lnTo>
                    <a:pt x="12701" y="11692"/>
                  </a:lnTo>
                  <a:lnTo>
                    <a:pt x="14273" y="10786"/>
                  </a:lnTo>
                  <a:lnTo>
                    <a:pt x="14284" y="10701"/>
                  </a:lnTo>
                  <a:lnTo>
                    <a:pt x="14226" y="10635"/>
                  </a:lnTo>
                  <a:lnTo>
                    <a:pt x="14062" y="10440"/>
                  </a:lnTo>
                  <a:lnTo>
                    <a:pt x="13935" y="10213"/>
                  </a:lnTo>
                  <a:lnTo>
                    <a:pt x="13833" y="9879"/>
                  </a:lnTo>
                  <a:lnTo>
                    <a:pt x="13757" y="9846"/>
                  </a:lnTo>
                  <a:close/>
                  <a:moveTo>
                    <a:pt x="12707" y="18215"/>
                  </a:moveTo>
                  <a:lnTo>
                    <a:pt x="12627" y="18249"/>
                  </a:lnTo>
                  <a:lnTo>
                    <a:pt x="12512" y="18571"/>
                  </a:lnTo>
                  <a:lnTo>
                    <a:pt x="12379" y="18789"/>
                  </a:lnTo>
                  <a:lnTo>
                    <a:pt x="12150" y="19037"/>
                  </a:lnTo>
                  <a:lnTo>
                    <a:pt x="12158" y="19120"/>
                  </a:lnTo>
                  <a:lnTo>
                    <a:pt x="13648" y="19978"/>
                  </a:lnTo>
                  <a:lnTo>
                    <a:pt x="13724" y="19944"/>
                  </a:lnTo>
                  <a:lnTo>
                    <a:pt x="13821" y="19614"/>
                  </a:lnTo>
                  <a:lnTo>
                    <a:pt x="13943" y="19391"/>
                  </a:lnTo>
                  <a:lnTo>
                    <a:pt x="14159" y="19130"/>
                  </a:lnTo>
                  <a:lnTo>
                    <a:pt x="14148" y="19045"/>
                  </a:lnTo>
                  <a:lnTo>
                    <a:pt x="12707" y="18215"/>
                  </a:lnTo>
                  <a:close/>
                  <a:moveTo>
                    <a:pt x="10319" y="13967"/>
                  </a:moveTo>
                  <a:lnTo>
                    <a:pt x="10250" y="14018"/>
                  </a:lnTo>
                  <a:lnTo>
                    <a:pt x="10250" y="15838"/>
                  </a:lnTo>
                  <a:lnTo>
                    <a:pt x="10318" y="15888"/>
                  </a:lnTo>
                  <a:lnTo>
                    <a:pt x="10538" y="15838"/>
                  </a:lnTo>
                  <a:lnTo>
                    <a:pt x="10679" y="15822"/>
                  </a:lnTo>
                  <a:lnTo>
                    <a:pt x="11300" y="15822"/>
                  </a:lnTo>
                  <a:lnTo>
                    <a:pt x="11311" y="15814"/>
                  </a:lnTo>
                  <a:lnTo>
                    <a:pt x="11311" y="14023"/>
                  </a:lnTo>
                  <a:lnTo>
                    <a:pt x="10652" y="14023"/>
                  </a:lnTo>
                  <a:lnTo>
                    <a:pt x="10526" y="14010"/>
                  </a:lnTo>
                  <a:lnTo>
                    <a:pt x="10319" y="13967"/>
                  </a:lnTo>
                  <a:close/>
                  <a:moveTo>
                    <a:pt x="11300" y="15822"/>
                  </a:moveTo>
                  <a:lnTo>
                    <a:pt x="10936" y="15822"/>
                  </a:lnTo>
                  <a:lnTo>
                    <a:pt x="11048" y="15832"/>
                  </a:lnTo>
                  <a:lnTo>
                    <a:pt x="11242" y="15867"/>
                  </a:lnTo>
                  <a:lnTo>
                    <a:pt x="11300" y="15822"/>
                  </a:lnTo>
                  <a:close/>
                  <a:moveTo>
                    <a:pt x="11242" y="13967"/>
                  </a:moveTo>
                  <a:lnTo>
                    <a:pt x="11035" y="14010"/>
                  </a:lnTo>
                  <a:lnTo>
                    <a:pt x="10910" y="14023"/>
                  </a:lnTo>
                  <a:lnTo>
                    <a:pt x="11311" y="14023"/>
                  </a:lnTo>
                  <a:lnTo>
                    <a:pt x="11242" y="13967"/>
                  </a:lnTo>
                  <a:close/>
                  <a:moveTo>
                    <a:pt x="12694" y="1586"/>
                  </a:moveTo>
                  <a:lnTo>
                    <a:pt x="12619" y="1621"/>
                  </a:lnTo>
                  <a:lnTo>
                    <a:pt x="12528" y="1952"/>
                  </a:lnTo>
                  <a:lnTo>
                    <a:pt x="12410" y="2179"/>
                  </a:lnTo>
                  <a:lnTo>
                    <a:pt x="12200" y="2442"/>
                  </a:lnTo>
                  <a:lnTo>
                    <a:pt x="12212" y="2529"/>
                  </a:lnTo>
                  <a:lnTo>
                    <a:pt x="13688" y="3379"/>
                  </a:lnTo>
                  <a:lnTo>
                    <a:pt x="13771" y="3347"/>
                  </a:lnTo>
                  <a:lnTo>
                    <a:pt x="13906" y="3032"/>
                  </a:lnTo>
                  <a:lnTo>
                    <a:pt x="14052" y="2821"/>
                  </a:lnTo>
                  <a:lnTo>
                    <a:pt x="14297" y="2585"/>
                  </a:lnTo>
                  <a:lnTo>
                    <a:pt x="14290" y="2505"/>
                  </a:lnTo>
                  <a:lnTo>
                    <a:pt x="12694" y="1586"/>
                  </a:lnTo>
                  <a:close/>
                </a:path>
              </a:pathLst>
            </a:custGeom>
            <a:solidFill>
              <a:srgbClr val="1BDAF1"/>
            </a:solidFill>
            <a:ln w="12700" cap="flat">
              <a:noFill/>
              <a:miter lim="400000"/>
            </a:ln>
            <a:effectLst/>
          </p:spPr>
          <p:txBody>
            <a:bodyPr wrap="square" lIns="71433" tIns="71433" rIns="71433" bIns="71433" numCol="1" anchor="t">
              <a:noAutofit/>
            </a:bodyPr>
            <a:lstStyle/>
            <a:p>
              <a:pPr defTabSz="914400">
                <a:defRPr sz="1800">
                  <a:latin typeface="Arial"/>
                  <a:ea typeface="Arial"/>
                  <a:cs typeface="Arial"/>
                  <a:sym typeface="Arial"/>
                </a:defRPr>
              </a:pPr>
              <a:endParaRPr/>
            </a:p>
          </p:txBody>
        </p:sp>
        <p:sp>
          <p:nvSpPr>
            <p:cNvPr id="441" name="CustomShape 16"/>
            <p:cNvSpPr/>
            <p:nvPr/>
          </p:nvSpPr>
          <p:spPr>
            <a:xfrm>
              <a:off x="-2" y="-1"/>
              <a:ext cx="1050543" cy="105054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2741" y="21426"/>
                  </a:lnTo>
                  <a:lnTo>
                    <a:pt x="14568" y="20924"/>
                  </a:lnTo>
                  <a:lnTo>
                    <a:pt x="16251" y="20125"/>
                  </a:lnTo>
                  <a:lnTo>
                    <a:pt x="17758" y="19060"/>
                  </a:lnTo>
                  <a:lnTo>
                    <a:pt x="19060" y="17758"/>
                  </a:lnTo>
                  <a:lnTo>
                    <a:pt x="20125" y="16251"/>
                  </a:lnTo>
                  <a:lnTo>
                    <a:pt x="20924" y="14568"/>
                  </a:lnTo>
                  <a:lnTo>
                    <a:pt x="21426" y="12741"/>
                  </a:lnTo>
                  <a:lnTo>
                    <a:pt x="21600" y="10800"/>
                  </a:lnTo>
                  <a:lnTo>
                    <a:pt x="21426" y="8859"/>
                  </a:lnTo>
                  <a:lnTo>
                    <a:pt x="20924" y="7032"/>
                  </a:lnTo>
                  <a:lnTo>
                    <a:pt x="20125" y="5349"/>
                  </a:lnTo>
                  <a:lnTo>
                    <a:pt x="19060" y="3842"/>
                  </a:lnTo>
                  <a:lnTo>
                    <a:pt x="17758" y="2540"/>
                  </a:lnTo>
                  <a:lnTo>
                    <a:pt x="16251" y="1475"/>
                  </a:lnTo>
                  <a:lnTo>
                    <a:pt x="14568" y="676"/>
                  </a:lnTo>
                  <a:lnTo>
                    <a:pt x="12741" y="174"/>
                  </a:lnTo>
                  <a:lnTo>
                    <a:pt x="10800" y="0"/>
                  </a:lnTo>
                  <a:lnTo>
                    <a:pt x="8859" y="174"/>
                  </a:lnTo>
                  <a:lnTo>
                    <a:pt x="7032" y="676"/>
                  </a:lnTo>
                  <a:lnTo>
                    <a:pt x="5349" y="1475"/>
                  </a:lnTo>
                  <a:lnTo>
                    <a:pt x="3842" y="2540"/>
                  </a:lnTo>
                  <a:lnTo>
                    <a:pt x="2540" y="3842"/>
                  </a:lnTo>
                  <a:lnTo>
                    <a:pt x="1475" y="5349"/>
                  </a:lnTo>
                  <a:lnTo>
                    <a:pt x="676" y="7032"/>
                  </a:lnTo>
                  <a:lnTo>
                    <a:pt x="174" y="8859"/>
                  </a:lnTo>
                  <a:lnTo>
                    <a:pt x="0" y="10800"/>
                  </a:lnTo>
                  <a:lnTo>
                    <a:pt x="174" y="12741"/>
                  </a:lnTo>
                  <a:lnTo>
                    <a:pt x="676" y="14568"/>
                  </a:lnTo>
                  <a:lnTo>
                    <a:pt x="1475" y="16251"/>
                  </a:lnTo>
                  <a:lnTo>
                    <a:pt x="2540" y="17758"/>
                  </a:lnTo>
                  <a:lnTo>
                    <a:pt x="3842" y="19060"/>
                  </a:lnTo>
                  <a:lnTo>
                    <a:pt x="5349" y="20125"/>
                  </a:lnTo>
                  <a:lnTo>
                    <a:pt x="7032" y="20924"/>
                  </a:lnTo>
                  <a:lnTo>
                    <a:pt x="8859" y="21426"/>
                  </a:lnTo>
                  <a:lnTo>
                    <a:pt x="10800" y="21600"/>
                  </a:lnTo>
                  <a:close/>
                </a:path>
              </a:pathLst>
            </a:custGeom>
            <a:noFill/>
            <a:ln w="22320" cap="flat">
              <a:solidFill>
                <a:srgbClr val="1BDAF1"/>
              </a:solidFill>
              <a:prstDash val="solid"/>
              <a:round/>
            </a:ln>
            <a:effectLst/>
          </p:spPr>
          <p:txBody>
            <a:bodyPr wrap="square" lIns="71433" tIns="71433" rIns="71433" bIns="71433" numCol="1" anchor="t">
              <a:noAutofit/>
            </a:bodyPr>
            <a:lstStyle/>
            <a:p>
              <a:pPr defTabSz="914400">
                <a:defRPr sz="1800">
                  <a:latin typeface="Arial"/>
                  <a:ea typeface="Arial"/>
                  <a:cs typeface="Arial"/>
                  <a:sym typeface="Arial"/>
                </a:defRPr>
              </a:pPr>
              <a:endParaRPr/>
            </a:p>
          </p:txBody>
        </p:sp>
      </p:grpSp>
      <p:sp>
        <p:nvSpPr>
          <p:cNvPr id="443" name="Shape 52"/>
          <p:cNvSpPr txBox="1"/>
          <p:nvPr/>
        </p:nvSpPr>
        <p:spPr>
          <a:xfrm>
            <a:off x="2440040" y="7730676"/>
            <a:ext cx="7485372" cy="17273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lnSpc>
                <a:spcPct val="110000"/>
              </a:lnSpc>
              <a:defRPr sz="3200" b="1">
                <a:solidFill>
                  <a:srgbClr val="535353"/>
                </a:solidFill>
                <a:latin typeface="Arial"/>
                <a:ea typeface="Arial"/>
                <a:cs typeface="Arial"/>
                <a:sym typeface="Arial"/>
              </a:defRPr>
            </a:pPr>
            <a:r>
              <a:rPr dirty="0" err="1"/>
              <a:t>Высокая</a:t>
            </a:r>
            <a:r>
              <a:rPr dirty="0"/>
              <a:t> </a:t>
            </a:r>
            <a:r>
              <a:rPr dirty="0" err="1"/>
              <a:t>чистота</a:t>
            </a:r>
            <a:r>
              <a:rPr b="0" dirty="0"/>
              <a:t> </a:t>
            </a:r>
          </a:p>
          <a:p>
            <a:pPr defTabSz="914400">
              <a:lnSpc>
                <a:spcPct val="110000"/>
              </a:lnSpc>
              <a:defRPr sz="3200">
                <a:solidFill>
                  <a:srgbClr val="535353"/>
                </a:solidFill>
                <a:latin typeface="Arial"/>
                <a:ea typeface="Arial"/>
                <a:cs typeface="Arial"/>
                <a:sym typeface="Arial"/>
              </a:defRPr>
            </a:pPr>
            <a:r>
              <a:rPr dirty="0" err="1"/>
              <a:t>На</a:t>
            </a:r>
            <a:r>
              <a:rPr dirty="0"/>
              <a:t> </a:t>
            </a:r>
            <a:r>
              <a:rPr dirty="0" err="1"/>
              <a:t>глубину</a:t>
            </a:r>
            <a:r>
              <a:rPr dirty="0"/>
              <a:t> DOW </a:t>
            </a:r>
            <a:r>
              <a:rPr dirty="0" err="1"/>
              <a:t>не</a:t>
            </a:r>
            <a:r>
              <a:rPr dirty="0"/>
              <a:t> </a:t>
            </a:r>
            <a:r>
              <a:rPr dirty="0" err="1"/>
              <a:t>доходят</a:t>
            </a:r>
            <a:r>
              <a:rPr dirty="0"/>
              <a:t> </a:t>
            </a:r>
            <a:r>
              <a:rPr dirty="0" err="1"/>
              <a:t>продукты</a:t>
            </a:r>
            <a:r>
              <a:rPr dirty="0"/>
              <a:t> </a:t>
            </a:r>
            <a:r>
              <a:rPr dirty="0" err="1"/>
              <a:t>жизнедеятельности</a:t>
            </a:r>
            <a:r>
              <a:rPr dirty="0"/>
              <a:t> </a:t>
            </a:r>
            <a:r>
              <a:rPr dirty="0" err="1"/>
              <a:t>человека</a:t>
            </a:r>
            <a:endParaRPr dirty="0"/>
          </a:p>
        </p:txBody>
      </p:sp>
      <p:sp>
        <p:nvSpPr>
          <p:cNvPr id="444" name="Shape 52"/>
          <p:cNvSpPr txBox="1"/>
          <p:nvPr/>
        </p:nvSpPr>
        <p:spPr>
          <a:xfrm>
            <a:off x="13124777" y="7723634"/>
            <a:ext cx="10324417" cy="23110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lnSpc>
                <a:spcPct val="110000"/>
              </a:lnSpc>
              <a:defRPr sz="3200" b="1">
                <a:solidFill>
                  <a:srgbClr val="535353"/>
                </a:solidFill>
                <a:latin typeface="Arial"/>
                <a:ea typeface="Arial"/>
                <a:cs typeface="Arial"/>
                <a:sym typeface="Arial"/>
              </a:defRPr>
            </a:pPr>
            <a:r>
              <a:rPr dirty="0" err="1"/>
              <a:t>Повышенная</a:t>
            </a:r>
            <a:r>
              <a:rPr dirty="0"/>
              <a:t> </a:t>
            </a:r>
            <a:r>
              <a:rPr dirty="0" err="1"/>
              <a:t>биодоступность</a:t>
            </a:r>
            <a:endParaRPr dirty="0"/>
          </a:p>
          <a:p>
            <a:pPr defTabSz="914400">
              <a:lnSpc>
                <a:spcPct val="110000"/>
              </a:lnSpc>
              <a:defRPr sz="3200">
                <a:solidFill>
                  <a:srgbClr val="535353"/>
                </a:solidFill>
                <a:latin typeface="Arial"/>
                <a:ea typeface="Arial"/>
                <a:cs typeface="Arial"/>
                <a:sym typeface="Arial"/>
              </a:defRPr>
            </a:pPr>
            <a:r>
              <a:rPr dirty="0" err="1"/>
              <a:t>Происхождение</a:t>
            </a:r>
            <a:r>
              <a:rPr dirty="0"/>
              <a:t> </a:t>
            </a:r>
            <a:r>
              <a:rPr dirty="0" err="1"/>
              <a:t>всех</a:t>
            </a:r>
            <a:r>
              <a:rPr dirty="0"/>
              <a:t> </a:t>
            </a:r>
            <a:r>
              <a:rPr dirty="0" err="1"/>
              <a:t>элементов</a:t>
            </a:r>
            <a:r>
              <a:rPr dirty="0"/>
              <a:t> </a:t>
            </a:r>
            <a:r>
              <a:rPr dirty="0" err="1"/>
              <a:t>природное</a:t>
            </a:r>
            <a:r>
              <a:rPr dirty="0"/>
              <a:t>, </a:t>
            </a:r>
          </a:p>
          <a:p>
            <a:pPr defTabSz="914400">
              <a:lnSpc>
                <a:spcPct val="110000"/>
              </a:lnSpc>
              <a:defRPr sz="3200">
                <a:solidFill>
                  <a:srgbClr val="535353"/>
                </a:solidFill>
                <a:latin typeface="Arial"/>
                <a:ea typeface="Arial"/>
                <a:cs typeface="Arial"/>
                <a:sym typeface="Arial"/>
              </a:defRPr>
            </a:pPr>
            <a:r>
              <a:rPr dirty="0" err="1"/>
              <a:t>они</a:t>
            </a:r>
            <a:r>
              <a:rPr dirty="0"/>
              <a:t> </a:t>
            </a:r>
            <a:r>
              <a:rPr lang="ru-RU" dirty="0"/>
              <a:t>находятся</a:t>
            </a:r>
            <a:r>
              <a:rPr dirty="0"/>
              <a:t> в </a:t>
            </a:r>
            <a:r>
              <a:rPr dirty="0" err="1"/>
              <a:t>ионной</a:t>
            </a:r>
            <a:r>
              <a:rPr dirty="0"/>
              <a:t> </a:t>
            </a:r>
            <a:r>
              <a:rPr dirty="0" err="1"/>
              <a:t>форме</a:t>
            </a:r>
            <a:r>
              <a:rPr dirty="0"/>
              <a:t>, </a:t>
            </a:r>
            <a:r>
              <a:rPr dirty="0" err="1"/>
              <a:t>легко</a:t>
            </a:r>
            <a:r>
              <a:rPr dirty="0"/>
              <a:t> </a:t>
            </a:r>
          </a:p>
          <a:p>
            <a:pPr defTabSz="914400">
              <a:lnSpc>
                <a:spcPct val="110000"/>
              </a:lnSpc>
              <a:defRPr sz="3200">
                <a:solidFill>
                  <a:srgbClr val="535353"/>
                </a:solidFill>
                <a:latin typeface="Arial"/>
                <a:ea typeface="Arial"/>
                <a:cs typeface="Arial"/>
                <a:sym typeface="Arial"/>
              </a:defRPr>
            </a:pPr>
            <a:r>
              <a:rPr dirty="0" err="1"/>
              <a:t>доступной</a:t>
            </a:r>
            <a:r>
              <a:rPr dirty="0"/>
              <a:t> </a:t>
            </a:r>
            <a:r>
              <a:rPr dirty="0" err="1"/>
              <a:t>для</a:t>
            </a:r>
            <a:r>
              <a:rPr dirty="0"/>
              <a:t> </a:t>
            </a:r>
            <a:r>
              <a:rPr dirty="0" err="1"/>
              <a:t>организма</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Shape 107"/>
          <p:cNvSpPr/>
          <p:nvPr/>
        </p:nvSpPr>
        <p:spPr>
          <a:xfrm>
            <a:off x="-178000" y="-229990"/>
            <a:ext cx="24740000" cy="14175980"/>
          </a:xfrm>
          <a:prstGeom prst="rect">
            <a:avLst/>
          </a:prstGeom>
          <a:solidFill>
            <a:srgbClr val="FFFFFF"/>
          </a:solidFill>
          <a:ln w="12700">
            <a:miter lim="400000"/>
          </a:ln>
        </p:spPr>
        <p:txBody>
          <a:bodyPr lIns="71433" tIns="71433" rIns="71433" bIns="71433" anchor="ctr"/>
          <a:lstStyle/>
          <a:p>
            <a:pPr>
              <a:defRPr>
                <a:latin typeface="+mn-lt"/>
                <a:ea typeface="+mn-ea"/>
                <a:cs typeface="+mn-cs"/>
                <a:sym typeface="Helvetica Neue"/>
              </a:defRPr>
            </a:pPr>
            <a:endParaRPr/>
          </a:p>
        </p:txBody>
      </p:sp>
      <p:sp>
        <p:nvSpPr>
          <p:cNvPr id="447" name="Shape 107"/>
          <p:cNvSpPr/>
          <p:nvPr/>
        </p:nvSpPr>
        <p:spPr>
          <a:xfrm>
            <a:off x="15085614" y="-229990"/>
            <a:ext cx="9350249" cy="14175980"/>
          </a:xfrm>
          <a:prstGeom prst="rect">
            <a:avLst/>
          </a:prstGeom>
          <a:solidFill>
            <a:srgbClr val="3F69AB"/>
          </a:solidFill>
          <a:ln w="12700">
            <a:miter lim="400000"/>
          </a:ln>
        </p:spPr>
        <p:txBody>
          <a:bodyPr lIns="71433" tIns="71433" rIns="71433" bIns="71433" anchor="ctr"/>
          <a:lstStyle/>
          <a:p>
            <a:pPr>
              <a:defRPr>
                <a:latin typeface="+mn-lt"/>
                <a:ea typeface="+mn-ea"/>
                <a:cs typeface="+mn-cs"/>
                <a:sym typeface="Helvetica Neue"/>
              </a:defRPr>
            </a:pPr>
            <a:endParaRPr/>
          </a:p>
        </p:txBody>
      </p:sp>
      <p:sp>
        <p:nvSpPr>
          <p:cNvPr id="448" name="Shape 45"/>
          <p:cNvSpPr txBox="1"/>
          <p:nvPr/>
        </p:nvSpPr>
        <p:spPr>
          <a:xfrm>
            <a:off x="22160439" y="12782736"/>
            <a:ext cx="1383647" cy="426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3" tIns="71433" rIns="71433" bIns="71433" anchor="ctr">
            <a:spAutoFit/>
          </a:bodyPr>
          <a:lstStyle>
            <a:lvl1pPr algn="r">
              <a:lnSpc>
                <a:spcPct val="90000"/>
              </a:lnSpc>
              <a:defRPr sz="2000" b="1">
                <a:solidFill>
                  <a:srgbClr val="72B5E4"/>
                </a:solidFill>
                <a:latin typeface="Arial"/>
                <a:ea typeface="Arial"/>
                <a:cs typeface="Arial"/>
                <a:sym typeface="Arial"/>
              </a:defRPr>
            </a:lvl1pPr>
          </a:lstStyle>
          <a:p>
            <a:r>
              <a:t>Oceanmin</a:t>
            </a:r>
          </a:p>
        </p:txBody>
      </p:sp>
      <p:pic>
        <p:nvPicPr>
          <p:cNvPr id="449" name="image5.png" descr="image5.png"/>
          <p:cNvPicPr>
            <a:picLocks noChangeAspect="1"/>
          </p:cNvPicPr>
          <p:nvPr/>
        </p:nvPicPr>
        <p:blipFill>
          <a:blip r:embed="rId3"/>
          <a:stretch>
            <a:fillRect/>
          </a:stretch>
        </p:blipFill>
        <p:spPr>
          <a:xfrm>
            <a:off x="1046162" y="12715875"/>
            <a:ext cx="1938342" cy="338140"/>
          </a:xfrm>
          <a:prstGeom prst="rect">
            <a:avLst/>
          </a:prstGeom>
          <a:ln w="12700">
            <a:miter lim="400000"/>
          </a:ln>
        </p:spPr>
      </p:pic>
      <p:sp>
        <p:nvSpPr>
          <p:cNvPr id="450" name="Shape 51"/>
          <p:cNvSpPr txBox="1"/>
          <p:nvPr/>
        </p:nvSpPr>
        <p:spPr>
          <a:xfrm>
            <a:off x="967841" y="633772"/>
            <a:ext cx="14117774" cy="19045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lnSpc>
                <a:spcPct val="90000"/>
              </a:lnSpc>
              <a:defRPr sz="6400" b="1">
                <a:solidFill>
                  <a:srgbClr val="285FB0"/>
                </a:solidFill>
                <a:latin typeface="Arial"/>
                <a:ea typeface="Arial"/>
                <a:cs typeface="Arial"/>
                <a:sym typeface="Arial"/>
              </a:defRPr>
            </a:pPr>
            <a:r>
              <a:t>DOW</a:t>
            </a:r>
            <a:r>
              <a:rPr>
                <a:solidFill>
                  <a:srgbClr val="535353"/>
                </a:solidFill>
              </a:rPr>
              <a:t> –</a:t>
            </a:r>
            <a:r>
              <a:rPr>
                <a:solidFill>
                  <a:srgbClr val="000000"/>
                </a:solidFill>
              </a:rPr>
              <a:t> </a:t>
            </a:r>
            <a:r>
              <a:rPr>
                <a:solidFill>
                  <a:srgbClr val="535353"/>
                </a:solidFill>
              </a:rPr>
              <a:t>одна из самых чистых </a:t>
            </a:r>
          </a:p>
          <a:p>
            <a:pPr defTabSz="914400">
              <a:lnSpc>
                <a:spcPct val="90000"/>
              </a:lnSpc>
              <a:defRPr sz="6400" b="1">
                <a:solidFill>
                  <a:srgbClr val="535353"/>
                </a:solidFill>
                <a:latin typeface="Arial"/>
                <a:ea typeface="Arial"/>
                <a:cs typeface="Arial"/>
                <a:sym typeface="Arial"/>
              </a:defRPr>
            </a:pPr>
            <a:r>
              <a:t>и минерализованных на планете</a:t>
            </a:r>
          </a:p>
        </p:txBody>
      </p:sp>
      <p:sp>
        <p:nvSpPr>
          <p:cNvPr id="451" name="Shape 52"/>
          <p:cNvSpPr txBox="1"/>
          <p:nvPr/>
        </p:nvSpPr>
        <p:spPr>
          <a:xfrm>
            <a:off x="966838" y="3029498"/>
            <a:ext cx="12963970" cy="60608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lnSpc>
                <a:spcPct val="110000"/>
              </a:lnSpc>
              <a:defRPr sz="3200">
                <a:solidFill>
                  <a:srgbClr val="535353"/>
                </a:solidFill>
                <a:latin typeface="Arial"/>
                <a:ea typeface="Arial"/>
                <a:cs typeface="Arial"/>
                <a:sym typeface="Arial"/>
              </a:defRPr>
            </a:pPr>
            <a:r>
              <a:rPr dirty="0" err="1"/>
              <a:t>По</a:t>
            </a:r>
            <a:r>
              <a:rPr dirty="0"/>
              <a:t> </a:t>
            </a:r>
            <a:r>
              <a:rPr dirty="0" err="1"/>
              <a:t>трещинам</a:t>
            </a:r>
            <a:r>
              <a:rPr dirty="0"/>
              <a:t> </a:t>
            </a:r>
            <a:r>
              <a:rPr dirty="0" err="1"/>
              <a:t>земной</a:t>
            </a:r>
            <a:r>
              <a:rPr dirty="0"/>
              <a:t> </a:t>
            </a:r>
            <a:r>
              <a:rPr dirty="0" err="1"/>
              <a:t>коры</a:t>
            </a:r>
            <a:r>
              <a:rPr dirty="0"/>
              <a:t> </a:t>
            </a:r>
            <a:r>
              <a:rPr dirty="0" err="1"/>
              <a:t>воды</a:t>
            </a:r>
            <a:r>
              <a:rPr dirty="0"/>
              <a:t> </a:t>
            </a:r>
            <a:r>
              <a:rPr dirty="0" err="1"/>
              <a:t>океана</a:t>
            </a:r>
            <a:r>
              <a:rPr dirty="0"/>
              <a:t> </a:t>
            </a:r>
            <a:r>
              <a:rPr dirty="0" err="1"/>
              <a:t>проникают</a:t>
            </a:r>
            <a:r>
              <a:rPr dirty="0"/>
              <a:t> в </a:t>
            </a:r>
            <a:r>
              <a:rPr dirty="0" err="1"/>
              <a:t>недра</a:t>
            </a:r>
            <a:r>
              <a:rPr dirty="0"/>
              <a:t>, </a:t>
            </a:r>
            <a:r>
              <a:rPr dirty="0" err="1"/>
              <a:t>насыщаются</a:t>
            </a:r>
            <a:r>
              <a:rPr dirty="0"/>
              <a:t> </a:t>
            </a:r>
            <a:r>
              <a:rPr dirty="0" err="1"/>
              <a:t>там</a:t>
            </a:r>
            <a:r>
              <a:rPr dirty="0"/>
              <a:t> </a:t>
            </a:r>
            <a:r>
              <a:rPr dirty="0" err="1"/>
              <a:t>минеральными</a:t>
            </a:r>
            <a:r>
              <a:rPr dirty="0"/>
              <a:t> </a:t>
            </a:r>
            <a:r>
              <a:rPr dirty="0" err="1"/>
              <a:t>веществами</a:t>
            </a:r>
            <a:r>
              <a:rPr dirty="0"/>
              <a:t> и </a:t>
            </a:r>
            <a:r>
              <a:rPr dirty="0" err="1"/>
              <a:t>снова</a:t>
            </a:r>
            <a:r>
              <a:rPr dirty="0"/>
              <a:t> </a:t>
            </a:r>
            <a:r>
              <a:rPr dirty="0" err="1"/>
              <a:t>возвращаются</a:t>
            </a:r>
            <a:r>
              <a:rPr dirty="0"/>
              <a:t> в </a:t>
            </a:r>
            <a:r>
              <a:rPr dirty="0" err="1"/>
              <a:t>океан</a:t>
            </a:r>
            <a:r>
              <a:rPr dirty="0"/>
              <a:t> </a:t>
            </a:r>
            <a:r>
              <a:rPr dirty="0" err="1"/>
              <a:t>через</a:t>
            </a:r>
            <a:r>
              <a:rPr dirty="0"/>
              <a:t> </a:t>
            </a:r>
            <a:r>
              <a:rPr b="1" dirty="0" err="1"/>
              <a:t>гидротермальные</a:t>
            </a:r>
            <a:r>
              <a:rPr b="1" dirty="0"/>
              <a:t> </a:t>
            </a:r>
            <a:r>
              <a:rPr b="1" dirty="0" err="1"/>
              <a:t>источники</a:t>
            </a:r>
            <a:r>
              <a:rPr dirty="0"/>
              <a:t>. </a:t>
            </a:r>
          </a:p>
          <a:p>
            <a:pPr defTabSz="914400">
              <a:lnSpc>
                <a:spcPct val="110000"/>
              </a:lnSpc>
              <a:defRPr sz="3200">
                <a:solidFill>
                  <a:srgbClr val="535353"/>
                </a:solidFill>
                <a:latin typeface="Arial"/>
                <a:ea typeface="Arial"/>
                <a:cs typeface="Arial"/>
                <a:sym typeface="Arial"/>
              </a:defRPr>
            </a:pPr>
            <a:r>
              <a:rPr dirty="0" err="1"/>
              <a:t>Эти</a:t>
            </a:r>
            <a:r>
              <a:rPr dirty="0"/>
              <a:t> </a:t>
            </a:r>
            <a:r>
              <a:rPr dirty="0" err="1"/>
              <a:t>источники</a:t>
            </a:r>
            <a:r>
              <a:rPr dirty="0"/>
              <a:t> </a:t>
            </a:r>
            <a:r>
              <a:rPr dirty="0" err="1"/>
              <a:t>представляют</a:t>
            </a:r>
            <a:r>
              <a:rPr dirty="0"/>
              <a:t> </a:t>
            </a:r>
            <a:r>
              <a:rPr dirty="0" err="1"/>
              <a:t>собой</a:t>
            </a:r>
            <a:r>
              <a:rPr dirty="0"/>
              <a:t> </a:t>
            </a:r>
            <a:r>
              <a:rPr dirty="0" err="1"/>
              <a:t>излияния</a:t>
            </a:r>
            <a:r>
              <a:rPr dirty="0"/>
              <a:t> </a:t>
            </a:r>
            <a:r>
              <a:rPr dirty="0" err="1"/>
              <a:t>горячей</a:t>
            </a:r>
            <a:r>
              <a:rPr dirty="0"/>
              <a:t> </a:t>
            </a:r>
            <a:r>
              <a:rPr dirty="0" err="1"/>
              <a:t>воды</a:t>
            </a:r>
            <a:r>
              <a:rPr dirty="0"/>
              <a:t>, </a:t>
            </a:r>
            <a:r>
              <a:rPr dirty="0" err="1"/>
              <a:t>насыщенные</a:t>
            </a:r>
            <a:r>
              <a:rPr dirty="0"/>
              <a:t> </a:t>
            </a:r>
            <a:r>
              <a:rPr dirty="0" err="1"/>
              <a:t>соединениями</a:t>
            </a:r>
            <a:r>
              <a:rPr dirty="0"/>
              <a:t> </a:t>
            </a:r>
            <a:r>
              <a:rPr dirty="0" err="1"/>
              <a:t>множества</a:t>
            </a:r>
            <a:r>
              <a:rPr dirty="0"/>
              <a:t> </a:t>
            </a:r>
            <a:r>
              <a:rPr dirty="0" err="1"/>
              <a:t>химических</a:t>
            </a:r>
            <a:r>
              <a:rPr dirty="0"/>
              <a:t> </a:t>
            </a:r>
            <a:r>
              <a:rPr dirty="0" err="1"/>
              <a:t>элементов</a:t>
            </a:r>
            <a:r>
              <a:rPr dirty="0"/>
              <a:t>. </a:t>
            </a:r>
          </a:p>
          <a:p>
            <a:pPr defTabSz="914400">
              <a:lnSpc>
                <a:spcPct val="110000"/>
              </a:lnSpc>
              <a:defRPr sz="3200">
                <a:solidFill>
                  <a:srgbClr val="535353"/>
                </a:solidFill>
                <a:latin typeface="Arial"/>
                <a:ea typeface="Arial"/>
                <a:cs typeface="Arial"/>
                <a:sym typeface="Arial"/>
              </a:defRPr>
            </a:pPr>
            <a:endParaRPr dirty="0"/>
          </a:p>
          <a:p>
            <a:pPr defTabSz="914400">
              <a:lnSpc>
                <a:spcPct val="110000"/>
              </a:lnSpc>
              <a:defRPr sz="3200">
                <a:solidFill>
                  <a:srgbClr val="535353"/>
                </a:solidFill>
                <a:latin typeface="Arial"/>
                <a:ea typeface="Arial"/>
                <a:cs typeface="Arial"/>
                <a:sym typeface="Arial"/>
              </a:defRPr>
            </a:pPr>
            <a:r>
              <a:rPr dirty="0" err="1"/>
              <a:t>Океан</a:t>
            </a:r>
            <a:r>
              <a:rPr dirty="0"/>
              <a:t> </a:t>
            </a:r>
            <a:r>
              <a:rPr dirty="0" err="1"/>
              <a:t>охлаждает</a:t>
            </a:r>
            <a:r>
              <a:rPr dirty="0"/>
              <a:t> </a:t>
            </a:r>
            <a:r>
              <a:rPr dirty="0" err="1"/>
              <a:t>эти</a:t>
            </a:r>
            <a:r>
              <a:rPr dirty="0"/>
              <a:t> </a:t>
            </a:r>
            <a:r>
              <a:rPr dirty="0" err="1"/>
              <a:t>потоки</a:t>
            </a:r>
            <a:r>
              <a:rPr lang="ru-RU" dirty="0"/>
              <a:t>,</a:t>
            </a:r>
            <a:r>
              <a:rPr dirty="0"/>
              <a:t> и </a:t>
            </a:r>
            <a:r>
              <a:rPr dirty="0" err="1"/>
              <a:t>они</a:t>
            </a:r>
            <a:r>
              <a:rPr dirty="0"/>
              <a:t> </a:t>
            </a:r>
            <a:r>
              <a:rPr dirty="0" err="1"/>
              <a:t>попадают</a:t>
            </a:r>
            <a:r>
              <a:rPr dirty="0"/>
              <a:t> в </a:t>
            </a:r>
            <a:r>
              <a:rPr dirty="0" err="1"/>
              <a:t>течение</a:t>
            </a:r>
            <a:r>
              <a:rPr dirty="0"/>
              <a:t> </a:t>
            </a:r>
            <a:r>
              <a:rPr b="1" dirty="0" err="1"/>
              <a:t>глобальной</a:t>
            </a:r>
            <a:r>
              <a:rPr b="1" dirty="0"/>
              <a:t> </a:t>
            </a:r>
            <a:r>
              <a:rPr b="1" dirty="0" err="1"/>
              <a:t>конвейерной</a:t>
            </a:r>
            <a:r>
              <a:rPr b="1" dirty="0"/>
              <a:t> </a:t>
            </a:r>
            <a:r>
              <a:rPr b="1" dirty="0" err="1"/>
              <a:t>ленты</a:t>
            </a:r>
            <a:r>
              <a:rPr b="1" dirty="0"/>
              <a:t>, </a:t>
            </a:r>
            <a:r>
              <a:rPr dirty="0" err="1"/>
              <a:t>где</a:t>
            </a:r>
            <a:r>
              <a:rPr b="1" dirty="0"/>
              <a:t> </a:t>
            </a:r>
            <a:r>
              <a:rPr dirty="0" err="1"/>
              <a:t>благодаря</a:t>
            </a:r>
            <a:r>
              <a:rPr dirty="0"/>
              <a:t> </a:t>
            </a:r>
            <a:r>
              <a:rPr dirty="0" err="1"/>
              <a:t>низкой</a:t>
            </a:r>
            <a:r>
              <a:rPr dirty="0"/>
              <a:t> </a:t>
            </a:r>
            <a:r>
              <a:rPr dirty="0" err="1"/>
              <a:t>температуре</a:t>
            </a:r>
            <a:r>
              <a:rPr dirty="0"/>
              <a:t> и </a:t>
            </a:r>
            <a:r>
              <a:rPr dirty="0" err="1"/>
              <a:t>минимальному</a:t>
            </a:r>
            <a:r>
              <a:rPr dirty="0"/>
              <a:t> </a:t>
            </a:r>
            <a:r>
              <a:rPr dirty="0" err="1"/>
              <a:t>движению</a:t>
            </a:r>
            <a:r>
              <a:rPr dirty="0"/>
              <a:t> </a:t>
            </a:r>
            <a:r>
              <a:rPr dirty="0" err="1"/>
              <a:t>слоев</a:t>
            </a:r>
            <a:r>
              <a:rPr dirty="0"/>
              <a:t> </a:t>
            </a:r>
            <a:r>
              <a:rPr dirty="0" err="1"/>
              <a:t>воды</a:t>
            </a:r>
            <a:r>
              <a:rPr dirty="0"/>
              <a:t> </a:t>
            </a:r>
          </a:p>
          <a:p>
            <a:pPr defTabSz="914400">
              <a:lnSpc>
                <a:spcPct val="110000"/>
              </a:lnSpc>
              <a:defRPr sz="3200">
                <a:solidFill>
                  <a:srgbClr val="535353"/>
                </a:solidFill>
                <a:latin typeface="Arial"/>
                <a:ea typeface="Arial"/>
                <a:cs typeface="Arial"/>
                <a:sym typeface="Arial"/>
              </a:defRPr>
            </a:pPr>
            <a:r>
              <a:rPr dirty="0" err="1"/>
              <a:t>по</a:t>
            </a:r>
            <a:r>
              <a:rPr dirty="0"/>
              <a:t> </a:t>
            </a:r>
            <a:r>
              <a:rPr dirty="0" err="1"/>
              <a:t>вертикали</a:t>
            </a:r>
            <a:r>
              <a:rPr dirty="0"/>
              <a:t> </a:t>
            </a:r>
            <a:r>
              <a:rPr dirty="0" err="1"/>
              <a:t>эта</a:t>
            </a:r>
            <a:r>
              <a:rPr dirty="0"/>
              <a:t> </a:t>
            </a:r>
            <a:r>
              <a:rPr dirty="0" err="1"/>
              <a:t>насыщенная</a:t>
            </a:r>
            <a:r>
              <a:rPr dirty="0"/>
              <a:t> </a:t>
            </a:r>
            <a:r>
              <a:rPr dirty="0" err="1"/>
              <a:t>минералами</a:t>
            </a:r>
            <a:r>
              <a:rPr dirty="0"/>
              <a:t> </a:t>
            </a:r>
            <a:r>
              <a:rPr dirty="0" err="1"/>
              <a:t>вода</a:t>
            </a:r>
            <a:r>
              <a:rPr dirty="0"/>
              <a:t> </a:t>
            </a:r>
            <a:r>
              <a:rPr dirty="0" err="1"/>
              <a:t>стабильно</a:t>
            </a:r>
            <a:r>
              <a:rPr dirty="0"/>
              <a:t> </a:t>
            </a:r>
            <a:r>
              <a:rPr dirty="0" err="1"/>
              <a:t>циркулирует</a:t>
            </a:r>
            <a:r>
              <a:rPr dirty="0"/>
              <a:t> </a:t>
            </a:r>
            <a:r>
              <a:rPr dirty="0" err="1"/>
              <a:t>по</a:t>
            </a:r>
            <a:r>
              <a:rPr dirty="0"/>
              <a:t> </a:t>
            </a:r>
            <a:r>
              <a:rPr dirty="0" err="1"/>
              <a:t>планете</a:t>
            </a:r>
            <a:r>
              <a:rPr dirty="0"/>
              <a:t> </a:t>
            </a:r>
            <a:r>
              <a:rPr dirty="0" err="1"/>
              <a:t>на</a:t>
            </a:r>
            <a:r>
              <a:rPr dirty="0"/>
              <a:t> </a:t>
            </a:r>
            <a:r>
              <a:rPr dirty="0" err="1"/>
              <a:t>большой</a:t>
            </a:r>
            <a:r>
              <a:rPr dirty="0"/>
              <a:t> </a:t>
            </a:r>
            <a:r>
              <a:rPr dirty="0" err="1"/>
              <a:t>глубине</a:t>
            </a:r>
            <a:r>
              <a:rPr dirty="0"/>
              <a:t>.</a:t>
            </a:r>
          </a:p>
        </p:txBody>
      </p:sp>
      <p:sp>
        <p:nvSpPr>
          <p:cNvPr id="452" name="Shape 72"/>
          <p:cNvSpPr/>
          <p:nvPr/>
        </p:nvSpPr>
        <p:spPr>
          <a:xfrm flipH="1">
            <a:off x="1068917" y="10454757"/>
            <a:ext cx="4" cy="1685546"/>
          </a:xfrm>
          <a:prstGeom prst="line">
            <a:avLst/>
          </a:prstGeom>
          <a:ln w="63500">
            <a:solidFill>
              <a:srgbClr val="72B6E3"/>
            </a:solidFill>
          </a:ln>
        </p:spPr>
        <p:txBody>
          <a:bodyPr lIns="45718" tIns="45718" rIns="45718" bIns="45718"/>
          <a:lstStyle/>
          <a:p>
            <a:endParaRPr/>
          </a:p>
        </p:txBody>
      </p:sp>
      <p:sp>
        <p:nvSpPr>
          <p:cNvPr id="453" name="Shape 52"/>
          <p:cNvSpPr txBox="1"/>
          <p:nvPr/>
        </p:nvSpPr>
        <p:spPr>
          <a:xfrm>
            <a:off x="1274230" y="10438389"/>
            <a:ext cx="11955237" cy="17728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spcBef>
                <a:spcPts val="1400"/>
              </a:spcBef>
              <a:defRPr sz="2000" i="1">
                <a:solidFill>
                  <a:srgbClr val="7A7A7A"/>
                </a:solidFill>
                <a:latin typeface="Arial"/>
                <a:ea typeface="Arial"/>
                <a:cs typeface="Arial"/>
                <a:sym typeface="Arial"/>
              </a:defRPr>
            </a:pPr>
            <a:r>
              <a:t>*Charles Darwin and the Origin of Life. Juli Peretó, Jeffrey L. Bada, and Antonio Lazcano, Orig Life Evol Biosph. 2009 Oct; 39(5): 395–406</a:t>
            </a:r>
          </a:p>
          <a:p>
            <a:pPr defTabSz="914400">
              <a:spcBef>
                <a:spcPts val="1400"/>
              </a:spcBef>
              <a:defRPr sz="2000" i="1">
                <a:solidFill>
                  <a:srgbClr val="7A7A7A"/>
                </a:solidFill>
                <a:latin typeface="Arial"/>
                <a:ea typeface="Arial"/>
                <a:cs typeface="Arial"/>
                <a:sym typeface="Arial"/>
              </a:defRPr>
            </a:pPr>
            <a:r>
              <a:t>*Promotion of protocell self-assembly from mixed amphiphiles at the origin of lifeSean F. Jordan anadi Rammu, Ivan N. Zheludev1, Andrew M. Hartley, Amandine Maréchal and Nick Lane/ Nature Ecology &amp; Evolution</a:t>
            </a:r>
          </a:p>
        </p:txBody>
      </p:sp>
      <p:pic>
        <p:nvPicPr>
          <p:cNvPr id="454" name="hydrothermal.jpeg" descr="hydrothermal.jpeg"/>
          <p:cNvPicPr>
            <a:picLocks noChangeAspect="1"/>
          </p:cNvPicPr>
          <p:nvPr/>
        </p:nvPicPr>
        <p:blipFill>
          <a:blip r:embed="rId4"/>
          <a:srcRect r="9646"/>
          <a:stretch>
            <a:fillRect/>
          </a:stretch>
        </p:blipFill>
        <p:spPr>
          <a:xfrm>
            <a:off x="15096360" y="-119767"/>
            <a:ext cx="9344336" cy="5817386"/>
          </a:xfrm>
          <a:prstGeom prst="rect">
            <a:avLst/>
          </a:prstGeom>
          <a:ln w="12700">
            <a:miter lim="400000"/>
          </a:ln>
        </p:spPr>
      </p:pic>
      <p:pic>
        <p:nvPicPr>
          <p:cNvPr id="455" name="Изображение" descr="Изображение"/>
          <p:cNvPicPr>
            <a:picLocks noChangeAspect="1"/>
          </p:cNvPicPr>
          <p:nvPr/>
        </p:nvPicPr>
        <p:blipFill>
          <a:blip r:embed="rId5"/>
          <a:srcRect l="20613"/>
          <a:stretch>
            <a:fillRect/>
          </a:stretch>
        </p:blipFill>
        <p:spPr>
          <a:xfrm>
            <a:off x="15079295" y="6082627"/>
            <a:ext cx="8721867" cy="6466128"/>
          </a:xfrm>
          <a:prstGeom prst="rect">
            <a:avLst/>
          </a:prstGeom>
          <a:ln w="12700">
            <a:miter lim="400000"/>
          </a:ln>
        </p:spPr>
      </p:pic>
      <p:grpSp>
        <p:nvGrpSpPr>
          <p:cNvPr id="476" name="Группа"/>
          <p:cNvGrpSpPr/>
          <p:nvPr/>
        </p:nvGrpSpPr>
        <p:grpSpPr>
          <a:xfrm>
            <a:off x="16209178" y="8309453"/>
            <a:ext cx="8133889" cy="4163611"/>
            <a:chOff x="0" y="0"/>
            <a:chExt cx="8133888" cy="4163610"/>
          </a:xfrm>
        </p:grpSpPr>
        <p:sp>
          <p:nvSpPr>
            <p:cNvPr id="456" name="Фигура"/>
            <p:cNvSpPr/>
            <p:nvPr/>
          </p:nvSpPr>
          <p:spPr>
            <a:xfrm>
              <a:off x="174522" y="1183371"/>
              <a:ext cx="3033552" cy="2980239"/>
            </a:xfrm>
            <a:custGeom>
              <a:avLst/>
              <a:gdLst/>
              <a:ahLst/>
              <a:cxnLst>
                <a:cxn ang="0">
                  <a:pos x="wd2" y="hd2"/>
                </a:cxn>
                <a:cxn ang="5400000">
                  <a:pos x="wd2" y="hd2"/>
                </a:cxn>
                <a:cxn ang="10800000">
                  <a:pos x="wd2" y="hd2"/>
                </a:cxn>
                <a:cxn ang="16200000">
                  <a:pos x="wd2" y="hd2"/>
                </a:cxn>
              </a:cxnLst>
              <a:rect l="0" t="0" r="r" b="b"/>
              <a:pathLst>
                <a:path w="21600" h="21384" extrusionOk="0">
                  <a:moveTo>
                    <a:pt x="0" y="19344"/>
                  </a:moveTo>
                  <a:cubicBezTo>
                    <a:pt x="2518" y="19299"/>
                    <a:pt x="4954" y="18431"/>
                    <a:pt x="6942" y="16872"/>
                  </a:cubicBezTo>
                  <a:cubicBezTo>
                    <a:pt x="9871" y="14573"/>
                    <a:pt x="11485" y="11088"/>
                    <a:pt x="12659" y="7542"/>
                  </a:cubicBezTo>
                  <a:cubicBezTo>
                    <a:pt x="13374" y="5381"/>
                    <a:pt x="13980" y="3078"/>
                    <a:pt x="15687" y="1571"/>
                  </a:cubicBezTo>
                  <a:cubicBezTo>
                    <a:pt x="16518" y="838"/>
                    <a:pt x="17550" y="376"/>
                    <a:pt x="18648" y="251"/>
                  </a:cubicBezTo>
                  <a:lnTo>
                    <a:pt x="21600" y="0"/>
                  </a:lnTo>
                  <a:cubicBezTo>
                    <a:pt x="19843" y="609"/>
                    <a:pt x="18334" y="1785"/>
                    <a:pt x="17307" y="3345"/>
                  </a:cubicBezTo>
                  <a:cubicBezTo>
                    <a:pt x="16049" y="5257"/>
                    <a:pt x="15629" y="7557"/>
                    <a:pt x="15040" y="9766"/>
                  </a:cubicBezTo>
                  <a:cubicBezTo>
                    <a:pt x="13939" y="13894"/>
                    <a:pt x="12076" y="17931"/>
                    <a:pt x="8456" y="20051"/>
                  </a:cubicBezTo>
                  <a:cubicBezTo>
                    <a:pt x="6558" y="21162"/>
                    <a:pt x="4338" y="21600"/>
                    <a:pt x="2154" y="21284"/>
                  </a:cubicBezTo>
                  <a:lnTo>
                    <a:pt x="0" y="19344"/>
                  </a:lnTo>
                  <a:close/>
                </a:path>
              </a:pathLst>
            </a:custGeom>
            <a:solidFill>
              <a:srgbClr val="0613B0"/>
            </a:solidFill>
            <a:ln w="12700" cap="flat">
              <a:noFill/>
              <a:miter lim="400000"/>
            </a:ln>
            <a:effectLst/>
          </p:spPr>
          <p:txBody>
            <a:bodyPr wrap="square" lIns="71433" tIns="71433" rIns="71433" bIns="71433" numCol="1" anchor="ctr">
              <a:noAutofit/>
            </a:bodyPr>
            <a:lstStyle/>
            <a:p>
              <a:pPr defTabSz="820737"/>
              <a:endParaRPr/>
            </a:p>
          </p:txBody>
        </p:sp>
        <p:sp>
          <p:nvSpPr>
            <p:cNvPr id="457" name="Фигура"/>
            <p:cNvSpPr/>
            <p:nvPr/>
          </p:nvSpPr>
          <p:spPr>
            <a:xfrm>
              <a:off x="0" y="744"/>
              <a:ext cx="7336890" cy="3817768"/>
            </a:xfrm>
            <a:custGeom>
              <a:avLst/>
              <a:gdLst/>
              <a:ahLst/>
              <a:cxnLst>
                <a:cxn ang="0">
                  <a:pos x="wd2" y="hd2"/>
                </a:cxn>
                <a:cxn ang="5400000">
                  <a:pos x="wd2" y="hd2"/>
                </a:cxn>
                <a:cxn ang="10800000">
                  <a:pos x="wd2" y="hd2"/>
                </a:cxn>
                <a:cxn ang="16200000">
                  <a:pos x="wd2" y="hd2"/>
                </a:cxn>
              </a:cxnLst>
              <a:rect l="0" t="0" r="r" b="b"/>
              <a:pathLst>
                <a:path w="20755" h="21045" extrusionOk="0">
                  <a:moveTo>
                    <a:pt x="2429" y="0"/>
                  </a:moveTo>
                  <a:cubicBezTo>
                    <a:pt x="2132" y="123"/>
                    <a:pt x="1860" y="409"/>
                    <a:pt x="1643" y="823"/>
                  </a:cubicBezTo>
                  <a:cubicBezTo>
                    <a:pt x="1413" y="1265"/>
                    <a:pt x="1256" y="1835"/>
                    <a:pt x="1208" y="2458"/>
                  </a:cubicBezTo>
                  <a:cubicBezTo>
                    <a:pt x="941" y="5896"/>
                    <a:pt x="3353" y="7281"/>
                    <a:pt x="3657" y="10433"/>
                  </a:cubicBezTo>
                  <a:cubicBezTo>
                    <a:pt x="3865" y="12583"/>
                    <a:pt x="2999" y="14835"/>
                    <a:pt x="3535" y="16840"/>
                  </a:cubicBezTo>
                  <a:cubicBezTo>
                    <a:pt x="4262" y="19559"/>
                    <a:pt x="5603" y="18858"/>
                    <a:pt x="7004" y="18155"/>
                  </a:cubicBezTo>
                  <a:cubicBezTo>
                    <a:pt x="9484" y="16911"/>
                    <a:pt x="12041" y="16116"/>
                    <a:pt x="14594" y="16578"/>
                  </a:cubicBezTo>
                  <a:cubicBezTo>
                    <a:pt x="16643" y="16949"/>
                    <a:pt x="18904" y="16577"/>
                    <a:pt x="19071" y="13145"/>
                  </a:cubicBezTo>
                  <a:cubicBezTo>
                    <a:pt x="19220" y="10074"/>
                    <a:pt x="17131" y="8567"/>
                    <a:pt x="17042" y="5595"/>
                  </a:cubicBezTo>
                  <a:cubicBezTo>
                    <a:pt x="17006" y="4416"/>
                    <a:pt x="17314" y="3296"/>
                    <a:pt x="17840" y="2709"/>
                  </a:cubicBezTo>
                  <a:cubicBezTo>
                    <a:pt x="18053" y="2471"/>
                    <a:pt x="18294" y="2338"/>
                    <a:pt x="18540" y="2322"/>
                  </a:cubicBezTo>
                  <a:lnTo>
                    <a:pt x="20194" y="2345"/>
                  </a:lnTo>
                  <a:cubicBezTo>
                    <a:pt x="19706" y="2373"/>
                    <a:pt x="19249" y="2820"/>
                    <a:pt x="18945" y="3567"/>
                  </a:cubicBezTo>
                  <a:cubicBezTo>
                    <a:pt x="18734" y="4087"/>
                    <a:pt x="18611" y="4731"/>
                    <a:pt x="18644" y="5390"/>
                  </a:cubicBezTo>
                  <a:cubicBezTo>
                    <a:pt x="18713" y="6739"/>
                    <a:pt x="19263" y="7446"/>
                    <a:pt x="19709" y="8372"/>
                  </a:cubicBezTo>
                  <a:cubicBezTo>
                    <a:pt x="20651" y="10322"/>
                    <a:pt x="21056" y="13096"/>
                    <a:pt x="20507" y="15394"/>
                  </a:cubicBezTo>
                  <a:cubicBezTo>
                    <a:pt x="19551" y="19396"/>
                    <a:pt x="16880" y="19263"/>
                    <a:pt x="14515" y="19087"/>
                  </a:cubicBezTo>
                  <a:cubicBezTo>
                    <a:pt x="12197" y="18914"/>
                    <a:pt x="9882" y="19441"/>
                    <a:pt x="7624" y="20475"/>
                  </a:cubicBezTo>
                  <a:cubicBezTo>
                    <a:pt x="5167" y="21600"/>
                    <a:pt x="2446" y="21317"/>
                    <a:pt x="2163" y="17265"/>
                  </a:cubicBezTo>
                  <a:cubicBezTo>
                    <a:pt x="2050" y="15651"/>
                    <a:pt x="2564" y="14143"/>
                    <a:pt x="2557" y="12524"/>
                  </a:cubicBezTo>
                  <a:cubicBezTo>
                    <a:pt x="2541" y="8461"/>
                    <a:pt x="-544" y="6123"/>
                    <a:pt x="85" y="1874"/>
                  </a:cubicBezTo>
                  <a:cubicBezTo>
                    <a:pt x="139" y="1510"/>
                    <a:pt x="226" y="1166"/>
                    <a:pt x="355" y="883"/>
                  </a:cubicBezTo>
                  <a:cubicBezTo>
                    <a:pt x="602" y="340"/>
                    <a:pt x="972" y="72"/>
                    <a:pt x="1341" y="169"/>
                  </a:cubicBezTo>
                  <a:lnTo>
                    <a:pt x="2429" y="0"/>
                  </a:lnTo>
                  <a:close/>
                </a:path>
              </a:pathLst>
            </a:custGeom>
            <a:solidFill>
              <a:srgbClr val="253BB0"/>
            </a:solidFill>
            <a:ln w="12700" cap="flat">
              <a:noFill/>
              <a:miter lim="400000"/>
            </a:ln>
            <a:effectLst/>
          </p:spPr>
          <p:txBody>
            <a:bodyPr wrap="square" lIns="71433" tIns="71433" rIns="71433" bIns="71433" numCol="1" anchor="ctr">
              <a:noAutofit/>
            </a:bodyPr>
            <a:lstStyle/>
            <a:p>
              <a:pPr defTabSz="820737"/>
              <a:endParaRPr/>
            </a:p>
          </p:txBody>
        </p:sp>
        <p:sp>
          <p:nvSpPr>
            <p:cNvPr id="458" name="Фигура"/>
            <p:cNvSpPr/>
            <p:nvPr/>
          </p:nvSpPr>
          <p:spPr>
            <a:xfrm>
              <a:off x="451416" y="0"/>
              <a:ext cx="7682472" cy="3272408"/>
            </a:xfrm>
            <a:custGeom>
              <a:avLst/>
              <a:gdLst/>
              <a:ahLst/>
              <a:cxnLst>
                <a:cxn ang="0">
                  <a:pos x="wd2" y="hd2"/>
                </a:cxn>
                <a:cxn ang="5400000">
                  <a:pos x="wd2" y="hd2"/>
                </a:cxn>
                <a:cxn ang="10800000">
                  <a:pos x="wd2" y="hd2"/>
                </a:cxn>
                <a:cxn ang="16200000">
                  <a:pos x="wd2" y="hd2"/>
                </a:cxn>
              </a:cxnLst>
              <a:rect l="0" t="0" r="r" b="b"/>
              <a:pathLst>
                <a:path w="21511" h="21094" extrusionOk="0">
                  <a:moveTo>
                    <a:pt x="1175" y="0"/>
                  </a:moveTo>
                  <a:cubicBezTo>
                    <a:pt x="1419" y="2"/>
                    <a:pt x="1651" y="230"/>
                    <a:pt x="1821" y="630"/>
                  </a:cubicBezTo>
                  <a:cubicBezTo>
                    <a:pt x="2067" y="1212"/>
                    <a:pt x="2143" y="2042"/>
                    <a:pt x="2181" y="2853"/>
                  </a:cubicBezTo>
                  <a:cubicBezTo>
                    <a:pt x="2276" y="4873"/>
                    <a:pt x="2190" y="6968"/>
                    <a:pt x="1925" y="8928"/>
                  </a:cubicBezTo>
                  <a:cubicBezTo>
                    <a:pt x="1649" y="10977"/>
                    <a:pt x="1199" y="12948"/>
                    <a:pt x="1552" y="14992"/>
                  </a:cubicBezTo>
                  <a:cubicBezTo>
                    <a:pt x="1752" y="16146"/>
                    <a:pt x="2188" y="16971"/>
                    <a:pt x="2699" y="17380"/>
                  </a:cubicBezTo>
                  <a:cubicBezTo>
                    <a:pt x="4525" y="18843"/>
                    <a:pt x="6124" y="15184"/>
                    <a:pt x="7847" y="13289"/>
                  </a:cubicBezTo>
                  <a:cubicBezTo>
                    <a:pt x="10982" y="9841"/>
                    <a:pt x="14516" y="12600"/>
                    <a:pt x="17852" y="14836"/>
                  </a:cubicBezTo>
                  <a:cubicBezTo>
                    <a:pt x="18448" y="15236"/>
                    <a:pt x="19108" y="15558"/>
                    <a:pt x="19590" y="14686"/>
                  </a:cubicBezTo>
                  <a:cubicBezTo>
                    <a:pt x="19923" y="14084"/>
                    <a:pt x="20044" y="13119"/>
                    <a:pt x="20051" y="12146"/>
                  </a:cubicBezTo>
                  <a:cubicBezTo>
                    <a:pt x="20066" y="10130"/>
                    <a:pt x="19636" y="8254"/>
                    <a:pt x="19121" y="6591"/>
                  </a:cubicBezTo>
                  <a:cubicBezTo>
                    <a:pt x="18713" y="5273"/>
                    <a:pt x="18246" y="4032"/>
                    <a:pt x="17642" y="3201"/>
                  </a:cubicBezTo>
                  <a:cubicBezTo>
                    <a:pt x="17452" y="2939"/>
                    <a:pt x="17251" y="2723"/>
                    <a:pt x="17042" y="2555"/>
                  </a:cubicBezTo>
                  <a:lnTo>
                    <a:pt x="18762" y="2574"/>
                  </a:lnTo>
                  <a:cubicBezTo>
                    <a:pt x="18976" y="2766"/>
                    <a:pt x="19179" y="3018"/>
                    <a:pt x="19366" y="3324"/>
                  </a:cubicBezTo>
                  <a:cubicBezTo>
                    <a:pt x="19761" y="3971"/>
                    <a:pt x="20075" y="4835"/>
                    <a:pt x="20365" y="5728"/>
                  </a:cubicBezTo>
                  <a:cubicBezTo>
                    <a:pt x="21036" y="7795"/>
                    <a:pt x="21600" y="10156"/>
                    <a:pt x="21499" y="12702"/>
                  </a:cubicBezTo>
                  <a:cubicBezTo>
                    <a:pt x="21445" y="14045"/>
                    <a:pt x="21198" y="15319"/>
                    <a:pt x="20751" y="16202"/>
                  </a:cubicBezTo>
                  <a:cubicBezTo>
                    <a:pt x="19861" y="17958"/>
                    <a:pt x="18622" y="17611"/>
                    <a:pt x="17474" y="17105"/>
                  </a:cubicBezTo>
                  <a:cubicBezTo>
                    <a:pt x="14506" y="15798"/>
                    <a:pt x="11446" y="14015"/>
                    <a:pt x="8584" y="16320"/>
                  </a:cubicBezTo>
                  <a:cubicBezTo>
                    <a:pt x="7347" y="17317"/>
                    <a:pt x="6252" y="19052"/>
                    <a:pt x="5034" y="20162"/>
                  </a:cubicBezTo>
                  <a:cubicBezTo>
                    <a:pt x="3849" y="21243"/>
                    <a:pt x="2494" y="21600"/>
                    <a:pt x="1450" y="20042"/>
                  </a:cubicBezTo>
                  <a:cubicBezTo>
                    <a:pt x="644" y="18839"/>
                    <a:pt x="214" y="16750"/>
                    <a:pt x="211" y="14522"/>
                  </a:cubicBezTo>
                  <a:cubicBezTo>
                    <a:pt x="208" y="12275"/>
                    <a:pt x="646" y="10217"/>
                    <a:pt x="885" y="8044"/>
                  </a:cubicBezTo>
                  <a:cubicBezTo>
                    <a:pt x="1013" y="6878"/>
                    <a:pt x="1083" y="5692"/>
                    <a:pt x="1136" y="4497"/>
                  </a:cubicBezTo>
                  <a:cubicBezTo>
                    <a:pt x="1189" y="3287"/>
                    <a:pt x="1210" y="2000"/>
                    <a:pt x="887" y="1042"/>
                  </a:cubicBezTo>
                  <a:cubicBezTo>
                    <a:pt x="675" y="414"/>
                    <a:pt x="345" y="56"/>
                    <a:pt x="0" y="78"/>
                  </a:cubicBezTo>
                  <a:lnTo>
                    <a:pt x="1175" y="0"/>
                  </a:lnTo>
                  <a:close/>
                </a:path>
              </a:pathLst>
            </a:custGeom>
            <a:solidFill>
              <a:srgbClr val="72B6E3"/>
            </a:solidFill>
            <a:ln w="12700" cap="flat">
              <a:noFill/>
              <a:miter lim="400000"/>
            </a:ln>
            <a:effectLst/>
          </p:spPr>
          <p:txBody>
            <a:bodyPr wrap="square" lIns="71433" tIns="71433" rIns="71433" bIns="71433" numCol="1" anchor="ctr">
              <a:noAutofit/>
            </a:bodyPr>
            <a:lstStyle/>
            <a:p>
              <a:pPr defTabSz="820737"/>
              <a:endParaRPr/>
            </a:p>
          </p:txBody>
        </p:sp>
        <p:sp>
          <p:nvSpPr>
            <p:cNvPr id="459" name="Фигура"/>
            <p:cNvSpPr/>
            <p:nvPr/>
          </p:nvSpPr>
          <p:spPr>
            <a:xfrm>
              <a:off x="82610" y="2975696"/>
              <a:ext cx="1198505" cy="1182301"/>
            </a:xfrm>
            <a:custGeom>
              <a:avLst/>
              <a:gdLst/>
              <a:ahLst/>
              <a:cxnLst>
                <a:cxn ang="0">
                  <a:pos x="wd2" y="hd2"/>
                </a:cxn>
                <a:cxn ang="5400000">
                  <a:pos x="wd2" y="hd2"/>
                </a:cxn>
                <a:cxn ang="10800000">
                  <a:pos x="wd2" y="hd2"/>
                </a:cxn>
                <a:cxn ang="16200000">
                  <a:pos x="wd2" y="hd2"/>
                </a:cxn>
              </a:cxnLst>
              <a:rect l="0" t="0" r="r" b="b"/>
              <a:pathLst>
                <a:path w="21196" h="21600" extrusionOk="0">
                  <a:moveTo>
                    <a:pt x="1698" y="17141"/>
                  </a:moveTo>
                  <a:cubicBezTo>
                    <a:pt x="127" y="15412"/>
                    <a:pt x="-404" y="12933"/>
                    <a:pt x="315" y="10680"/>
                  </a:cubicBezTo>
                  <a:cubicBezTo>
                    <a:pt x="1063" y="8335"/>
                    <a:pt x="2991" y="6711"/>
                    <a:pt x="4959" y="5311"/>
                  </a:cubicBezTo>
                  <a:cubicBezTo>
                    <a:pt x="7903" y="3217"/>
                    <a:pt x="11046" y="1437"/>
                    <a:pt x="14339" y="0"/>
                  </a:cubicBezTo>
                  <a:lnTo>
                    <a:pt x="21196" y="4351"/>
                  </a:lnTo>
                  <a:cubicBezTo>
                    <a:pt x="17452" y="5591"/>
                    <a:pt x="13968" y="7548"/>
                    <a:pt x="10926" y="10121"/>
                  </a:cubicBezTo>
                  <a:cubicBezTo>
                    <a:pt x="9259" y="11532"/>
                    <a:pt x="7715" y="13152"/>
                    <a:pt x="6914" y="15222"/>
                  </a:cubicBezTo>
                  <a:cubicBezTo>
                    <a:pt x="6120" y="17273"/>
                    <a:pt x="6142" y="19565"/>
                    <a:pt x="6975" y="21600"/>
                  </a:cubicBezTo>
                  <a:lnTo>
                    <a:pt x="1698" y="17141"/>
                  </a:lnTo>
                  <a:close/>
                </a:path>
              </a:pathLst>
            </a:custGeom>
            <a:solidFill>
              <a:srgbClr val="72B6E3"/>
            </a:solidFill>
            <a:ln w="12700" cap="flat">
              <a:noFill/>
              <a:miter lim="400000"/>
            </a:ln>
            <a:effectLst/>
          </p:spPr>
          <p:txBody>
            <a:bodyPr wrap="square" lIns="71433" tIns="71433" rIns="71433" bIns="71433" numCol="1" anchor="ctr">
              <a:noAutofit/>
            </a:bodyPr>
            <a:lstStyle/>
            <a:p>
              <a:pPr defTabSz="820737"/>
              <a:endParaRPr/>
            </a:p>
          </p:txBody>
        </p:sp>
        <p:sp>
          <p:nvSpPr>
            <p:cNvPr id="460" name="Фигура"/>
            <p:cNvSpPr/>
            <p:nvPr/>
          </p:nvSpPr>
          <p:spPr>
            <a:xfrm>
              <a:off x="2740092" y="1157169"/>
              <a:ext cx="881476" cy="1023558"/>
            </a:xfrm>
            <a:custGeom>
              <a:avLst/>
              <a:gdLst/>
              <a:ahLst/>
              <a:cxnLst>
                <a:cxn ang="0">
                  <a:pos x="wd2" y="hd2"/>
                </a:cxn>
                <a:cxn ang="5400000">
                  <a:pos x="wd2" y="hd2"/>
                </a:cxn>
                <a:cxn ang="10800000">
                  <a:pos x="wd2" y="hd2"/>
                </a:cxn>
                <a:cxn ang="16200000">
                  <a:pos x="wd2" y="hd2"/>
                </a:cxn>
              </a:cxnLst>
              <a:rect l="0" t="0" r="r" b="b"/>
              <a:pathLst>
                <a:path w="21212" h="21502" extrusionOk="0">
                  <a:moveTo>
                    <a:pt x="7406" y="21502"/>
                  </a:moveTo>
                  <a:cubicBezTo>
                    <a:pt x="10494" y="18879"/>
                    <a:pt x="11948" y="15119"/>
                    <a:pt x="11313" y="11399"/>
                  </a:cubicBezTo>
                  <a:cubicBezTo>
                    <a:pt x="10810" y="8455"/>
                    <a:pt x="9031" y="5804"/>
                    <a:pt x="6430" y="3879"/>
                  </a:cubicBezTo>
                  <a:cubicBezTo>
                    <a:pt x="4579" y="2509"/>
                    <a:pt x="2371" y="1554"/>
                    <a:pt x="0" y="1099"/>
                  </a:cubicBezTo>
                  <a:lnTo>
                    <a:pt x="9726" y="25"/>
                  </a:lnTo>
                  <a:cubicBezTo>
                    <a:pt x="11519" y="-98"/>
                    <a:pt x="13314" y="242"/>
                    <a:pt x="14888" y="1002"/>
                  </a:cubicBezTo>
                  <a:cubicBezTo>
                    <a:pt x="17305" y="2169"/>
                    <a:pt x="18975" y="4184"/>
                    <a:pt x="20000" y="6424"/>
                  </a:cubicBezTo>
                  <a:cubicBezTo>
                    <a:pt x="21430" y="9552"/>
                    <a:pt x="21600" y="13010"/>
                    <a:pt x="20483" y="16233"/>
                  </a:cubicBezTo>
                  <a:lnTo>
                    <a:pt x="7406" y="21502"/>
                  </a:lnTo>
                  <a:close/>
                </a:path>
              </a:pathLst>
            </a:custGeom>
            <a:solidFill>
              <a:srgbClr val="72B6E3"/>
            </a:solidFill>
            <a:ln w="12700" cap="flat">
              <a:noFill/>
              <a:miter lim="400000"/>
            </a:ln>
            <a:effectLst/>
          </p:spPr>
          <p:txBody>
            <a:bodyPr wrap="square" lIns="71433" tIns="71433" rIns="71433" bIns="71433" numCol="1" anchor="ctr">
              <a:noAutofit/>
            </a:bodyPr>
            <a:lstStyle/>
            <a:p>
              <a:pPr defTabSz="820737"/>
              <a:endParaRPr/>
            </a:p>
          </p:txBody>
        </p:sp>
        <p:sp>
          <p:nvSpPr>
            <p:cNvPr id="461" name="Shape 52"/>
            <p:cNvSpPr txBox="1"/>
            <p:nvPr/>
          </p:nvSpPr>
          <p:spPr>
            <a:xfrm rot="20054409">
              <a:off x="1880081" y="2420302"/>
              <a:ext cx="1734339" cy="4143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3" tIns="71433" rIns="71433" bIns="71433" numCol="1" anchor="t">
              <a:spAutoFit/>
            </a:bodyPr>
            <a:lstStyle>
              <a:lvl1pPr defTabSz="914400">
                <a:lnSpc>
                  <a:spcPct val="110000"/>
                </a:lnSpc>
                <a:defRPr sz="1900" b="1">
                  <a:solidFill>
                    <a:srgbClr val="535353"/>
                  </a:solidFill>
                  <a:latin typeface="Arial"/>
                  <a:ea typeface="Arial"/>
                  <a:cs typeface="Arial"/>
                  <a:sym typeface="Arial"/>
                </a:defRPr>
              </a:lvl1pPr>
            </a:lstStyle>
            <a:p>
              <a:r>
                <a:t>Surface</a:t>
              </a:r>
            </a:p>
          </p:txBody>
        </p:sp>
        <p:sp>
          <p:nvSpPr>
            <p:cNvPr id="462" name="Shape 52"/>
            <p:cNvSpPr txBox="1"/>
            <p:nvPr/>
          </p:nvSpPr>
          <p:spPr>
            <a:xfrm rot="21205737">
              <a:off x="3659967" y="1949895"/>
              <a:ext cx="1219411" cy="4143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3" tIns="71433" rIns="71433" bIns="71433" numCol="1" anchor="t">
              <a:spAutoFit/>
            </a:bodyPr>
            <a:lstStyle>
              <a:lvl1pPr defTabSz="914400">
                <a:lnSpc>
                  <a:spcPct val="110000"/>
                </a:lnSpc>
                <a:defRPr sz="1900" b="1">
                  <a:solidFill>
                    <a:srgbClr val="535353"/>
                  </a:solidFill>
                  <a:latin typeface="Arial"/>
                  <a:ea typeface="Arial"/>
                  <a:cs typeface="Arial"/>
                  <a:sym typeface="Arial"/>
                </a:defRPr>
              </a:lvl1pPr>
            </a:lstStyle>
            <a:p>
              <a:r>
                <a:t>current</a:t>
              </a:r>
            </a:p>
          </p:txBody>
        </p:sp>
        <p:sp>
          <p:nvSpPr>
            <p:cNvPr id="463" name="Shape 52"/>
            <p:cNvSpPr txBox="1"/>
            <p:nvPr/>
          </p:nvSpPr>
          <p:spPr>
            <a:xfrm rot="20346281">
              <a:off x="2835986" y="2155864"/>
              <a:ext cx="1000783" cy="4143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3" tIns="71433" rIns="71433" bIns="71433" numCol="1" anchor="t">
              <a:spAutoFit/>
            </a:bodyPr>
            <a:lstStyle>
              <a:lvl1pPr defTabSz="914400">
                <a:lnSpc>
                  <a:spcPct val="110000"/>
                </a:lnSpc>
                <a:defRPr sz="1900" b="1">
                  <a:solidFill>
                    <a:srgbClr val="535353"/>
                  </a:solidFill>
                  <a:latin typeface="Arial"/>
                  <a:ea typeface="Arial"/>
                  <a:cs typeface="Arial"/>
                  <a:sym typeface="Arial"/>
                </a:defRPr>
              </a:lvl1pPr>
            </a:lstStyle>
            <a:p>
              <a:r>
                <a:t>ocean</a:t>
              </a:r>
            </a:p>
          </p:txBody>
        </p:sp>
        <p:sp>
          <p:nvSpPr>
            <p:cNvPr id="464" name="Shape 52"/>
            <p:cNvSpPr txBox="1"/>
            <p:nvPr/>
          </p:nvSpPr>
          <p:spPr>
            <a:xfrm rot="20954409">
              <a:off x="2314999" y="3195906"/>
              <a:ext cx="1734338" cy="38980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3" tIns="71433" rIns="71433" bIns="71433" numCol="1" anchor="t">
              <a:spAutoFit/>
            </a:bodyPr>
            <a:lstStyle>
              <a:lvl1pPr defTabSz="914400">
                <a:lnSpc>
                  <a:spcPct val="110000"/>
                </a:lnSpc>
                <a:defRPr sz="1700" b="1">
                  <a:solidFill>
                    <a:srgbClr val="FFFFFF"/>
                  </a:solidFill>
                  <a:latin typeface="Arial"/>
                  <a:ea typeface="Arial"/>
                  <a:cs typeface="Arial"/>
                  <a:sym typeface="Arial"/>
                </a:defRPr>
              </a:lvl1pPr>
            </a:lstStyle>
            <a:p>
              <a:r>
                <a:t>Deep</a:t>
              </a:r>
            </a:p>
          </p:txBody>
        </p:sp>
        <p:sp>
          <p:nvSpPr>
            <p:cNvPr id="465" name="Shape 52"/>
            <p:cNvSpPr txBox="1"/>
            <p:nvPr/>
          </p:nvSpPr>
          <p:spPr>
            <a:xfrm rot="21134409">
              <a:off x="2990547" y="3102668"/>
              <a:ext cx="1734339" cy="38980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3" tIns="71433" rIns="71433" bIns="71433" numCol="1" anchor="t">
              <a:spAutoFit/>
            </a:bodyPr>
            <a:lstStyle>
              <a:lvl1pPr defTabSz="914400">
                <a:lnSpc>
                  <a:spcPct val="110000"/>
                </a:lnSpc>
                <a:defRPr sz="1700" b="1">
                  <a:solidFill>
                    <a:srgbClr val="FFFFFF"/>
                  </a:solidFill>
                  <a:latin typeface="Arial"/>
                  <a:ea typeface="Arial"/>
                  <a:cs typeface="Arial"/>
                  <a:sym typeface="Arial"/>
                </a:defRPr>
              </a:lvl1pPr>
            </a:lstStyle>
            <a:p>
              <a:r>
                <a:t>ocean</a:t>
              </a:r>
            </a:p>
          </p:txBody>
        </p:sp>
        <p:sp>
          <p:nvSpPr>
            <p:cNvPr id="466" name="Shape 52"/>
            <p:cNvSpPr txBox="1"/>
            <p:nvPr/>
          </p:nvSpPr>
          <p:spPr>
            <a:xfrm rot="21420000">
              <a:off x="3782728" y="3055026"/>
              <a:ext cx="1734339" cy="38980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3" tIns="71433" rIns="71433" bIns="71433" numCol="1" anchor="t">
              <a:spAutoFit/>
            </a:bodyPr>
            <a:lstStyle>
              <a:lvl1pPr defTabSz="914400">
                <a:lnSpc>
                  <a:spcPct val="110000"/>
                </a:lnSpc>
                <a:defRPr sz="1700" b="1">
                  <a:solidFill>
                    <a:srgbClr val="FFFFFF"/>
                  </a:solidFill>
                  <a:latin typeface="Arial"/>
                  <a:ea typeface="Arial"/>
                  <a:cs typeface="Arial"/>
                  <a:sym typeface="Arial"/>
                </a:defRPr>
              </a:lvl1pPr>
            </a:lstStyle>
            <a:p>
              <a:r>
                <a:t>current</a:t>
              </a:r>
            </a:p>
          </p:txBody>
        </p:sp>
        <p:sp>
          <p:nvSpPr>
            <p:cNvPr id="467" name="Треугольник"/>
            <p:cNvSpPr/>
            <p:nvPr/>
          </p:nvSpPr>
          <p:spPr>
            <a:xfrm rot="16771324">
              <a:off x="4999020" y="1946546"/>
              <a:ext cx="244857" cy="378039"/>
            </a:xfrm>
            <a:custGeom>
              <a:avLst/>
              <a:gdLst/>
              <a:ahLst/>
              <a:cxnLst>
                <a:cxn ang="0">
                  <a:pos x="wd2" y="hd2"/>
                </a:cxn>
                <a:cxn ang="5400000">
                  <a:pos x="wd2" y="hd2"/>
                </a:cxn>
                <a:cxn ang="10800000">
                  <a:pos x="wd2" y="hd2"/>
                </a:cxn>
                <a:cxn ang="16200000">
                  <a:pos x="wd2" y="hd2"/>
                </a:cxn>
              </a:cxnLst>
              <a:rect l="0" t="0" r="r" b="b"/>
              <a:pathLst>
                <a:path w="21600" h="21600" extrusionOk="0">
                  <a:moveTo>
                    <a:pt x="10555" y="0"/>
                  </a:moveTo>
                  <a:lnTo>
                    <a:pt x="21600" y="21600"/>
                  </a:lnTo>
                  <a:lnTo>
                    <a:pt x="0" y="21376"/>
                  </a:lnTo>
                  <a:lnTo>
                    <a:pt x="10555" y="0"/>
                  </a:lnTo>
                  <a:close/>
                </a:path>
              </a:pathLst>
            </a:custGeom>
            <a:solidFill>
              <a:srgbClr val="FFFFFF"/>
            </a:solidFill>
            <a:ln w="12700" cap="flat">
              <a:noFill/>
              <a:miter lim="400000"/>
            </a:ln>
            <a:effectLst/>
          </p:spPr>
          <p:txBody>
            <a:bodyPr wrap="square" lIns="71433" tIns="71433" rIns="71433" bIns="71433" numCol="1" anchor="ctr">
              <a:noAutofit/>
            </a:bodyPr>
            <a:lstStyle/>
            <a:p>
              <a:pPr defTabSz="820737"/>
              <a:endParaRPr/>
            </a:p>
          </p:txBody>
        </p:sp>
        <p:sp>
          <p:nvSpPr>
            <p:cNvPr id="468" name="Треугольник"/>
            <p:cNvSpPr/>
            <p:nvPr/>
          </p:nvSpPr>
          <p:spPr>
            <a:xfrm rot="9356657">
              <a:off x="7555958" y="1045560"/>
              <a:ext cx="244856" cy="378039"/>
            </a:xfrm>
            <a:custGeom>
              <a:avLst/>
              <a:gdLst/>
              <a:ahLst/>
              <a:cxnLst>
                <a:cxn ang="0">
                  <a:pos x="wd2" y="hd2"/>
                </a:cxn>
                <a:cxn ang="5400000">
                  <a:pos x="wd2" y="hd2"/>
                </a:cxn>
                <a:cxn ang="10800000">
                  <a:pos x="wd2" y="hd2"/>
                </a:cxn>
                <a:cxn ang="16200000">
                  <a:pos x="wd2" y="hd2"/>
                </a:cxn>
              </a:cxnLst>
              <a:rect l="0" t="0" r="r" b="b"/>
              <a:pathLst>
                <a:path w="21600" h="21600" extrusionOk="0">
                  <a:moveTo>
                    <a:pt x="10555" y="0"/>
                  </a:moveTo>
                  <a:lnTo>
                    <a:pt x="21600" y="21600"/>
                  </a:lnTo>
                  <a:lnTo>
                    <a:pt x="0" y="21376"/>
                  </a:lnTo>
                  <a:lnTo>
                    <a:pt x="10555" y="0"/>
                  </a:lnTo>
                  <a:close/>
                </a:path>
              </a:pathLst>
            </a:custGeom>
            <a:solidFill>
              <a:srgbClr val="FFFFFF"/>
            </a:solidFill>
            <a:ln w="12700" cap="flat">
              <a:noFill/>
              <a:miter lim="400000"/>
            </a:ln>
            <a:effectLst/>
          </p:spPr>
          <p:txBody>
            <a:bodyPr wrap="square" lIns="71433" tIns="71433" rIns="71433" bIns="71433" numCol="1" anchor="ctr">
              <a:noAutofit/>
            </a:bodyPr>
            <a:lstStyle/>
            <a:p>
              <a:pPr defTabSz="820737"/>
              <a:endParaRPr/>
            </a:p>
          </p:txBody>
        </p:sp>
        <p:sp>
          <p:nvSpPr>
            <p:cNvPr id="469" name="Треугольник"/>
            <p:cNvSpPr/>
            <p:nvPr/>
          </p:nvSpPr>
          <p:spPr>
            <a:xfrm rot="16771324">
              <a:off x="1209589" y="2762734"/>
              <a:ext cx="244857" cy="378039"/>
            </a:xfrm>
            <a:custGeom>
              <a:avLst/>
              <a:gdLst/>
              <a:ahLst/>
              <a:cxnLst>
                <a:cxn ang="0">
                  <a:pos x="wd2" y="hd2"/>
                </a:cxn>
                <a:cxn ang="5400000">
                  <a:pos x="wd2" y="hd2"/>
                </a:cxn>
                <a:cxn ang="10800000">
                  <a:pos x="wd2" y="hd2"/>
                </a:cxn>
                <a:cxn ang="16200000">
                  <a:pos x="wd2" y="hd2"/>
                </a:cxn>
              </a:cxnLst>
              <a:rect l="0" t="0" r="r" b="b"/>
              <a:pathLst>
                <a:path w="21600" h="21600" extrusionOk="0">
                  <a:moveTo>
                    <a:pt x="10555" y="0"/>
                  </a:moveTo>
                  <a:lnTo>
                    <a:pt x="21600" y="21600"/>
                  </a:lnTo>
                  <a:lnTo>
                    <a:pt x="0" y="21376"/>
                  </a:lnTo>
                  <a:lnTo>
                    <a:pt x="10555" y="0"/>
                  </a:lnTo>
                  <a:close/>
                </a:path>
              </a:pathLst>
            </a:custGeom>
            <a:solidFill>
              <a:srgbClr val="FFFFFF"/>
            </a:solidFill>
            <a:ln w="12700" cap="flat">
              <a:noFill/>
              <a:miter lim="400000"/>
            </a:ln>
            <a:effectLst/>
          </p:spPr>
          <p:txBody>
            <a:bodyPr wrap="square" lIns="71433" tIns="71433" rIns="71433" bIns="71433" numCol="1" anchor="ctr">
              <a:noAutofit/>
            </a:bodyPr>
            <a:lstStyle/>
            <a:p>
              <a:pPr defTabSz="820737"/>
              <a:endParaRPr/>
            </a:p>
          </p:txBody>
        </p:sp>
        <p:sp>
          <p:nvSpPr>
            <p:cNvPr id="470" name="Треугольник"/>
            <p:cNvSpPr/>
            <p:nvPr/>
          </p:nvSpPr>
          <p:spPr>
            <a:xfrm rot="336326">
              <a:off x="880995" y="759365"/>
              <a:ext cx="244856" cy="378039"/>
            </a:xfrm>
            <a:custGeom>
              <a:avLst/>
              <a:gdLst/>
              <a:ahLst/>
              <a:cxnLst>
                <a:cxn ang="0">
                  <a:pos x="wd2" y="hd2"/>
                </a:cxn>
                <a:cxn ang="5400000">
                  <a:pos x="wd2" y="hd2"/>
                </a:cxn>
                <a:cxn ang="10800000">
                  <a:pos x="wd2" y="hd2"/>
                </a:cxn>
                <a:cxn ang="16200000">
                  <a:pos x="wd2" y="hd2"/>
                </a:cxn>
              </a:cxnLst>
              <a:rect l="0" t="0" r="r" b="b"/>
              <a:pathLst>
                <a:path w="21600" h="21600" extrusionOk="0">
                  <a:moveTo>
                    <a:pt x="10555" y="0"/>
                  </a:moveTo>
                  <a:lnTo>
                    <a:pt x="21600" y="21600"/>
                  </a:lnTo>
                  <a:lnTo>
                    <a:pt x="0" y="21376"/>
                  </a:lnTo>
                  <a:lnTo>
                    <a:pt x="10555" y="0"/>
                  </a:lnTo>
                  <a:close/>
                </a:path>
              </a:pathLst>
            </a:custGeom>
            <a:solidFill>
              <a:srgbClr val="FFFFFF"/>
            </a:solidFill>
            <a:ln w="12700" cap="flat">
              <a:noFill/>
              <a:miter lim="400000"/>
            </a:ln>
            <a:effectLst/>
          </p:spPr>
          <p:txBody>
            <a:bodyPr wrap="square" lIns="71433" tIns="71433" rIns="71433" bIns="71433" numCol="1" anchor="ctr">
              <a:noAutofit/>
            </a:bodyPr>
            <a:lstStyle/>
            <a:p>
              <a:pPr defTabSz="820737"/>
              <a:endParaRPr/>
            </a:p>
          </p:txBody>
        </p:sp>
        <p:sp>
          <p:nvSpPr>
            <p:cNvPr id="471" name="Треугольник"/>
            <p:cNvSpPr/>
            <p:nvPr/>
          </p:nvSpPr>
          <p:spPr>
            <a:xfrm rot="9705938">
              <a:off x="166668" y="663118"/>
              <a:ext cx="221590" cy="342117"/>
            </a:xfrm>
            <a:custGeom>
              <a:avLst/>
              <a:gdLst/>
              <a:ahLst/>
              <a:cxnLst>
                <a:cxn ang="0">
                  <a:pos x="wd2" y="hd2"/>
                </a:cxn>
                <a:cxn ang="5400000">
                  <a:pos x="wd2" y="hd2"/>
                </a:cxn>
                <a:cxn ang="10800000">
                  <a:pos x="wd2" y="hd2"/>
                </a:cxn>
                <a:cxn ang="16200000">
                  <a:pos x="wd2" y="hd2"/>
                </a:cxn>
              </a:cxnLst>
              <a:rect l="0" t="0" r="r" b="b"/>
              <a:pathLst>
                <a:path w="21600" h="21600" extrusionOk="0">
                  <a:moveTo>
                    <a:pt x="10555" y="0"/>
                  </a:moveTo>
                  <a:lnTo>
                    <a:pt x="21600" y="21600"/>
                  </a:lnTo>
                  <a:lnTo>
                    <a:pt x="0" y="21376"/>
                  </a:lnTo>
                  <a:lnTo>
                    <a:pt x="10555" y="0"/>
                  </a:lnTo>
                  <a:close/>
                </a:path>
              </a:pathLst>
            </a:custGeom>
            <a:solidFill>
              <a:srgbClr val="040047"/>
            </a:solidFill>
            <a:ln w="12700" cap="flat">
              <a:noFill/>
              <a:miter lim="400000"/>
            </a:ln>
            <a:effectLst/>
          </p:spPr>
          <p:txBody>
            <a:bodyPr wrap="square" lIns="71433" tIns="71433" rIns="71433" bIns="71433" numCol="1" anchor="ctr">
              <a:noAutofit/>
            </a:bodyPr>
            <a:lstStyle/>
            <a:p>
              <a:pPr defTabSz="820737"/>
              <a:endParaRPr/>
            </a:p>
          </p:txBody>
        </p:sp>
        <p:sp>
          <p:nvSpPr>
            <p:cNvPr id="472" name="Треугольник"/>
            <p:cNvSpPr/>
            <p:nvPr/>
          </p:nvSpPr>
          <p:spPr>
            <a:xfrm rot="1035527">
              <a:off x="2081864" y="1978488"/>
              <a:ext cx="221590" cy="342119"/>
            </a:xfrm>
            <a:custGeom>
              <a:avLst/>
              <a:gdLst/>
              <a:ahLst/>
              <a:cxnLst>
                <a:cxn ang="0">
                  <a:pos x="wd2" y="hd2"/>
                </a:cxn>
                <a:cxn ang="5400000">
                  <a:pos x="wd2" y="hd2"/>
                </a:cxn>
                <a:cxn ang="10800000">
                  <a:pos x="wd2" y="hd2"/>
                </a:cxn>
                <a:cxn ang="16200000">
                  <a:pos x="wd2" y="hd2"/>
                </a:cxn>
              </a:cxnLst>
              <a:rect l="0" t="0" r="r" b="b"/>
              <a:pathLst>
                <a:path w="21600" h="21600" extrusionOk="0">
                  <a:moveTo>
                    <a:pt x="10555" y="0"/>
                  </a:moveTo>
                  <a:lnTo>
                    <a:pt x="21600" y="21600"/>
                  </a:lnTo>
                  <a:lnTo>
                    <a:pt x="0" y="21376"/>
                  </a:lnTo>
                  <a:lnTo>
                    <a:pt x="10555" y="0"/>
                  </a:lnTo>
                  <a:close/>
                </a:path>
              </a:pathLst>
            </a:custGeom>
            <a:solidFill>
              <a:srgbClr val="040047"/>
            </a:solidFill>
            <a:ln w="12700" cap="flat">
              <a:noFill/>
              <a:miter lim="400000"/>
            </a:ln>
            <a:effectLst/>
          </p:spPr>
          <p:txBody>
            <a:bodyPr wrap="square" lIns="71433" tIns="71433" rIns="71433" bIns="71433" numCol="1" anchor="ctr">
              <a:noAutofit/>
            </a:bodyPr>
            <a:lstStyle/>
            <a:p>
              <a:pPr defTabSz="820737"/>
              <a:endParaRPr/>
            </a:p>
          </p:txBody>
        </p:sp>
        <p:sp>
          <p:nvSpPr>
            <p:cNvPr id="473" name="Треугольник"/>
            <p:cNvSpPr/>
            <p:nvPr/>
          </p:nvSpPr>
          <p:spPr>
            <a:xfrm rot="6094634">
              <a:off x="1726917" y="3446928"/>
              <a:ext cx="221590" cy="342117"/>
            </a:xfrm>
            <a:custGeom>
              <a:avLst/>
              <a:gdLst/>
              <a:ahLst/>
              <a:cxnLst>
                <a:cxn ang="0">
                  <a:pos x="wd2" y="hd2"/>
                </a:cxn>
                <a:cxn ang="5400000">
                  <a:pos x="wd2" y="hd2"/>
                </a:cxn>
                <a:cxn ang="10800000">
                  <a:pos x="wd2" y="hd2"/>
                </a:cxn>
                <a:cxn ang="16200000">
                  <a:pos x="wd2" y="hd2"/>
                </a:cxn>
              </a:cxnLst>
              <a:rect l="0" t="0" r="r" b="b"/>
              <a:pathLst>
                <a:path w="21600" h="21600" extrusionOk="0">
                  <a:moveTo>
                    <a:pt x="10555" y="0"/>
                  </a:moveTo>
                  <a:lnTo>
                    <a:pt x="21600" y="21600"/>
                  </a:lnTo>
                  <a:lnTo>
                    <a:pt x="0" y="21376"/>
                  </a:lnTo>
                  <a:lnTo>
                    <a:pt x="10555" y="0"/>
                  </a:lnTo>
                  <a:close/>
                </a:path>
              </a:pathLst>
            </a:custGeom>
            <a:solidFill>
              <a:srgbClr val="040047"/>
            </a:solidFill>
            <a:ln w="12700" cap="flat">
              <a:noFill/>
              <a:miter lim="400000"/>
            </a:ln>
            <a:effectLst/>
          </p:spPr>
          <p:txBody>
            <a:bodyPr wrap="square" lIns="71433" tIns="71433" rIns="71433" bIns="71433" numCol="1" anchor="ctr">
              <a:noAutofit/>
            </a:bodyPr>
            <a:lstStyle/>
            <a:p>
              <a:pPr defTabSz="820737"/>
              <a:endParaRPr/>
            </a:p>
          </p:txBody>
        </p:sp>
        <p:sp>
          <p:nvSpPr>
            <p:cNvPr id="474" name="Треугольник"/>
            <p:cNvSpPr/>
            <p:nvPr/>
          </p:nvSpPr>
          <p:spPr>
            <a:xfrm rot="3874634">
              <a:off x="6348445" y="2969936"/>
              <a:ext cx="221590" cy="342116"/>
            </a:xfrm>
            <a:custGeom>
              <a:avLst/>
              <a:gdLst/>
              <a:ahLst/>
              <a:cxnLst>
                <a:cxn ang="0">
                  <a:pos x="wd2" y="hd2"/>
                </a:cxn>
                <a:cxn ang="5400000">
                  <a:pos x="wd2" y="hd2"/>
                </a:cxn>
                <a:cxn ang="10800000">
                  <a:pos x="wd2" y="hd2"/>
                </a:cxn>
                <a:cxn ang="16200000">
                  <a:pos x="wd2" y="hd2"/>
                </a:cxn>
              </a:cxnLst>
              <a:rect l="0" t="0" r="r" b="b"/>
              <a:pathLst>
                <a:path w="21600" h="21600" extrusionOk="0">
                  <a:moveTo>
                    <a:pt x="10555" y="0"/>
                  </a:moveTo>
                  <a:lnTo>
                    <a:pt x="21600" y="21600"/>
                  </a:lnTo>
                  <a:lnTo>
                    <a:pt x="0" y="21376"/>
                  </a:lnTo>
                  <a:lnTo>
                    <a:pt x="10555" y="0"/>
                  </a:lnTo>
                  <a:close/>
                </a:path>
              </a:pathLst>
            </a:custGeom>
            <a:solidFill>
              <a:srgbClr val="040047"/>
            </a:solidFill>
            <a:ln w="12700" cap="flat">
              <a:noFill/>
              <a:miter lim="400000"/>
            </a:ln>
            <a:effectLst/>
          </p:spPr>
          <p:txBody>
            <a:bodyPr wrap="square" lIns="71433" tIns="71433" rIns="71433" bIns="71433" numCol="1" anchor="ctr">
              <a:noAutofit/>
            </a:bodyPr>
            <a:lstStyle/>
            <a:p>
              <a:pPr defTabSz="820737"/>
              <a:endParaRPr/>
            </a:p>
          </p:txBody>
        </p:sp>
        <p:sp>
          <p:nvSpPr>
            <p:cNvPr id="475" name="Треугольник"/>
            <p:cNvSpPr/>
            <p:nvPr/>
          </p:nvSpPr>
          <p:spPr>
            <a:xfrm rot="20122174">
              <a:off x="6422644" y="1210116"/>
              <a:ext cx="221591" cy="342117"/>
            </a:xfrm>
            <a:custGeom>
              <a:avLst/>
              <a:gdLst/>
              <a:ahLst/>
              <a:cxnLst>
                <a:cxn ang="0">
                  <a:pos x="wd2" y="hd2"/>
                </a:cxn>
                <a:cxn ang="5400000">
                  <a:pos x="wd2" y="hd2"/>
                </a:cxn>
                <a:cxn ang="10800000">
                  <a:pos x="wd2" y="hd2"/>
                </a:cxn>
                <a:cxn ang="16200000">
                  <a:pos x="wd2" y="hd2"/>
                </a:cxn>
              </a:cxnLst>
              <a:rect l="0" t="0" r="r" b="b"/>
              <a:pathLst>
                <a:path w="21600" h="21600" extrusionOk="0">
                  <a:moveTo>
                    <a:pt x="10555" y="0"/>
                  </a:moveTo>
                  <a:lnTo>
                    <a:pt x="21600" y="21600"/>
                  </a:lnTo>
                  <a:lnTo>
                    <a:pt x="0" y="21376"/>
                  </a:lnTo>
                  <a:lnTo>
                    <a:pt x="10555" y="0"/>
                  </a:lnTo>
                  <a:close/>
                </a:path>
              </a:pathLst>
            </a:custGeom>
            <a:solidFill>
              <a:srgbClr val="040047"/>
            </a:solidFill>
            <a:ln w="12700" cap="flat">
              <a:noFill/>
              <a:miter lim="400000"/>
            </a:ln>
            <a:effectLst/>
          </p:spPr>
          <p:txBody>
            <a:bodyPr wrap="square" lIns="71433" tIns="71433" rIns="71433" bIns="71433" numCol="1" anchor="ctr">
              <a:noAutofit/>
            </a:bodyPr>
            <a:lstStyle/>
            <a:p>
              <a:pPr defTabSz="820737"/>
              <a:endParaRPr/>
            </a:p>
          </p:txBody>
        </p:sp>
      </p:grpSp>
      <p:sp>
        <p:nvSpPr>
          <p:cNvPr id="477" name="Shape 52"/>
          <p:cNvSpPr txBox="1"/>
          <p:nvPr/>
        </p:nvSpPr>
        <p:spPr>
          <a:xfrm>
            <a:off x="15205259" y="5106413"/>
            <a:ext cx="5498881" cy="5166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defTabSz="914400">
              <a:lnSpc>
                <a:spcPct val="110000"/>
              </a:lnSpc>
              <a:defRPr sz="2200" b="1">
                <a:solidFill>
                  <a:srgbClr val="FFFFFF"/>
                </a:solidFill>
                <a:latin typeface="Arial"/>
                <a:ea typeface="Arial"/>
                <a:cs typeface="Arial"/>
                <a:sym typeface="Arial"/>
              </a:defRPr>
            </a:lvl1pPr>
          </a:lstStyle>
          <a:p>
            <a:r>
              <a:rPr lang="ru-RU" dirty="0"/>
              <a:t>Г</a:t>
            </a:r>
            <a:r>
              <a:rPr dirty="0" err="1"/>
              <a:t>идротермальные</a:t>
            </a:r>
            <a:r>
              <a:rPr dirty="0"/>
              <a:t> </a:t>
            </a:r>
            <a:r>
              <a:rPr dirty="0" err="1"/>
              <a:t>источники</a:t>
            </a:r>
            <a:endParaRPr dirty="0"/>
          </a:p>
        </p:txBody>
      </p:sp>
      <p:sp>
        <p:nvSpPr>
          <p:cNvPr id="478" name="Shape 52"/>
          <p:cNvSpPr txBox="1"/>
          <p:nvPr/>
        </p:nvSpPr>
        <p:spPr>
          <a:xfrm>
            <a:off x="15205261" y="13053539"/>
            <a:ext cx="5498878" cy="463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defTabSz="914400">
              <a:lnSpc>
                <a:spcPct val="110000"/>
              </a:lnSpc>
              <a:defRPr sz="2200" b="1">
                <a:solidFill>
                  <a:srgbClr val="FFFFFF"/>
                </a:solidFill>
                <a:latin typeface="Arial"/>
                <a:ea typeface="Arial"/>
                <a:cs typeface="Arial"/>
                <a:sym typeface="Arial"/>
              </a:defRPr>
            </a:lvl1pPr>
          </a:lstStyle>
          <a:p>
            <a:r>
              <a:t>Глобальная конвейерная лента</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hape 44"/>
          <p:cNvSpPr/>
          <p:nvPr/>
        </p:nvSpPr>
        <p:spPr>
          <a:xfrm>
            <a:off x="-203599" y="-229990"/>
            <a:ext cx="24740000" cy="14175980"/>
          </a:xfrm>
          <a:prstGeom prst="rect">
            <a:avLst/>
          </a:prstGeom>
          <a:solidFill>
            <a:srgbClr val="E9F5FE"/>
          </a:solidFill>
          <a:ln w="12700">
            <a:miter lim="400000"/>
          </a:ln>
        </p:spPr>
        <p:txBody>
          <a:bodyPr lIns="71433" tIns="71433" rIns="71433" bIns="71433" anchor="ctr"/>
          <a:lstStyle/>
          <a:p>
            <a:pPr>
              <a:defRPr>
                <a:latin typeface="+mn-lt"/>
                <a:ea typeface="+mn-ea"/>
                <a:cs typeface="+mn-cs"/>
                <a:sym typeface="Helvetica Neue"/>
              </a:defRPr>
            </a:pPr>
            <a:endParaRPr/>
          </a:p>
        </p:txBody>
      </p:sp>
      <p:sp>
        <p:nvSpPr>
          <p:cNvPr id="26" name="Shape 45"/>
          <p:cNvSpPr txBox="1"/>
          <p:nvPr/>
        </p:nvSpPr>
        <p:spPr>
          <a:xfrm>
            <a:off x="22160439" y="12782736"/>
            <a:ext cx="1383647" cy="426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3" tIns="71433" rIns="71433" bIns="71433" anchor="ctr">
            <a:spAutoFit/>
          </a:bodyPr>
          <a:lstStyle>
            <a:lvl1pPr algn="r">
              <a:lnSpc>
                <a:spcPct val="90000"/>
              </a:lnSpc>
              <a:defRPr sz="2000" b="1">
                <a:solidFill>
                  <a:srgbClr val="72B5E4"/>
                </a:solidFill>
                <a:latin typeface="Arial"/>
                <a:ea typeface="Arial"/>
                <a:cs typeface="Arial"/>
                <a:sym typeface="Arial"/>
              </a:defRPr>
            </a:lvl1pPr>
          </a:lstStyle>
          <a:p>
            <a:r>
              <a:t>Oceanmin</a:t>
            </a:r>
          </a:p>
        </p:txBody>
      </p:sp>
      <p:pic>
        <p:nvPicPr>
          <p:cNvPr id="27" name="image5.png" descr="image5.png"/>
          <p:cNvPicPr>
            <a:picLocks noChangeAspect="1"/>
          </p:cNvPicPr>
          <p:nvPr/>
        </p:nvPicPr>
        <p:blipFill>
          <a:blip r:embed="rId3"/>
          <a:stretch>
            <a:fillRect/>
          </a:stretch>
        </p:blipFill>
        <p:spPr>
          <a:xfrm>
            <a:off x="1046162" y="12715875"/>
            <a:ext cx="1938342" cy="338140"/>
          </a:xfrm>
          <a:prstGeom prst="rect">
            <a:avLst/>
          </a:prstGeom>
          <a:ln w="12700">
            <a:miter lim="400000"/>
          </a:ln>
        </p:spPr>
      </p:pic>
      <p:sp>
        <p:nvSpPr>
          <p:cNvPr id="28" name="Shape 51"/>
          <p:cNvSpPr txBox="1"/>
          <p:nvPr/>
        </p:nvSpPr>
        <p:spPr>
          <a:xfrm>
            <a:off x="967839" y="2882993"/>
            <a:ext cx="9611498" cy="36015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nchor="ctr">
            <a:spAutoFit/>
          </a:bodyPr>
          <a:lstStyle/>
          <a:p>
            <a:pPr defTabSz="914400">
              <a:lnSpc>
                <a:spcPct val="90000"/>
              </a:lnSpc>
              <a:defRPr sz="6400" b="1">
                <a:solidFill>
                  <a:srgbClr val="285FB0"/>
                </a:solidFill>
                <a:latin typeface="Arial"/>
                <a:ea typeface="Arial"/>
                <a:cs typeface="Arial"/>
                <a:sym typeface="Arial"/>
              </a:defRPr>
            </a:pPr>
            <a:r>
              <a:t>Усталость</a:t>
            </a:r>
            <a:r>
              <a:rPr>
                <a:solidFill>
                  <a:srgbClr val="535353"/>
                </a:solidFill>
              </a:rPr>
              <a:t> – </a:t>
            </a:r>
          </a:p>
          <a:p>
            <a:pPr defTabSz="914400">
              <a:lnSpc>
                <a:spcPct val="90000"/>
              </a:lnSpc>
              <a:defRPr sz="6400" b="1">
                <a:solidFill>
                  <a:srgbClr val="535353"/>
                </a:solidFill>
                <a:latin typeface="Arial"/>
                <a:ea typeface="Arial"/>
                <a:cs typeface="Arial"/>
                <a:sym typeface="Arial"/>
              </a:defRPr>
            </a:pPr>
            <a:r>
              <a:t>следствие </a:t>
            </a:r>
          </a:p>
          <a:p>
            <a:pPr defTabSz="914400">
              <a:lnSpc>
                <a:spcPct val="90000"/>
              </a:lnSpc>
              <a:defRPr sz="6400" b="1">
                <a:solidFill>
                  <a:srgbClr val="535353"/>
                </a:solidFill>
                <a:latin typeface="Arial"/>
                <a:ea typeface="Arial"/>
                <a:cs typeface="Arial"/>
                <a:sym typeface="Arial"/>
              </a:defRPr>
            </a:pPr>
            <a:r>
              <a:t>современного </a:t>
            </a:r>
          </a:p>
          <a:p>
            <a:pPr defTabSz="914400">
              <a:lnSpc>
                <a:spcPct val="90000"/>
              </a:lnSpc>
              <a:defRPr sz="6400" b="1">
                <a:solidFill>
                  <a:srgbClr val="535353"/>
                </a:solidFill>
                <a:latin typeface="Arial"/>
                <a:ea typeface="Arial"/>
                <a:cs typeface="Arial"/>
                <a:sym typeface="Arial"/>
              </a:defRPr>
            </a:pPr>
            <a:r>
              <a:t>ритма жизни</a:t>
            </a:r>
            <a:r>
              <a:rPr>
                <a:solidFill>
                  <a:srgbClr val="C15799"/>
                </a:solidFill>
              </a:rPr>
              <a:t> </a:t>
            </a:r>
          </a:p>
        </p:txBody>
      </p:sp>
      <p:sp>
        <p:nvSpPr>
          <p:cNvPr id="29" name="Shape 52"/>
          <p:cNvSpPr txBox="1"/>
          <p:nvPr/>
        </p:nvSpPr>
        <p:spPr>
          <a:xfrm>
            <a:off x="11859121" y="1228069"/>
            <a:ext cx="11316798" cy="6977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algn="ctr" defTabSz="914400">
              <a:defRPr sz="4000" b="1">
                <a:solidFill>
                  <a:srgbClr val="7A7A7A"/>
                </a:solidFill>
                <a:latin typeface="Arial"/>
                <a:ea typeface="Arial"/>
                <a:cs typeface="Arial"/>
                <a:sym typeface="Arial"/>
              </a:defRPr>
            </a:lvl1pPr>
          </a:lstStyle>
          <a:p>
            <a:r>
              <a:t>Причины усталости</a:t>
            </a:r>
          </a:p>
        </p:txBody>
      </p:sp>
      <p:sp>
        <p:nvSpPr>
          <p:cNvPr id="30" name="Shape 72"/>
          <p:cNvSpPr/>
          <p:nvPr/>
        </p:nvSpPr>
        <p:spPr>
          <a:xfrm flipH="1">
            <a:off x="1068917" y="8548147"/>
            <a:ext cx="4" cy="3554055"/>
          </a:xfrm>
          <a:prstGeom prst="line">
            <a:avLst/>
          </a:prstGeom>
          <a:ln w="63500">
            <a:solidFill>
              <a:srgbClr val="72B6E3"/>
            </a:solidFill>
          </a:ln>
        </p:spPr>
        <p:txBody>
          <a:bodyPr lIns="45718" tIns="45718" rIns="45718" bIns="45718"/>
          <a:lstStyle/>
          <a:p>
            <a:endParaRPr/>
          </a:p>
        </p:txBody>
      </p:sp>
      <p:sp>
        <p:nvSpPr>
          <p:cNvPr id="31" name="Shape 52"/>
          <p:cNvSpPr txBox="1"/>
          <p:nvPr/>
        </p:nvSpPr>
        <p:spPr>
          <a:xfrm>
            <a:off x="10735732" y="8327642"/>
            <a:ext cx="6413935" cy="1539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defRPr sz="3200">
                <a:solidFill>
                  <a:srgbClr val="7A7A7A"/>
                </a:solidFill>
                <a:latin typeface="Arial"/>
                <a:ea typeface="Arial"/>
                <a:cs typeface="Arial"/>
                <a:sym typeface="Arial"/>
              </a:defRPr>
            </a:pPr>
            <a:r>
              <a:t>Смещение биоритмов </a:t>
            </a:r>
          </a:p>
          <a:p>
            <a:pPr defTabSz="914400">
              <a:defRPr sz="3200">
                <a:solidFill>
                  <a:srgbClr val="7A7A7A"/>
                </a:solidFill>
                <a:latin typeface="Arial"/>
                <a:ea typeface="Arial"/>
                <a:cs typeface="Arial"/>
                <a:sym typeface="Arial"/>
              </a:defRPr>
            </a:pPr>
            <a:r>
              <a:t>при изменении часовых </a:t>
            </a:r>
          </a:p>
          <a:p>
            <a:pPr defTabSz="914400">
              <a:defRPr sz="3200">
                <a:solidFill>
                  <a:srgbClr val="7A7A7A"/>
                </a:solidFill>
                <a:latin typeface="Arial"/>
                <a:ea typeface="Arial"/>
                <a:cs typeface="Arial"/>
                <a:sym typeface="Arial"/>
              </a:defRPr>
            </a:pPr>
            <a:r>
              <a:t>поясов</a:t>
            </a:r>
          </a:p>
        </p:txBody>
      </p:sp>
      <p:sp>
        <p:nvSpPr>
          <p:cNvPr id="32" name="Shape 52"/>
          <p:cNvSpPr txBox="1"/>
          <p:nvPr/>
        </p:nvSpPr>
        <p:spPr>
          <a:xfrm>
            <a:off x="10839897" y="3548657"/>
            <a:ext cx="4004838" cy="5994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defTabSz="914400">
              <a:defRPr sz="3200">
                <a:solidFill>
                  <a:srgbClr val="7A7A7A"/>
                </a:solidFill>
                <a:latin typeface="Arial"/>
                <a:ea typeface="Arial"/>
                <a:cs typeface="Arial"/>
                <a:sym typeface="Arial"/>
              </a:defRPr>
            </a:lvl1pPr>
          </a:lstStyle>
          <a:p>
            <a:r>
              <a:t>Стресс</a:t>
            </a:r>
          </a:p>
        </p:txBody>
      </p:sp>
      <p:sp>
        <p:nvSpPr>
          <p:cNvPr id="33" name="Shape 52"/>
          <p:cNvSpPr txBox="1"/>
          <p:nvPr/>
        </p:nvSpPr>
        <p:spPr>
          <a:xfrm>
            <a:off x="20069840" y="3418168"/>
            <a:ext cx="3387493" cy="1539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algn="r" defTabSz="914400">
              <a:defRPr sz="3200">
                <a:solidFill>
                  <a:srgbClr val="7A7A7A"/>
                </a:solidFill>
                <a:latin typeface="Arial"/>
                <a:ea typeface="Arial"/>
                <a:cs typeface="Arial"/>
                <a:sym typeface="Arial"/>
              </a:defRPr>
            </a:lvl1pPr>
          </a:lstStyle>
          <a:p>
            <a:r>
              <a:t>Большие физические нагрузки</a:t>
            </a:r>
          </a:p>
        </p:txBody>
      </p:sp>
      <p:sp>
        <p:nvSpPr>
          <p:cNvPr id="34" name="Shape 52"/>
          <p:cNvSpPr txBox="1"/>
          <p:nvPr/>
        </p:nvSpPr>
        <p:spPr>
          <a:xfrm>
            <a:off x="17043398" y="5467677"/>
            <a:ext cx="6413936" cy="1539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algn="r" defTabSz="914400">
              <a:defRPr sz="3200">
                <a:solidFill>
                  <a:srgbClr val="7A7A7A"/>
                </a:solidFill>
                <a:latin typeface="Arial"/>
                <a:ea typeface="Arial"/>
                <a:cs typeface="Arial"/>
                <a:sym typeface="Arial"/>
              </a:defRPr>
            </a:pPr>
            <a:r>
              <a:t>Отсутствие</a:t>
            </a:r>
          </a:p>
          <a:p>
            <a:pPr algn="r" defTabSz="914400">
              <a:defRPr sz="3200">
                <a:solidFill>
                  <a:srgbClr val="7A7A7A"/>
                </a:solidFill>
                <a:latin typeface="Arial"/>
                <a:ea typeface="Arial"/>
                <a:cs typeface="Arial"/>
                <a:sym typeface="Arial"/>
              </a:defRPr>
            </a:pPr>
            <a:r>
              <a:t> физической</a:t>
            </a:r>
          </a:p>
          <a:p>
            <a:pPr algn="r" defTabSz="914400">
              <a:defRPr sz="3200">
                <a:solidFill>
                  <a:srgbClr val="7A7A7A"/>
                </a:solidFill>
                <a:latin typeface="Arial"/>
                <a:ea typeface="Arial"/>
                <a:cs typeface="Arial"/>
                <a:sym typeface="Arial"/>
              </a:defRPr>
            </a:pPr>
            <a:r>
              <a:t> активности</a:t>
            </a:r>
          </a:p>
        </p:txBody>
      </p:sp>
      <p:sp>
        <p:nvSpPr>
          <p:cNvPr id="35" name="Shape 52"/>
          <p:cNvSpPr txBox="1"/>
          <p:nvPr/>
        </p:nvSpPr>
        <p:spPr>
          <a:xfrm>
            <a:off x="20294474" y="7650560"/>
            <a:ext cx="2962681" cy="1539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algn="r" defTabSz="914400">
              <a:defRPr sz="3200">
                <a:solidFill>
                  <a:srgbClr val="7A7A7A"/>
                </a:solidFill>
                <a:latin typeface="Arial"/>
                <a:ea typeface="Arial"/>
                <a:cs typeface="Arial"/>
                <a:sym typeface="Arial"/>
              </a:defRPr>
            </a:lvl1pPr>
          </a:lstStyle>
          <a:p>
            <a:r>
              <a:t>Высокие умственные нагрузки </a:t>
            </a:r>
          </a:p>
        </p:txBody>
      </p:sp>
      <p:sp>
        <p:nvSpPr>
          <p:cNvPr id="36" name="Shape 52"/>
          <p:cNvSpPr txBox="1"/>
          <p:nvPr/>
        </p:nvSpPr>
        <p:spPr>
          <a:xfrm>
            <a:off x="17043398" y="10036598"/>
            <a:ext cx="6413936" cy="5994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algn="r" defTabSz="914400">
              <a:defRPr sz="3200">
                <a:solidFill>
                  <a:srgbClr val="7A7A7A"/>
                </a:solidFill>
                <a:latin typeface="Arial"/>
                <a:ea typeface="Arial"/>
                <a:cs typeface="Arial"/>
                <a:sym typeface="Arial"/>
              </a:defRPr>
            </a:lvl1pPr>
          </a:lstStyle>
          <a:p>
            <a:r>
              <a:t>Нарушение сна</a:t>
            </a:r>
          </a:p>
        </p:txBody>
      </p:sp>
      <p:sp>
        <p:nvSpPr>
          <p:cNvPr id="37" name="Shape 52"/>
          <p:cNvSpPr txBox="1"/>
          <p:nvPr/>
        </p:nvSpPr>
        <p:spPr>
          <a:xfrm>
            <a:off x="10749450" y="10282077"/>
            <a:ext cx="6413935" cy="1539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defTabSz="914400">
              <a:defRPr sz="3200">
                <a:solidFill>
                  <a:srgbClr val="7A7A7A"/>
                </a:solidFill>
                <a:latin typeface="Arial"/>
                <a:ea typeface="Arial"/>
                <a:cs typeface="Arial"/>
                <a:sym typeface="Arial"/>
              </a:defRPr>
            </a:lvl1pPr>
          </a:lstStyle>
          <a:p>
            <a:r>
              <a:t>Нарушения работы ЖКТ, которые ухудшают усвоение магния.</a:t>
            </a:r>
          </a:p>
        </p:txBody>
      </p:sp>
      <p:sp>
        <p:nvSpPr>
          <p:cNvPr id="38" name="Shape 52"/>
          <p:cNvSpPr txBox="1"/>
          <p:nvPr/>
        </p:nvSpPr>
        <p:spPr>
          <a:xfrm>
            <a:off x="10779273" y="4808389"/>
            <a:ext cx="6413935" cy="10693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defRPr sz="3200">
                <a:solidFill>
                  <a:srgbClr val="7A7A7A"/>
                </a:solidFill>
                <a:latin typeface="Arial"/>
                <a:ea typeface="Arial"/>
                <a:cs typeface="Arial"/>
                <a:sym typeface="Arial"/>
              </a:defRPr>
            </a:pPr>
            <a:r>
              <a:t>Хронические </a:t>
            </a:r>
          </a:p>
          <a:p>
            <a:pPr defTabSz="914400">
              <a:defRPr sz="3200">
                <a:solidFill>
                  <a:srgbClr val="7A7A7A"/>
                </a:solidFill>
                <a:latin typeface="Arial"/>
                <a:ea typeface="Arial"/>
                <a:cs typeface="Arial"/>
                <a:sym typeface="Arial"/>
              </a:defRPr>
            </a:pPr>
            <a:r>
              <a:t>заболевания</a:t>
            </a:r>
          </a:p>
        </p:txBody>
      </p:sp>
      <p:sp>
        <p:nvSpPr>
          <p:cNvPr id="39" name="Shape 52"/>
          <p:cNvSpPr txBox="1"/>
          <p:nvPr/>
        </p:nvSpPr>
        <p:spPr>
          <a:xfrm>
            <a:off x="10757502" y="6367545"/>
            <a:ext cx="5352849" cy="1539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defRPr sz="3200">
                <a:solidFill>
                  <a:srgbClr val="7A7A7A"/>
                </a:solidFill>
                <a:latin typeface="Arial"/>
                <a:ea typeface="Arial"/>
                <a:cs typeface="Arial"/>
                <a:sym typeface="Arial"/>
              </a:defRPr>
            </a:pPr>
            <a:r>
              <a:t>Вирусные и бактериальные </a:t>
            </a:r>
          </a:p>
          <a:p>
            <a:pPr defTabSz="914400">
              <a:defRPr sz="3200">
                <a:solidFill>
                  <a:srgbClr val="7A7A7A"/>
                </a:solidFill>
                <a:latin typeface="Arial"/>
                <a:ea typeface="Arial"/>
                <a:cs typeface="Arial"/>
                <a:sym typeface="Arial"/>
              </a:defRPr>
            </a:pPr>
            <a:r>
              <a:t>инфекции</a:t>
            </a:r>
          </a:p>
        </p:txBody>
      </p:sp>
      <p:sp>
        <p:nvSpPr>
          <p:cNvPr id="40" name="Линия"/>
          <p:cNvSpPr/>
          <p:nvPr/>
        </p:nvSpPr>
        <p:spPr>
          <a:xfrm>
            <a:off x="12602629" y="3848391"/>
            <a:ext cx="4169698" cy="3"/>
          </a:xfrm>
          <a:prstGeom prst="line">
            <a:avLst/>
          </a:prstGeom>
          <a:ln w="25400">
            <a:solidFill>
              <a:srgbClr val="72B6E3"/>
            </a:solidFill>
            <a:tailEnd type="oval"/>
          </a:ln>
        </p:spPr>
        <p:txBody>
          <a:bodyPr lIns="45718" tIns="45718" rIns="45718" bIns="45718"/>
          <a:lstStyle/>
          <a:p>
            <a:endParaRPr/>
          </a:p>
        </p:txBody>
      </p:sp>
      <p:sp>
        <p:nvSpPr>
          <p:cNvPr id="41" name="Линия"/>
          <p:cNvSpPr/>
          <p:nvPr/>
        </p:nvSpPr>
        <p:spPr>
          <a:xfrm>
            <a:off x="13533966" y="5417592"/>
            <a:ext cx="2307029" cy="4"/>
          </a:xfrm>
          <a:prstGeom prst="line">
            <a:avLst/>
          </a:prstGeom>
          <a:ln w="25400">
            <a:solidFill>
              <a:srgbClr val="72B6E3"/>
            </a:solidFill>
            <a:tailEnd type="oval"/>
          </a:ln>
        </p:spPr>
        <p:txBody>
          <a:bodyPr lIns="45718" tIns="45718" rIns="45718" bIns="45718"/>
          <a:lstStyle/>
          <a:p>
            <a:endParaRPr/>
          </a:p>
        </p:txBody>
      </p:sp>
      <p:sp>
        <p:nvSpPr>
          <p:cNvPr id="42" name="Линия"/>
          <p:cNvSpPr/>
          <p:nvPr/>
        </p:nvSpPr>
        <p:spPr>
          <a:xfrm>
            <a:off x="13867649" y="7169825"/>
            <a:ext cx="1871743" cy="3"/>
          </a:xfrm>
          <a:prstGeom prst="line">
            <a:avLst/>
          </a:prstGeom>
          <a:ln w="25400">
            <a:solidFill>
              <a:srgbClr val="72B6E3"/>
            </a:solidFill>
            <a:tailEnd type="oval"/>
          </a:ln>
        </p:spPr>
        <p:txBody>
          <a:bodyPr lIns="45718" tIns="45718" rIns="45718" bIns="45718"/>
          <a:lstStyle/>
          <a:p>
            <a:endParaRPr/>
          </a:p>
        </p:txBody>
      </p:sp>
      <p:sp>
        <p:nvSpPr>
          <p:cNvPr id="43" name="Линия"/>
          <p:cNvSpPr/>
          <p:nvPr/>
        </p:nvSpPr>
        <p:spPr>
          <a:xfrm>
            <a:off x="15450878" y="9143554"/>
            <a:ext cx="961359" cy="4"/>
          </a:xfrm>
          <a:prstGeom prst="line">
            <a:avLst/>
          </a:prstGeom>
          <a:ln w="25400">
            <a:solidFill>
              <a:srgbClr val="72B6E3"/>
            </a:solidFill>
            <a:tailEnd type="oval"/>
          </a:ln>
        </p:spPr>
        <p:txBody>
          <a:bodyPr lIns="45718" tIns="45718" rIns="45718" bIns="45718"/>
          <a:lstStyle/>
          <a:p>
            <a:endParaRPr/>
          </a:p>
        </p:txBody>
      </p:sp>
      <p:sp>
        <p:nvSpPr>
          <p:cNvPr id="44" name="Линия"/>
          <p:cNvSpPr/>
          <p:nvPr/>
        </p:nvSpPr>
        <p:spPr>
          <a:xfrm>
            <a:off x="18868223" y="10336334"/>
            <a:ext cx="1307450" cy="4"/>
          </a:xfrm>
          <a:prstGeom prst="line">
            <a:avLst/>
          </a:prstGeom>
          <a:ln w="25400">
            <a:solidFill>
              <a:srgbClr val="72B6E3"/>
            </a:solidFill>
            <a:headEnd type="oval"/>
          </a:ln>
        </p:spPr>
        <p:txBody>
          <a:bodyPr lIns="45718" tIns="45718" rIns="45718" bIns="45718"/>
          <a:lstStyle/>
          <a:p>
            <a:endParaRPr/>
          </a:p>
        </p:txBody>
      </p:sp>
      <p:sp>
        <p:nvSpPr>
          <p:cNvPr id="45" name="Линия"/>
          <p:cNvSpPr/>
          <p:nvPr/>
        </p:nvSpPr>
        <p:spPr>
          <a:xfrm>
            <a:off x="19439579" y="8420196"/>
            <a:ext cx="1317049" cy="3"/>
          </a:xfrm>
          <a:prstGeom prst="line">
            <a:avLst/>
          </a:prstGeom>
          <a:ln w="25400">
            <a:solidFill>
              <a:srgbClr val="72B6E3"/>
            </a:solidFill>
            <a:headEnd type="oval"/>
          </a:ln>
        </p:spPr>
        <p:txBody>
          <a:bodyPr lIns="45718" tIns="45718" rIns="45718" bIns="45718"/>
          <a:lstStyle/>
          <a:p>
            <a:endParaRPr/>
          </a:p>
        </p:txBody>
      </p:sp>
      <p:sp>
        <p:nvSpPr>
          <p:cNvPr id="46" name="Линия"/>
          <p:cNvSpPr/>
          <p:nvPr/>
        </p:nvSpPr>
        <p:spPr>
          <a:xfrm>
            <a:off x="19439579" y="5776078"/>
            <a:ext cx="1564876" cy="4"/>
          </a:xfrm>
          <a:prstGeom prst="line">
            <a:avLst/>
          </a:prstGeom>
          <a:ln w="25400">
            <a:solidFill>
              <a:srgbClr val="72B6E3"/>
            </a:solidFill>
            <a:headEnd type="oval"/>
          </a:ln>
        </p:spPr>
        <p:txBody>
          <a:bodyPr lIns="45718" tIns="45718" rIns="45718" bIns="45718"/>
          <a:lstStyle/>
          <a:p>
            <a:endParaRPr/>
          </a:p>
        </p:txBody>
      </p:sp>
      <p:sp>
        <p:nvSpPr>
          <p:cNvPr id="47" name="Линия"/>
          <p:cNvSpPr/>
          <p:nvPr/>
        </p:nvSpPr>
        <p:spPr>
          <a:xfrm>
            <a:off x="18456126" y="3724047"/>
            <a:ext cx="2896080" cy="3"/>
          </a:xfrm>
          <a:prstGeom prst="line">
            <a:avLst/>
          </a:prstGeom>
          <a:ln w="25400">
            <a:solidFill>
              <a:srgbClr val="72B6E3"/>
            </a:solidFill>
            <a:headEnd type="oval"/>
          </a:ln>
        </p:spPr>
        <p:txBody>
          <a:bodyPr lIns="45718" tIns="45718" rIns="45718" bIns="45718"/>
          <a:lstStyle/>
          <a:p>
            <a:endParaRPr/>
          </a:p>
        </p:txBody>
      </p:sp>
      <p:sp>
        <p:nvSpPr>
          <p:cNvPr id="48" name="Линия"/>
          <p:cNvSpPr/>
          <p:nvPr/>
        </p:nvSpPr>
        <p:spPr>
          <a:xfrm>
            <a:off x="15770930" y="10609346"/>
            <a:ext cx="719201" cy="3"/>
          </a:xfrm>
          <a:prstGeom prst="line">
            <a:avLst/>
          </a:prstGeom>
          <a:ln w="25400">
            <a:solidFill>
              <a:srgbClr val="72B6E3"/>
            </a:solidFill>
            <a:tailEnd type="oval"/>
          </a:ln>
        </p:spPr>
        <p:txBody>
          <a:bodyPr lIns="45718" tIns="45718" rIns="45718" bIns="45718"/>
          <a:lstStyle/>
          <a:p>
            <a:endParaRPr/>
          </a:p>
        </p:txBody>
      </p:sp>
      <p:sp>
        <p:nvSpPr>
          <p:cNvPr id="49" name="Shape 52"/>
          <p:cNvSpPr txBox="1"/>
          <p:nvPr/>
        </p:nvSpPr>
        <p:spPr>
          <a:xfrm>
            <a:off x="1274230" y="8541856"/>
            <a:ext cx="7460099" cy="35889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spcBef>
                <a:spcPts val="1400"/>
              </a:spcBef>
              <a:defRPr sz="2000" i="1">
                <a:solidFill>
                  <a:srgbClr val="7A7A7A"/>
                </a:solidFill>
                <a:latin typeface="Arial"/>
                <a:ea typeface="Arial"/>
                <a:cs typeface="Arial"/>
                <a:sym typeface="Arial"/>
              </a:defRPr>
            </a:pPr>
            <a:r>
              <a:t>*Аведисова А.С. Антиастенические препараты как терапия первого выбора при астенических расстройствах // рмж. 2004. № 22. С. 1290.</a:t>
            </a:r>
          </a:p>
          <a:p>
            <a:pPr defTabSz="914400">
              <a:spcBef>
                <a:spcPts val="1400"/>
              </a:spcBef>
              <a:defRPr sz="2000" i="1">
                <a:solidFill>
                  <a:srgbClr val="7A7A7A"/>
                </a:solidFill>
                <a:latin typeface="Arial"/>
                <a:ea typeface="Arial"/>
                <a:cs typeface="Arial"/>
                <a:sym typeface="Arial"/>
              </a:defRPr>
            </a:pPr>
            <a:r>
              <a:t>*Аведисова А.С. Терапия астенических состояний // фармацевтический вестник. 2003. № 3 (282). С.15–16.</a:t>
            </a:r>
          </a:p>
          <a:p>
            <a:pPr defTabSz="914400">
              <a:spcBef>
                <a:spcPts val="1400"/>
              </a:spcBef>
              <a:defRPr sz="2000" i="1">
                <a:solidFill>
                  <a:srgbClr val="7A7A7A"/>
                </a:solidFill>
                <a:latin typeface="Arial"/>
                <a:ea typeface="Arial"/>
                <a:cs typeface="Arial"/>
                <a:sym typeface="Arial"/>
              </a:defRPr>
            </a:pPr>
            <a:r>
              <a:t>*Воробьева О.В. Многогранность феномена астении // рмж. 2012. № 5. С. 248–252.</a:t>
            </a:r>
          </a:p>
          <a:p>
            <a:pPr defTabSz="914400">
              <a:spcBef>
                <a:spcPts val="1400"/>
              </a:spcBef>
              <a:defRPr sz="2000" i="1">
                <a:solidFill>
                  <a:srgbClr val="7A7A7A"/>
                </a:solidFill>
                <a:latin typeface="Arial"/>
                <a:ea typeface="Arial"/>
                <a:cs typeface="Arial"/>
                <a:sym typeface="Arial"/>
              </a:defRPr>
            </a:pPr>
            <a:r>
              <a:t>*Лебедев М.А., Палатов С.Ю., Ковров Г.В. Неврозы (клиника, динамика, терапия) // рмж. Медицинское обозрение. 2013. № 3. С. 165–168.</a:t>
            </a:r>
          </a:p>
        </p:txBody>
      </p:sp>
      <p:grpSp>
        <p:nvGrpSpPr>
          <p:cNvPr id="52" name="Группа"/>
          <p:cNvGrpSpPr/>
          <p:nvPr/>
        </p:nvGrpSpPr>
        <p:grpSpPr>
          <a:xfrm>
            <a:off x="14985409" y="2639959"/>
            <a:ext cx="5064224" cy="9847975"/>
            <a:chOff x="0" y="-1"/>
            <a:chExt cx="5064223" cy="9847973"/>
          </a:xfrm>
        </p:grpSpPr>
        <p:pic>
          <p:nvPicPr>
            <p:cNvPr id="50" name="Изображение" descr="Изображение"/>
            <p:cNvPicPr>
              <a:picLocks noChangeAspect="1"/>
            </p:cNvPicPr>
            <p:nvPr/>
          </p:nvPicPr>
          <p:blipFill>
            <a:blip r:embed="rId4"/>
            <a:stretch>
              <a:fillRect/>
            </a:stretch>
          </p:blipFill>
          <p:spPr>
            <a:xfrm>
              <a:off x="-1" y="-2"/>
              <a:ext cx="5064224" cy="9847975"/>
            </a:xfrm>
            <a:prstGeom prst="rect">
              <a:avLst/>
            </a:prstGeom>
            <a:ln w="12700" cap="flat">
              <a:noFill/>
              <a:miter lim="400000"/>
            </a:ln>
            <a:effectLst/>
          </p:spPr>
        </p:pic>
        <p:pic>
          <p:nvPicPr>
            <p:cNvPr id="51" name="Изображение" descr="Изображение"/>
            <p:cNvPicPr>
              <a:picLocks noChangeAspect="1"/>
            </p:cNvPicPr>
            <p:nvPr/>
          </p:nvPicPr>
          <p:blipFill>
            <a:blip r:embed="rId5"/>
            <a:stretch>
              <a:fillRect/>
            </a:stretch>
          </p:blipFill>
          <p:spPr>
            <a:xfrm>
              <a:off x="2137345" y="2059066"/>
              <a:ext cx="891129" cy="557164"/>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Shape 107"/>
          <p:cNvSpPr/>
          <p:nvPr/>
        </p:nvSpPr>
        <p:spPr>
          <a:xfrm>
            <a:off x="-178000" y="-229990"/>
            <a:ext cx="24740000" cy="14175980"/>
          </a:xfrm>
          <a:prstGeom prst="rect">
            <a:avLst/>
          </a:prstGeom>
          <a:solidFill>
            <a:srgbClr val="FFFFFF"/>
          </a:solidFill>
          <a:ln w="12700">
            <a:miter lim="400000"/>
          </a:ln>
        </p:spPr>
        <p:txBody>
          <a:bodyPr lIns="71433" tIns="71433" rIns="71433" bIns="71433" anchor="ctr"/>
          <a:lstStyle/>
          <a:p>
            <a:pPr>
              <a:defRPr>
                <a:latin typeface="+mn-lt"/>
                <a:ea typeface="+mn-ea"/>
                <a:cs typeface="+mn-cs"/>
                <a:sym typeface="Helvetica Neue"/>
              </a:defRPr>
            </a:pPr>
            <a:endParaRPr/>
          </a:p>
        </p:txBody>
      </p:sp>
      <p:sp>
        <p:nvSpPr>
          <p:cNvPr id="483" name="Shape 107"/>
          <p:cNvSpPr/>
          <p:nvPr/>
        </p:nvSpPr>
        <p:spPr>
          <a:xfrm>
            <a:off x="-171586" y="7150693"/>
            <a:ext cx="24607450" cy="6795297"/>
          </a:xfrm>
          <a:prstGeom prst="rect">
            <a:avLst/>
          </a:prstGeom>
          <a:solidFill>
            <a:srgbClr val="285FB0"/>
          </a:solidFill>
          <a:ln w="12700">
            <a:miter lim="400000"/>
          </a:ln>
        </p:spPr>
        <p:txBody>
          <a:bodyPr lIns="71433" tIns="71433" rIns="71433" bIns="71433" anchor="ctr"/>
          <a:lstStyle/>
          <a:p>
            <a:pPr>
              <a:defRPr>
                <a:latin typeface="+mn-lt"/>
                <a:ea typeface="+mn-ea"/>
                <a:cs typeface="+mn-cs"/>
                <a:sym typeface="Helvetica Neue"/>
              </a:defRPr>
            </a:pPr>
            <a:endParaRPr/>
          </a:p>
        </p:txBody>
      </p:sp>
      <p:pic>
        <p:nvPicPr>
          <p:cNvPr id="484" name="02.png" descr="02.png"/>
          <p:cNvPicPr>
            <a:picLocks noChangeAspect="1"/>
          </p:cNvPicPr>
          <p:nvPr/>
        </p:nvPicPr>
        <p:blipFill>
          <a:blip r:embed="rId2"/>
          <a:srcRect t="10785" b="10785"/>
          <a:stretch>
            <a:fillRect/>
          </a:stretch>
        </p:blipFill>
        <p:spPr>
          <a:xfrm>
            <a:off x="0" y="6356032"/>
            <a:ext cx="24384002" cy="7454743"/>
          </a:xfrm>
          <a:prstGeom prst="rect">
            <a:avLst/>
          </a:prstGeom>
          <a:ln w="12700">
            <a:miter lim="400000"/>
          </a:ln>
        </p:spPr>
      </p:pic>
      <p:sp>
        <p:nvSpPr>
          <p:cNvPr id="485" name="Shape 45"/>
          <p:cNvSpPr txBox="1"/>
          <p:nvPr/>
        </p:nvSpPr>
        <p:spPr>
          <a:xfrm>
            <a:off x="22160439" y="12782736"/>
            <a:ext cx="1383647" cy="426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3" tIns="71433" rIns="71433" bIns="71433" anchor="ctr">
            <a:spAutoFit/>
          </a:bodyPr>
          <a:lstStyle>
            <a:lvl1pPr algn="r">
              <a:lnSpc>
                <a:spcPct val="90000"/>
              </a:lnSpc>
              <a:defRPr sz="2000" b="1">
                <a:solidFill>
                  <a:srgbClr val="72B5E4"/>
                </a:solidFill>
                <a:latin typeface="Arial"/>
                <a:ea typeface="Arial"/>
                <a:cs typeface="Arial"/>
                <a:sym typeface="Arial"/>
              </a:defRPr>
            </a:lvl1pPr>
          </a:lstStyle>
          <a:p>
            <a:r>
              <a:t>Oceanmin</a:t>
            </a:r>
          </a:p>
        </p:txBody>
      </p:sp>
      <p:sp>
        <p:nvSpPr>
          <p:cNvPr id="486" name="Shape 51"/>
          <p:cNvSpPr txBox="1"/>
          <p:nvPr/>
        </p:nvSpPr>
        <p:spPr>
          <a:xfrm>
            <a:off x="967840" y="1164298"/>
            <a:ext cx="22448320" cy="1056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lnSpc>
                <a:spcPct val="90000"/>
              </a:lnSpc>
              <a:defRPr sz="6400" b="1">
                <a:solidFill>
                  <a:srgbClr val="535353"/>
                </a:solidFill>
                <a:latin typeface="Arial"/>
                <a:ea typeface="Arial"/>
                <a:cs typeface="Arial"/>
                <a:sym typeface="Arial"/>
              </a:defRPr>
            </a:pPr>
            <a:r>
              <a:t>Добыча </a:t>
            </a:r>
            <a:r>
              <a:rPr>
                <a:solidFill>
                  <a:srgbClr val="285FB0"/>
                </a:solidFill>
              </a:rPr>
              <a:t>DOW</a:t>
            </a:r>
          </a:p>
        </p:txBody>
      </p:sp>
      <p:sp>
        <p:nvSpPr>
          <p:cNvPr id="487" name="Shape 52"/>
          <p:cNvSpPr txBox="1"/>
          <p:nvPr/>
        </p:nvSpPr>
        <p:spPr>
          <a:xfrm>
            <a:off x="919601" y="2572298"/>
            <a:ext cx="20559762" cy="3352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lnSpc>
                <a:spcPct val="110000"/>
              </a:lnSpc>
              <a:defRPr sz="3200" b="1">
                <a:solidFill>
                  <a:srgbClr val="535353"/>
                </a:solidFill>
                <a:latin typeface="Arial"/>
                <a:ea typeface="Arial"/>
                <a:cs typeface="Arial"/>
                <a:sym typeface="Arial"/>
              </a:defRPr>
            </a:pPr>
            <a:r>
              <a:rPr dirty="0" err="1"/>
              <a:t>Всего</a:t>
            </a:r>
            <a:r>
              <a:rPr dirty="0"/>
              <a:t> 4 </a:t>
            </a:r>
            <a:r>
              <a:rPr dirty="0" err="1"/>
              <a:t>страны</a:t>
            </a:r>
            <a:r>
              <a:rPr dirty="0"/>
              <a:t> в </a:t>
            </a:r>
            <a:r>
              <a:rPr dirty="0" err="1"/>
              <a:t>мире</a:t>
            </a:r>
            <a:r>
              <a:rPr dirty="0"/>
              <a:t> </a:t>
            </a:r>
            <a:r>
              <a:rPr dirty="0" err="1"/>
              <a:t>имеют</a:t>
            </a:r>
            <a:r>
              <a:rPr dirty="0"/>
              <a:t> </a:t>
            </a:r>
            <a:r>
              <a:rPr dirty="0" err="1"/>
              <a:t>доступ</a:t>
            </a:r>
            <a:r>
              <a:rPr dirty="0"/>
              <a:t> к </a:t>
            </a:r>
            <a:r>
              <a:rPr dirty="0" err="1"/>
              <a:t>глубоководной</a:t>
            </a:r>
            <a:r>
              <a:rPr dirty="0"/>
              <a:t> </a:t>
            </a:r>
            <a:r>
              <a:rPr dirty="0" err="1"/>
              <a:t>морской</a:t>
            </a:r>
            <a:r>
              <a:rPr dirty="0"/>
              <a:t> </a:t>
            </a:r>
            <a:r>
              <a:rPr dirty="0" err="1"/>
              <a:t>воде</a:t>
            </a:r>
            <a:r>
              <a:rPr dirty="0"/>
              <a:t> —</a:t>
            </a:r>
          </a:p>
          <a:p>
            <a:pPr defTabSz="914400">
              <a:lnSpc>
                <a:spcPct val="110000"/>
              </a:lnSpc>
              <a:defRPr sz="3200" b="1">
                <a:solidFill>
                  <a:srgbClr val="72B6E3"/>
                </a:solidFill>
                <a:latin typeface="Arial"/>
                <a:ea typeface="Arial"/>
                <a:cs typeface="Arial"/>
                <a:sym typeface="Arial"/>
              </a:defRPr>
            </a:pPr>
            <a:r>
              <a:rPr dirty="0" err="1"/>
              <a:t>Тайвань</a:t>
            </a:r>
            <a:r>
              <a:rPr dirty="0"/>
              <a:t>, </a:t>
            </a:r>
            <a:r>
              <a:rPr dirty="0" err="1"/>
              <a:t>Япония</a:t>
            </a:r>
            <a:r>
              <a:rPr dirty="0"/>
              <a:t>, </a:t>
            </a:r>
            <a:r>
              <a:rPr dirty="0" err="1"/>
              <a:t>Корея</a:t>
            </a:r>
            <a:r>
              <a:rPr dirty="0"/>
              <a:t> и </a:t>
            </a:r>
            <a:r>
              <a:rPr dirty="0" err="1"/>
              <a:t>Гавайи</a:t>
            </a:r>
            <a:r>
              <a:rPr dirty="0"/>
              <a:t> </a:t>
            </a:r>
          </a:p>
          <a:p>
            <a:pPr defTabSz="914400">
              <a:lnSpc>
                <a:spcPct val="110000"/>
              </a:lnSpc>
              <a:defRPr sz="3200">
                <a:solidFill>
                  <a:srgbClr val="535353"/>
                </a:solidFill>
                <a:latin typeface="Arial"/>
                <a:ea typeface="Arial"/>
                <a:cs typeface="Arial"/>
                <a:sym typeface="Arial"/>
              </a:defRPr>
            </a:pPr>
            <a:endParaRPr dirty="0"/>
          </a:p>
          <a:p>
            <a:pPr defTabSz="914400">
              <a:lnSpc>
                <a:spcPct val="110000"/>
              </a:lnSpc>
              <a:defRPr sz="3200">
                <a:solidFill>
                  <a:srgbClr val="535353"/>
                </a:solidFill>
                <a:latin typeface="Arial"/>
                <a:ea typeface="Arial"/>
                <a:cs typeface="Arial"/>
                <a:sym typeface="Arial"/>
              </a:defRPr>
            </a:pPr>
            <a:r>
              <a:rPr dirty="0"/>
              <a:t>У </a:t>
            </a:r>
            <a:r>
              <a:rPr dirty="0" err="1"/>
              <a:t>о.Тайвань</a:t>
            </a:r>
            <a:r>
              <a:rPr dirty="0"/>
              <a:t> </a:t>
            </a:r>
            <a:r>
              <a:rPr dirty="0" err="1"/>
              <a:t>самое</a:t>
            </a:r>
            <a:r>
              <a:rPr dirty="0"/>
              <a:t> </a:t>
            </a:r>
            <a:r>
              <a:rPr dirty="0" err="1"/>
              <a:t>удобное</a:t>
            </a:r>
            <a:r>
              <a:rPr dirty="0"/>
              <a:t> </a:t>
            </a:r>
            <a:r>
              <a:rPr dirty="0" err="1"/>
              <a:t>географическое</a:t>
            </a:r>
            <a:r>
              <a:rPr dirty="0"/>
              <a:t> </a:t>
            </a:r>
            <a:r>
              <a:rPr dirty="0" err="1"/>
              <a:t>положение</a:t>
            </a:r>
            <a:r>
              <a:rPr dirty="0"/>
              <a:t> </a:t>
            </a:r>
            <a:r>
              <a:rPr dirty="0" err="1"/>
              <a:t>для</a:t>
            </a:r>
            <a:r>
              <a:rPr dirty="0"/>
              <a:t> </a:t>
            </a:r>
            <a:r>
              <a:rPr dirty="0" err="1"/>
              <a:t>добычи</a:t>
            </a:r>
            <a:r>
              <a:rPr dirty="0"/>
              <a:t> DOW. </a:t>
            </a:r>
            <a:r>
              <a:rPr dirty="0" err="1"/>
              <a:t>Завод-производитель</a:t>
            </a:r>
            <a:r>
              <a:rPr dirty="0"/>
              <a:t> </a:t>
            </a:r>
            <a:r>
              <a:rPr dirty="0" err="1"/>
              <a:t>расположен</a:t>
            </a:r>
            <a:r>
              <a:rPr dirty="0"/>
              <a:t> у </a:t>
            </a:r>
            <a:r>
              <a:rPr dirty="0" err="1"/>
              <a:t>восточного</a:t>
            </a:r>
            <a:r>
              <a:rPr dirty="0"/>
              <a:t> </a:t>
            </a:r>
            <a:r>
              <a:rPr dirty="0" err="1"/>
              <a:t>побережья</a:t>
            </a:r>
            <a:r>
              <a:rPr dirty="0"/>
              <a:t> </a:t>
            </a:r>
            <a:r>
              <a:rPr dirty="0" err="1"/>
              <a:t>Тайваня</a:t>
            </a:r>
            <a:r>
              <a:rPr dirty="0"/>
              <a:t>, </a:t>
            </a:r>
            <a:r>
              <a:rPr dirty="0" err="1"/>
              <a:t>где</a:t>
            </a:r>
            <a:r>
              <a:rPr dirty="0"/>
              <a:t> </a:t>
            </a:r>
            <a:r>
              <a:rPr dirty="0" err="1"/>
              <a:t>на</a:t>
            </a:r>
            <a:r>
              <a:rPr dirty="0"/>
              <a:t> </a:t>
            </a:r>
            <a:r>
              <a:rPr dirty="0" err="1"/>
              <a:t>расстоянии</a:t>
            </a:r>
            <a:r>
              <a:rPr dirty="0"/>
              <a:t> </a:t>
            </a:r>
            <a:r>
              <a:rPr dirty="0" err="1"/>
              <a:t>менее</a:t>
            </a:r>
            <a:r>
              <a:rPr dirty="0"/>
              <a:t> 5 </a:t>
            </a:r>
            <a:r>
              <a:rPr dirty="0" err="1"/>
              <a:t>км</a:t>
            </a:r>
            <a:r>
              <a:rPr dirty="0"/>
              <a:t> </a:t>
            </a:r>
            <a:r>
              <a:rPr dirty="0" err="1"/>
              <a:t>от</a:t>
            </a:r>
            <a:r>
              <a:rPr dirty="0"/>
              <a:t> </a:t>
            </a:r>
            <a:r>
              <a:rPr dirty="0" err="1"/>
              <a:t>берега</a:t>
            </a:r>
            <a:r>
              <a:rPr dirty="0"/>
              <a:t> </a:t>
            </a:r>
            <a:r>
              <a:rPr dirty="0" err="1"/>
              <a:t>глубина</a:t>
            </a:r>
            <a:r>
              <a:rPr dirty="0"/>
              <a:t> </a:t>
            </a:r>
          </a:p>
          <a:p>
            <a:pPr defTabSz="914400">
              <a:lnSpc>
                <a:spcPct val="110000"/>
              </a:lnSpc>
              <a:defRPr sz="3200">
                <a:solidFill>
                  <a:srgbClr val="535353"/>
                </a:solidFill>
                <a:latin typeface="Arial"/>
                <a:ea typeface="Arial"/>
                <a:cs typeface="Arial"/>
                <a:sym typeface="Arial"/>
              </a:defRPr>
            </a:pPr>
            <a:r>
              <a:rPr dirty="0" err="1"/>
              <a:t>Тихого</a:t>
            </a:r>
            <a:r>
              <a:rPr dirty="0"/>
              <a:t> </a:t>
            </a:r>
            <a:r>
              <a:rPr dirty="0" err="1"/>
              <a:t>океана</a:t>
            </a:r>
            <a:r>
              <a:rPr dirty="0"/>
              <a:t> </a:t>
            </a:r>
            <a:r>
              <a:rPr dirty="0" err="1"/>
              <a:t>достигает</a:t>
            </a:r>
            <a:r>
              <a:rPr dirty="0"/>
              <a:t> </a:t>
            </a:r>
            <a:r>
              <a:rPr dirty="0" err="1"/>
              <a:t>более</a:t>
            </a:r>
            <a:r>
              <a:rPr dirty="0"/>
              <a:t> 1000 </a:t>
            </a:r>
            <a:r>
              <a:rPr dirty="0" err="1"/>
              <a:t>метров</a:t>
            </a:r>
            <a:r>
              <a:rPr dirty="0"/>
              <a:t>.</a:t>
            </a:r>
          </a:p>
        </p:txBody>
      </p:sp>
      <p:pic>
        <p:nvPicPr>
          <p:cNvPr id="488" name="image2.png" descr="image2.png"/>
          <p:cNvPicPr>
            <a:picLocks noChangeAspect="1"/>
          </p:cNvPicPr>
          <p:nvPr/>
        </p:nvPicPr>
        <p:blipFill>
          <a:blip r:embed="rId3"/>
          <a:stretch>
            <a:fillRect/>
          </a:stretch>
        </p:blipFill>
        <p:spPr>
          <a:xfrm>
            <a:off x="1057090" y="12732639"/>
            <a:ext cx="1738685" cy="304618"/>
          </a:xfrm>
          <a:prstGeom prst="rect">
            <a:avLst/>
          </a:prstGeom>
          <a:ln w="12700">
            <a:miter lim="400000"/>
          </a:ln>
        </p:spPr>
      </p:pic>
      <p:sp>
        <p:nvSpPr>
          <p:cNvPr id="489" name="Кружок"/>
          <p:cNvSpPr/>
          <p:nvPr/>
        </p:nvSpPr>
        <p:spPr>
          <a:xfrm>
            <a:off x="10279553" y="7625877"/>
            <a:ext cx="2481963" cy="2481961"/>
          </a:xfrm>
          <a:prstGeom prst="ellipse">
            <a:avLst/>
          </a:prstGeom>
          <a:ln w="25400">
            <a:solidFill>
              <a:srgbClr val="9CFFF2"/>
            </a:solidFill>
          </a:ln>
        </p:spPr>
        <p:txBody>
          <a:bodyPr lIns="71433" tIns="71433" rIns="71433" bIns="71433" anchor="ctr"/>
          <a:lstStyle/>
          <a:p>
            <a:endParaRPr/>
          </a:p>
        </p:txBody>
      </p:sp>
      <p:sp>
        <p:nvSpPr>
          <p:cNvPr id="490" name="Кружок"/>
          <p:cNvSpPr/>
          <p:nvPr/>
        </p:nvSpPr>
        <p:spPr>
          <a:xfrm>
            <a:off x="10841408" y="8187731"/>
            <a:ext cx="1358253" cy="1358253"/>
          </a:xfrm>
          <a:prstGeom prst="ellipse">
            <a:avLst/>
          </a:prstGeom>
          <a:ln w="25400">
            <a:solidFill>
              <a:srgbClr val="9CFFF2"/>
            </a:solidFill>
          </a:ln>
        </p:spPr>
        <p:txBody>
          <a:bodyPr lIns="71433" tIns="71433" rIns="71433" bIns="71433" anchor="ctr"/>
          <a:lstStyle/>
          <a:p>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Shape 107"/>
          <p:cNvSpPr/>
          <p:nvPr/>
        </p:nvSpPr>
        <p:spPr>
          <a:xfrm>
            <a:off x="-178000" y="-229990"/>
            <a:ext cx="24740000" cy="14175980"/>
          </a:xfrm>
          <a:prstGeom prst="rect">
            <a:avLst/>
          </a:prstGeom>
          <a:solidFill>
            <a:srgbClr val="FFFFFF"/>
          </a:solidFill>
          <a:ln w="12700">
            <a:miter lim="400000"/>
          </a:ln>
        </p:spPr>
        <p:txBody>
          <a:bodyPr lIns="71433" tIns="71433" rIns="71433" bIns="71433" anchor="ctr"/>
          <a:lstStyle/>
          <a:p>
            <a:pPr>
              <a:defRPr>
                <a:latin typeface="+mn-lt"/>
                <a:ea typeface="+mn-ea"/>
                <a:cs typeface="+mn-cs"/>
                <a:sym typeface="Helvetica Neue"/>
              </a:defRPr>
            </a:pPr>
            <a:endParaRPr/>
          </a:p>
        </p:txBody>
      </p:sp>
      <p:sp>
        <p:nvSpPr>
          <p:cNvPr id="493" name="Shape 107"/>
          <p:cNvSpPr/>
          <p:nvPr/>
        </p:nvSpPr>
        <p:spPr>
          <a:xfrm>
            <a:off x="-45447" y="-229990"/>
            <a:ext cx="24607450" cy="14175980"/>
          </a:xfrm>
          <a:prstGeom prst="rect">
            <a:avLst/>
          </a:prstGeom>
          <a:solidFill>
            <a:srgbClr val="2355A2"/>
          </a:solidFill>
          <a:ln w="12700">
            <a:miter lim="400000"/>
          </a:ln>
        </p:spPr>
        <p:txBody>
          <a:bodyPr lIns="71433" tIns="71433" rIns="71433" bIns="71433" anchor="ctr"/>
          <a:lstStyle/>
          <a:p>
            <a:pPr>
              <a:defRPr>
                <a:latin typeface="+mn-lt"/>
                <a:ea typeface="+mn-ea"/>
                <a:cs typeface="+mn-cs"/>
                <a:sym typeface="Helvetica Neue"/>
              </a:defRPr>
            </a:pPr>
            <a:endParaRPr/>
          </a:p>
        </p:txBody>
      </p:sp>
      <p:pic>
        <p:nvPicPr>
          <p:cNvPr id="494" name="05.png" descr="05.png"/>
          <p:cNvPicPr>
            <a:picLocks noChangeAspect="1"/>
          </p:cNvPicPr>
          <p:nvPr/>
        </p:nvPicPr>
        <p:blipFill>
          <a:blip r:embed="rId2"/>
          <a:srcRect t="42764"/>
          <a:stretch>
            <a:fillRect/>
          </a:stretch>
        </p:blipFill>
        <p:spPr>
          <a:xfrm>
            <a:off x="0" y="5865614"/>
            <a:ext cx="24384000" cy="7850386"/>
          </a:xfrm>
          <a:prstGeom prst="rect">
            <a:avLst/>
          </a:prstGeom>
          <a:ln w="12700">
            <a:miter lim="400000"/>
          </a:ln>
        </p:spPr>
      </p:pic>
      <p:sp>
        <p:nvSpPr>
          <p:cNvPr id="495" name="Shape 45"/>
          <p:cNvSpPr txBox="1"/>
          <p:nvPr/>
        </p:nvSpPr>
        <p:spPr>
          <a:xfrm>
            <a:off x="22160439" y="12782736"/>
            <a:ext cx="1383647" cy="426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3" tIns="71433" rIns="71433" bIns="71433" anchor="ctr">
            <a:spAutoFit/>
          </a:bodyPr>
          <a:lstStyle>
            <a:lvl1pPr algn="r">
              <a:lnSpc>
                <a:spcPct val="90000"/>
              </a:lnSpc>
              <a:defRPr sz="2000" b="1">
                <a:solidFill>
                  <a:srgbClr val="72B5E4"/>
                </a:solidFill>
                <a:latin typeface="Arial"/>
                <a:ea typeface="Arial"/>
                <a:cs typeface="Arial"/>
                <a:sym typeface="Arial"/>
              </a:defRPr>
            </a:lvl1pPr>
          </a:lstStyle>
          <a:p>
            <a:r>
              <a:t>Oceanmin</a:t>
            </a:r>
          </a:p>
        </p:txBody>
      </p:sp>
      <p:sp>
        <p:nvSpPr>
          <p:cNvPr id="496" name="Shape 51"/>
          <p:cNvSpPr txBox="1"/>
          <p:nvPr/>
        </p:nvSpPr>
        <p:spPr>
          <a:xfrm>
            <a:off x="967842" y="1164297"/>
            <a:ext cx="8208837" cy="19045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lnSpc>
                <a:spcPct val="90000"/>
              </a:lnSpc>
              <a:defRPr sz="6400" b="1">
                <a:solidFill>
                  <a:srgbClr val="FFFFFF"/>
                </a:solidFill>
                <a:latin typeface="Arial"/>
                <a:ea typeface="Arial"/>
                <a:cs typeface="Arial"/>
                <a:sym typeface="Arial"/>
              </a:defRPr>
            </a:pPr>
            <a:r>
              <a:t>Технология </a:t>
            </a:r>
          </a:p>
          <a:p>
            <a:pPr defTabSz="914400">
              <a:lnSpc>
                <a:spcPct val="90000"/>
              </a:lnSpc>
              <a:defRPr sz="6400" b="1">
                <a:solidFill>
                  <a:srgbClr val="FFFFFF"/>
                </a:solidFill>
                <a:latin typeface="Arial"/>
                <a:ea typeface="Arial"/>
                <a:cs typeface="Arial"/>
                <a:sym typeface="Arial"/>
              </a:defRPr>
            </a:pPr>
            <a:r>
              <a:t>добычи</a:t>
            </a:r>
          </a:p>
        </p:txBody>
      </p:sp>
      <p:sp>
        <p:nvSpPr>
          <p:cNvPr id="497" name="Shape 52"/>
          <p:cNvSpPr txBox="1"/>
          <p:nvPr/>
        </p:nvSpPr>
        <p:spPr>
          <a:xfrm>
            <a:off x="7350706" y="1268433"/>
            <a:ext cx="12517088" cy="3352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lnSpc>
                <a:spcPct val="110000"/>
              </a:lnSpc>
              <a:defRPr sz="3200">
                <a:solidFill>
                  <a:srgbClr val="FFFFFF"/>
                </a:solidFill>
                <a:latin typeface="Arial"/>
                <a:ea typeface="Arial"/>
                <a:cs typeface="Arial"/>
                <a:sym typeface="Arial"/>
              </a:defRPr>
            </a:pPr>
            <a:r>
              <a:rPr dirty="0"/>
              <a:t>В </a:t>
            </a:r>
            <a:r>
              <a:rPr dirty="0" err="1"/>
              <a:t>технологии</a:t>
            </a:r>
            <a:r>
              <a:rPr dirty="0"/>
              <a:t> </a:t>
            </a:r>
            <a:r>
              <a:rPr dirty="0" err="1"/>
              <a:t>производства</a:t>
            </a:r>
            <a:r>
              <a:rPr dirty="0"/>
              <a:t> </a:t>
            </a:r>
            <a:r>
              <a:rPr dirty="0" err="1"/>
              <a:t>используются</a:t>
            </a:r>
            <a:r>
              <a:rPr dirty="0"/>
              <a:t> </a:t>
            </a:r>
            <a:r>
              <a:rPr dirty="0" err="1"/>
              <a:t>многоступенчатая</a:t>
            </a:r>
            <a:r>
              <a:rPr dirty="0"/>
              <a:t> </a:t>
            </a:r>
            <a:r>
              <a:rPr dirty="0" err="1"/>
              <a:t>система</a:t>
            </a:r>
            <a:r>
              <a:rPr dirty="0"/>
              <a:t> </a:t>
            </a:r>
            <a:r>
              <a:rPr dirty="0" err="1"/>
              <a:t>мембранных</a:t>
            </a:r>
            <a:r>
              <a:rPr dirty="0"/>
              <a:t> </a:t>
            </a:r>
            <a:r>
              <a:rPr dirty="0" err="1"/>
              <a:t>фильтров</a:t>
            </a:r>
            <a:r>
              <a:rPr dirty="0"/>
              <a:t>, </a:t>
            </a:r>
            <a:r>
              <a:rPr dirty="0" err="1"/>
              <a:t>высокоэффективные</a:t>
            </a:r>
            <a:r>
              <a:rPr dirty="0"/>
              <a:t> </a:t>
            </a:r>
            <a:r>
              <a:rPr dirty="0" err="1"/>
              <a:t>процессы</a:t>
            </a:r>
            <a:r>
              <a:rPr dirty="0"/>
              <a:t> </a:t>
            </a:r>
            <a:r>
              <a:rPr dirty="0" err="1"/>
              <a:t>вакуумного</a:t>
            </a:r>
            <a:r>
              <a:rPr dirty="0"/>
              <a:t> </a:t>
            </a:r>
            <a:r>
              <a:rPr dirty="0" err="1"/>
              <a:t>выпаривания</a:t>
            </a:r>
            <a:r>
              <a:rPr dirty="0"/>
              <a:t> и </a:t>
            </a:r>
            <a:r>
              <a:rPr dirty="0" err="1"/>
              <a:t>сублимационная</a:t>
            </a:r>
            <a:r>
              <a:rPr dirty="0"/>
              <a:t> </a:t>
            </a:r>
            <a:r>
              <a:rPr dirty="0" err="1"/>
              <a:t>сушка</a:t>
            </a:r>
            <a:r>
              <a:rPr dirty="0">
                <a:solidFill>
                  <a:srgbClr val="FF0000"/>
                </a:solidFill>
              </a:rPr>
              <a:t> </a:t>
            </a:r>
            <a:r>
              <a:rPr dirty="0" err="1"/>
              <a:t>для</a:t>
            </a:r>
            <a:r>
              <a:rPr dirty="0"/>
              <a:t> </a:t>
            </a:r>
            <a:r>
              <a:rPr dirty="0" err="1"/>
              <a:t>концентрирования</a:t>
            </a:r>
            <a:r>
              <a:rPr dirty="0"/>
              <a:t> </a:t>
            </a:r>
            <a:r>
              <a:rPr dirty="0" err="1"/>
              <a:t>глубоководных</a:t>
            </a:r>
            <a:r>
              <a:rPr dirty="0"/>
              <a:t> </a:t>
            </a:r>
            <a:r>
              <a:rPr dirty="0" err="1"/>
              <a:t>минералов</a:t>
            </a:r>
            <a:r>
              <a:rPr dirty="0"/>
              <a:t> (в </a:t>
            </a:r>
            <a:r>
              <a:rPr dirty="0" err="1"/>
              <a:t>частности</a:t>
            </a:r>
            <a:r>
              <a:rPr dirty="0"/>
              <a:t>, </a:t>
            </a:r>
            <a:r>
              <a:rPr dirty="0" err="1"/>
              <a:t>магния</a:t>
            </a:r>
            <a:r>
              <a:rPr dirty="0"/>
              <a:t>) и </a:t>
            </a:r>
            <a:r>
              <a:rPr dirty="0" err="1"/>
              <a:t>максимально</a:t>
            </a:r>
            <a:r>
              <a:rPr dirty="0"/>
              <a:t> </a:t>
            </a:r>
            <a:r>
              <a:rPr dirty="0" err="1"/>
              <a:t>возможного</a:t>
            </a:r>
            <a:r>
              <a:rPr dirty="0"/>
              <a:t> </a:t>
            </a:r>
            <a:r>
              <a:rPr dirty="0" err="1"/>
              <a:t>снижения</a:t>
            </a:r>
            <a:r>
              <a:rPr dirty="0"/>
              <a:t> </a:t>
            </a:r>
            <a:r>
              <a:rPr dirty="0" err="1"/>
              <a:t>содержания</a:t>
            </a:r>
            <a:r>
              <a:rPr dirty="0"/>
              <a:t> </a:t>
            </a:r>
            <a:r>
              <a:rPr dirty="0" err="1"/>
              <a:t>натрия</a:t>
            </a:r>
            <a:r>
              <a:rPr dirty="0"/>
              <a:t> (</a:t>
            </a:r>
            <a:r>
              <a:rPr dirty="0" err="1"/>
              <a:t>десалинизации</a:t>
            </a:r>
            <a:r>
              <a:rPr dirty="0"/>
              <a:t>).</a:t>
            </a:r>
          </a:p>
        </p:txBody>
      </p:sp>
      <p:pic>
        <p:nvPicPr>
          <p:cNvPr id="498" name="image2.png" descr="image2.png"/>
          <p:cNvPicPr>
            <a:picLocks noChangeAspect="1"/>
          </p:cNvPicPr>
          <p:nvPr/>
        </p:nvPicPr>
        <p:blipFill>
          <a:blip r:embed="rId3"/>
          <a:stretch>
            <a:fillRect/>
          </a:stretch>
        </p:blipFill>
        <p:spPr>
          <a:xfrm>
            <a:off x="1057090" y="12732639"/>
            <a:ext cx="1738685" cy="304618"/>
          </a:xfrm>
          <a:prstGeom prst="rect">
            <a:avLst/>
          </a:prstGeom>
          <a:ln w="12700">
            <a:miter lim="400000"/>
          </a:ln>
        </p:spPr>
      </p:pic>
      <p:sp>
        <p:nvSpPr>
          <p:cNvPr id="499" name="Shape 52"/>
          <p:cNvSpPr txBox="1"/>
          <p:nvPr/>
        </p:nvSpPr>
        <p:spPr>
          <a:xfrm>
            <a:off x="18562386" y="12640698"/>
            <a:ext cx="1738686" cy="4884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defTabSz="914400">
              <a:lnSpc>
                <a:spcPct val="110000"/>
              </a:lnSpc>
              <a:defRPr sz="2400" b="1">
                <a:solidFill>
                  <a:srgbClr val="FFFFFF"/>
                </a:solidFill>
                <a:latin typeface="Arial"/>
                <a:ea typeface="Arial"/>
                <a:cs typeface="Arial"/>
                <a:sym typeface="Arial"/>
              </a:defRPr>
            </a:lvl1pPr>
          </a:lstStyle>
          <a:p>
            <a:r>
              <a:t>662 м</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 name="06.jpg" descr="06.jpg"/>
          <p:cNvPicPr>
            <a:picLocks noChangeAspect="1"/>
          </p:cNvPicPr>
          <p:nvPr/>
        </p:nvPicPr>
        <p:blipFill>
          <a:blip r:embed="rId2"/>
          <a:srcRect t="1986" r="7238" b="31591"/>
          <a:stretch>
            <a:fillRect/>
          </a:stretch>
        </p:blipFill>
        <p:spPr>
          <a:xfrm>
            <a:off x="-75408" y="-206436"/>
            <a:ext cx="24663997" cy="14128871"/>
          </a:xfrm>
          <a:prstGeom prst="rect">
            <a:avLst/>
          </a:prstGeom>
          <a:ln w="12700">
            <a:miter lim="400000"/>
          </a:ln>
        </p:spPr>
      </p:pic>
      <p:sp>
        <p:nvSpPr>
          <p:cNvPr id="502" name="Shape 45"/>
          <p:cNvSpPr txBox="1"/>
          <p:nvPr/>
        </p:nvSpPr>
        <p:spPr>
          <a:xfrm>
            <a:off x="22160439" y="12782736"/>
            <a:ext cx="1383647" cy="426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3" tIns="71433" rIns="71433" bIns="71433" anchor="ctr">
            <a:spAutoFit/>
          </a:bodyPr>
          <a:lstStyle>
            <a:lvl1pPr algn="r">
              <a:lnSpc>
                <a:spcPct val="90000"/>
              </a:lnSpc>
              <a:defRPr sz="2000" b="1">
                <a:solidFill>
                  <a:srgbClr val="FFFFFF"/>
                </a:solidFill>
                <a:latin typeface="Arial"/>
                <a:ea typeface="Arial"/>
                <a:cs typeface="Arial"/>
                <a:sym typeface="Arial"/>
              </a:defRPr>
            </a:lvl1pPr>
          </a:lstStyle>
          <a:p>
            <a:r>
              <a:t>Oceanmin</a:t>
            </a:r>
          </a:p>
        </p:txBody>
      </p:sp>
      <p:sp>
        <p:nvSpPr>
          <p:cNvPr id="503" name="Shape 51"/>
          <p:cNvSpPr txBox="1"/>
          <p:nvPr/>
        </p:nvSpPr>
        <p:spPr>
          <a:xfrm>
            <a:off x="967839" y="3739705"/>
            <a:ext cx="12175213" cy="25946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lnSpc>
                <a:spcPct val="90000"/>
              </a:lnSpc>
              <a:defRPr sz="9000" b="1">
                <a:solidFill>
                  <a:srgbClr val="FFFFFF"/>
                </a:solidFill>
                <a:latin typeface="Arial"/>
                <a:ea typeface="Arial"/>
                <a:cs typeface="Arial"/>
                <a:sym typeface="Arial"/>
              </a:defRPr>
            </a:pPr>
            <a:r>
              <a:t>Так появляется </a:t>
            </a:r>
          </a:p>
          <a:p>
            <a:pPr defTabSz="914400">
              <a:lnSpc>
                <a:spcPct val="90000"/>
              </a:lnSpc>
              <a:defRPr sz="9000" b="1">
                <a:solidFill>
                  <a:srgbClr val="FFFFFF"/>
                </a:solidFill>
                <a:latin typeface="Arial"/>
                <a:ea typeface="Arial"/>
                <a:cs typeface="Arial"/>
                <a:sym typeface="Arial"/>
              </a:defRPr>
            </a:pPr>
            <a:r>
              <a:t>Oceanmin –</a:t>
            </a:r>
          </a:p>
        </p:txBody>
      </p:sp>
      <p:sp>
        <p:nvSpPr>
          <p:cNvPr id="504" name="Shape 52"/>
          <p:cNvSpPr txBox="1"/>
          <p:nvPr/>
        </p:nvSpPr>
        <p:spPr>
          <a:xfrm>
            <a:off x="966838" y="7298241"/>
            <a:ext cx="11530919" cy="31183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defTabSz="914400">
              <a:lnSpc>
                <a:spcPct val="110000"/>
              </a:lnSpc>
              <a:defRPr sz="6400" b="1">
                <a:solidFill>
                  <a:srgbClr val="285FB0"/>
                </a:solidFill>
                <a:latin typeface="Arial"/>
                <a:ea typeface="Arial"/>
                <a:cs typeface="Arial"/>
                <a:sym typeface="Arial"/>
              </a:defRPr>
            </a:lvl1pPr>
          </a:lstStyle>
          <a:p>
            <a:r>
              <a:t>концентрированная сила океана в стакане обычной питьевой воды </a:t>
            </a:r>
          </a:p>
        </p:txBody>
      </p:sp>
      <p:pic>
        <p:nvPicPr>
          <p:cNvPr id="505" name="image2.png" descr="image2.png"/>
          <p:cNvPicPr>
            <a:picLocks noChangeAspect="1"/>
          </p:cNvPicPr>
          <p:nvPr/>
        </p:nvPicPr>
        <p:blipFill>
          <a:blip r:embed="rId3"/>
          <a:stretch>
            <a:fillRect/>
          </a:stretch>
        </p:blipFill>
        <p:spPr>
          <a:xfrm>
            <a:off x="1057090" y="12732639"/>
            <a:ext cx="1738685" cy="304618"/>
          </a:xfrm>
          <a:prstGeom prst="rect">
            <a:avLst/>
          </a:prstGeom>
          <a:ln w="12700">
            <a:miter lim="400000"/>
          </a:ln>
        </p:spPr>
      </p:pic>
      <p:grpSp>
        <p:nvGrpSpPr>
          <p:cNvPr id="508" name="Группа"/>
          <p:cNvGrpSpPr/>
          <p:nvPr/>
        </p:nvGrpSpPr>
        <p:grpSpPr>
          <a:xfrm>
            <a:off x="9582626" y="-2515183"/>
            <a:ext cx="11550442" cy="12720558"/>
            <a:chOff x="0" y="-1"/>
            <a:chExt cx="11550441" cy="12720556"/>
          </a:xfrm>
        </p:grpSpPr>
        <p:pic>
          <p:nvPicPr>
            <p:cNvPr id="506" name="oceanmin stick.png" descr="oceanmin stick.png"/>
            <p:cNvPicPr>
              <a:picLocks noChangeAspect="1"/>
            </p:cNvPicPr>
            <p:nvPr/>
          </p:nvPicPr>
          <p:blipFill>
            <a:blip r:embed="rId4"/>
            <a:srcRect l="4587" t="2981" r="6552" b="6222"/>
            <a:stretch>
              <a:fillRect/>
            </a:stretch>
          </p:blipFill>
          <p:spPr>
            <a:xfrm rot="3748019">
              <a:off x="2987079" y="1771167"/>
              <a:ext cx="7853636" cy="6363354"/>
            </a:xfrm>
            <a:prstGeom prst="rect">
              <a:avLst/>
            </a:prstGeom>
            <a:ln w="12700" cap="flat">
              <a:noFill/>
              <a:miter lim="400000"/>
            </a:ln>
            <a:effectLst/>
          </p:spPr>
        </p:pic>
        <p:pic>
          <p:nvPicPr>
            <p:cNvPr id="507" name="oceanmin stick.png" descr="oceanmin stick.png"/>
            <p:cNvPicPr>
              <a:picLocks noChangeAspect="1"/>
            </p:cNvPicPr>
            <p:nvPr/>
          </p:nvPicPr>
          <p:blipFill>
            <a:blip r:embed="rId4"/>
            <a:srcRect l="4587" t="2981" r="6552" b="6222"/>
            <a:stretch>
              <a:fillRect/>
            </a:stretch>
          </p:blipFill>
          <p:spPr>
            <a:xfrm rot="2098037">
              <a:off x="1114574" y="4681067"/>
              <a:ext cx="7853635" cy="6363355"/>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Shape 44"/>
          <p:cNvSpPr/>
          <p:nvPr/>
        </p:nvSpPr>
        <p:spPr>
          <a:xfrm>
            <a:off x="-203599" y="-229990"/>
            <a:ext cx="24740000" cy="14175980"/>
          </a:xfrm>
          <a:prstGeom prst="rect">
            <a:avLst/>
          </a:prstGeom>
          <a:solidFill>
            <a:srgbClr val="E9F5FE"/>
          </a:solidFill>
          <a:ln w="12700">
            <a:miter lim="400000"/>
          </a:ln>
        </p:spPr>
        <p:txBody>
          <a:bodyPr lIns="71433" tIns="71433" rIns="71433" bIns="71433" anchor="ctr"/>
          <a:lstStyle/>
          <a:p>
            <a:pPr>
              <a:defRPr>
                <a:latin typeface="+mn-lt"/>
                <a:ea typeface="+mn-ea"/>
                <a:cs typeface="+mn-cs"/>
                <a:sym typeface="Helvetica Neue"/>
              </a:defRPr>
            </a:pPr>
            <a:endParaRPr/>
          </a:p>
        </p:txBody>
      </p:sp>
      <p:pic>
        <p:nvPicPr>
          <p:cNvPr id="511" name="Рисунок 1" descr="Рисунок 1"/>
          <p:cNvPicPr>
            <a:picLocks noChangeAspect="1"/>
          </p:cNvPicPr>
          <p:nvPr/>
        </p:nvPicPr>
        <p:blipFill>
          <a:blip r:embed="rId2"/>
          <a:stretch>
            <a:fillRect/>
          </a:stretch>
        </p:blipFill>
        <p:spPr>
          <a:xfrm>
            <a:off x="19586790" y="-1509878"/>
            <a:ext cx="5439858" cy="5169702"/>
          </a:xfrm>
          <a:prstGeom prst="rect">
            <a:avLst/>
          </a:prstGeom>
          <a:ln w="12700">
            <a:miter lim="400000"/>
          </a:ln>
        </p:spPr>
      </p:pic>
      <p:sp>
        <p:nvSpPr>
          <p:cNvPr id="512" name="Shape 45"/>
          <p:cNvSpPr txBox="1"/>
          <p:nvPr/>
        </p:nvSpPr>
        <p:spPr>
          <a:xfrm>
            <a:off x="22160439" y="12782736"/>
            <a:ext cx="1383647" cy="426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3" tIns="71433" rIns="71433" bIns="71433" anchor="ctr">
            <a:spAutoFit/>
          </a:bodyPr>
          <a:lstStyle>
            <a:lvl1pPr algn="r">
              <a:lnSpc>
                <a:spcPct val="90000"/>
              </a:lnSpc>
              <a:defRPr sz="2000" b="1">
                <a:solidFill>
                  <a:srgbClr val="72B5E4"/>
                </a:solidFill>
                <a:latin typeface="Arial"/>
                <a:ea typeface="Arial"/>
                <a:cs typeface="Arial"/>
                <a:sym typeface="Arial"/>
              </a:defRPr>
            </a:lvl1pPr>
          </a:lstStyle>
          <a:p>
            <a:r>
              <a:t>Oceanmin</a:t>
            </a:r>
          </a:p>
        </p:txBody>
      </p:sp>
      <p:pic>
        <p:nvPicPr>
          <p:cNvPr id="513" name="image5.png" descr="image5.png"/>
          <p:cNvPicPr>
            <a:picLocks noChangeAspect="1"/>
          </p:cNvPicPr>
          <p:nvPr/>
        </p:nvPicPr>
        <p:blipFill>
          <a:blip r:embed="rId3"/>
          <a:stretch>
            <a:fillRect/>
          </a:stretch>
        </p:blipFill>
        <p:spPr>
          <a:xfrm>
            <a:off x="1046162" y="12715875"/>
            <a:ext cx="1938342" cy="338140"/>
          </a:xfrm>
          <a:prstGeom prst="rect">
            <a:avLst/>
          </a:prstGeom>
          <a:ln w="12700">
            <a:miter lim="400000"/>
          </a:ln>
        </p:spPr>
      </p:pic>
      <p:sp>
        <p:nvSpPr>
          <p:cNvPr id="514" name="Shape 51"/>
          <p:cNvSpPr txBox="1"/>
          <p:nvPr/>
        </p:nvSpPr>
        <p:spPr>
          <a:xfrm>
            <a:off x="942241" y="1164298"/>
            <a:ext cx="22448320" cy="1056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lnSpc>
                <a:spcPct val="90000"/>
              </a:lnSpc>
              <a:defRPr sz="6400" b="1">
                <a:solidFill>
                  <a:srgbClr val="535353"/>
                </a:solidFill>
                <a:latin typeface="Arial"/>
                <a:ea typeface="Arial"/>
                <a:cs typeface="Arial"/>
                <a:sym typeface="Arial"/>
              </a:defRPr>
            </a:pPr>
            <a:r>
              <a:t>Минеральный состав </a:t>
            </a:r>
            <a:r>
              <a:rPr>
                <a:solidFill>
                  <a:srgbClr val="285FB0"/>
                </a:solidFill>
              </a:rPr>
              <a:t>Deep Ocean Water</a:t>
            </a:r>
          </a:p>
        </p:txBody>
      </p:sp>
      <p:sp>
        <p:nvSpPr>
          <p:cNvPr id="515" name="Shape 52"/>
          <p:cNvSpPr txBox="1"/>
          <p:nvPr/>
        </p:nvSpPr>
        <p:spPr>
          <a:xfrm>
            <a:off x="16704093" y="11607610"/>
            <a:ext cx="7436417" cy="6439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lnSpc>
                <a:spcPct val="110000"/>
              </a:lnSpc>
              <a:defRPr sz="3200">
                <a:solidFill>
                  <a:srgbClr val="535353"/>
                </a:solidFill>
                <a:latin typeface="Arial"/>
                <a:ea typeface="Arial"/>
                <a:cs typeface="Arial"/>
                <a:sym typeface="Arial"/>
              </a:defRPr>
            </a:pPr>
            <a:r>
              <a:rPr dirty="0"/>
              <a:t>И </a:t>
            </a:r>
            <a:r>
              <a:rPr dirty="0" err="1"/>
              <a:t>еще</a:t>
            </a:r>
            <a:r>
              <a:rPr dirty="0"/>
              <a:t> </a:t>
            </a:r>
            <a:r>
              <a:rPr b="1" dirty="0" err="1"/>
              <a:t>более</a:t>
            </a:r>
            <a:r>
              <a:rPr b="1" dirty="0"/>
              <a:t> 50</a:t>
            </a:r>
            <a:r>
              <a:rPr dirty="0"/>
              <a:t> </a:t>
            </a:r>
            <a:r>
              <a:rPr dirty="0" err="1"/>
              <a:t>микроэлементов</a:t>
            </a:r>
            <a:r>
              <a:rPr dirty="0"/>
              <a:t> </a:t>
            </a:r>
          </a:p>
        </p:txBody>
      </p:sp>
      <p:pic>
        <p:nvPicPr>
          <p:cNvPr id="516" name="Изображение" descr="Изображение"/>
          <p:cNvPicPr>
            <a:picLocks noChangeAspect="1"/>
          </p:cNvPicPr>
          <p:nvPr/>
        </p:nvPicPr>
        <p:blipFill>
          <a:blip r:embed="rId4"/>
          <a:stretch>
            <a:fillRect/>
          </a:stretch>
        </p:blipFill>
        <p:spPr>
          <a:xfrm>
            <a:off x="8779208" y="4216043"/>
            <a:ext cx="5247355" cy="7465763"/>
          </a:xfrm>
          <a:prstGeom prst="rect">
            <a:avLst/>
          </a:prstGeom>
          <a:ln w="12700">
            <a:miter lim="400000"/>
          </a:ln>
        </p:spPr>
      </p:pic>
      <p:sp>
        <p:nvSpPr>
          <p:cNvPr id="517" name="Shape 52"/>
          <p:cNvSpPr txBox="1"/>
          <p:nvPr/>
        </p:nvSpPr>
        <p:spPr>
          <a:xfrm>
            <a:off x="993522" y="2689958"/>
            <a:ext cx="8568105" cy="90847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defRPr sz="3200" b="1">
                <a:solidFill>
                  <a:srgbClr val="285FB0"/>
                </a:solidFill>
                <a:latin typeface="Arial"/>
                <a:ea typeface="Arial"/>
                <a:cs typeface="Arial"/>
                <a:sym typeface="Arial"/>
              </a:defRPr>
            </a:pPr>
            <a:r>
              <a:rPr dirty="0" err="1"/>
              <a:t>Магний</a:t>
            </a:r>
            <a:r>
              <a:rPr dirty="0"/>
              <a:t> (Mg)</a:t>
            </a:r>
            <a:r>
              <a:rPr b="0" dirty="0"/>
              <a:t> </a:t>
            </a:r>
            <a:r>
              <a:rPr sz="2800" b="0" dirty="0">
                <a:solidFill>
                  <a:srgbClr val="535353"/>
                </a:solidFill>
              </a:rPr>
              <a:t>– </a:t>
            </a:r>
            <a:r>
              <a:rPr sz="2800" b="0" dirty="0" err="1">
                <a:solidFill>
                  <a:srgbClr val="535353"/>
                </a:solidFill>
              </a:rPr>
              <a:t>поддерживает</a:t>
            </a:r>
            <a:r>
              <a:rPr sz="2800" b="0" dirty="0">
                <a:solidFill>
                  <a:srgbClr val="535353"/>
                </a:solidFill>
              </a:rPr>
              <a:t> </a:t>
            </a:r>
            <a:r>
              <a:rPr sz="2800" b="0" dirty="0" err="1">
                <a:solidFill>
                  <a:srgbClr val="535353"/>
                </a:solidFill>
              </a:rPr>
              <a:t>здоровье</a:t>
            </a:r>
            <a:r>
              <a:rPr sz="2800" b="0" dirty="0">
                <a:solidFill>
                  <a:srgbClr val="535353"/>
                </a:solidFill>
              </a:rPr>
              <a:t> </a:t>
            </a:r>
            <a:r>
              <a:rPr sz="2800" b="0" dirty="0" err="1">
                <a:solidFill>
                  <a:srgbClr val="535353"/>
                </a:solidFill>
              </a:rPr>
              <a:t>нервной</a:t>
            </a:r>
            <a:r>
              <a:rPr sz="2800" b="0" dirty="0">
                <a:solidFill>
                  <a:srgbClr val="535353"/>
                </a:solidFill>
              </a:rPr>
              <a:t>, </a:t>
            </a:r>
            <a:r>
              <a:rPr sz="2800" b="0" dirty="0" err="1">
                <a:solidFill>
                  <a:srgbClr val="535353"/>
                </a:solidFill>
              </a:rPr>
              <a:t>сердечно-сосудистой</a:t>
            </a:r>
            <a:r>
              <a:rPr sz="2800" b="0" dirty="0">
                <a:solidFill>
                  <a:srgbClr val="535353"/>
                </a:solidFill>
              </a:rPr>
              <a:t>, </a:t>
            </a:r>
            <a:r>
              <a:rPr sz="2800" b="0" dirty="0" err="1">
                <a:solidFill>
                  <a:srgbClr val="535353"/>
                </a:solidFill>
              </a:rPr>
              <a:t>костной</a:t>
            </a:r>
            <a:r>
              <a:rPr sz="2800" b="0" dirty="0">
                <a:solidFill>
                  <a:srgbClr val="535353"/>
                </a:solidFill>
              </a:rPr>
              <a:t>, </a:t>
            </a:r>
            <a:r>
              <a:rPr sz="2800" b="0" dirty="0" err="1">
                <a:solidFill>
                  <a:srgbClr val="535353"/>
                </a:solidFill>
              </a:rPr>
              <a:t>пищеварительной</a:t>
            </a:r>
            <a:r>
              <a:rPr sz="2800" b="0" dirty="0">
                <a:solidFill>
                  <a:srgbClr val="535353"/>
                </a:solidFill>
              </a:rPr>
              <a:t> </a:t>
            </a:r>
            <a:r>
              <a:rPr sz="2800" b="0" dirty="0" err="1">
                <a:solidFill>
                  <a:srgbClr val="535353"/>
                </a:solidFill>
              </a:rPr>
              <a:t>систем</a:t>
            </a:r>
            <a:endParaRPr sz="2800" dirty="0">
              <a:solidFill>
                <a:srgbClr val="535353"/>
              </a:solidFill>
            </a:endParaRPr>
          </a:p>
          <a:p>
            <a:pPr defTabSz="914400">
              <a:defRPr sz="3200">
                <a:solidFill>
                  <a:srgbClr val="535353"/>
                </a:solidFill>
                <a:latin typeface="Arial"/>
                <a:ea typeface="Arial"/>
                <a:cs typeface="Arial"/>
                <a:sym typeface="Arial"/>
              </a:defRPr>
            </a:pPr>
            <a:r>
              <a:rPr dirty="0"/>
              <a:t> </a:t>
            </a:r>
            <a:endParaRPr dirty="0">
              <a:solidFill>
                <a:srgbClr val="285FB0"/>
              </a:solidFill>
            </a:endParaRPr>
          </a:p>
          <a:p>
            <a:pPr defTabSz="914400">
              <a:defRPr sz="3200" b="1">
                <a:solidFill>
                  <a:srgbClr val="535353"/>
                </a:solidFill>
                <a:latin typeface="Arial"/>
                <a:ea typeface="Arial"/>
                <a:cs typeface="Arial"/>
                <a:sym typeface="Arial"/>
              </a:defRPr>
            </a:pPr>
            <a:r>
              <a:rPr dirty="0" err="1"/>
              <a:t>Кальций</a:t>
            </a:r>
            <a:r>
              <a:rPr dirty="0"/>
              <a:t> (Ca) </a:t>
            </a:r>
            <a:r>
              <a:rPr sz="2800" b="0" dirty="0"/>
              <a:t>– </a:t>
            </a:r>
            <a:r>
              <a:rPr sz="2800" b="0" dirty="0" err="1"/>
              <a:t>поддерживает</a:t>
            </a:r>
            <a:r>
              <a:rPr sz="2800" b="0" dirty="0"/>
              <a:t> </a:t>
            </a:r>
            <a:r>
              <a:rPr sz="2800" b="0" dirty="0" err="1"/>
              <a:t>здоровье</a:t>
            </a:r>
            <a:r>
              <a:rPr sz="2800" b="0" dirty="0"/>
              <a:t> </a:t>
            </a:r>
            <a:r>
              <a:rPr sz="2800" b="0" dirty="0" err="1"/>
              <a:t>костей</a:t>
            </a:r>
            <a:r>
              <a:rPr sz="2800" b="0" dirty="0"/>
              <a:t> и </a:t>
            </a:r>
            <a:r>
              <a:rPr sz="2800" b="0" dirty="0" err="1"/>
              <a:t>зубов</a:t>
            </a:r>
            <a:endParaRPr sz="2800" dirty="0"/>
          </a:p>
          <a:p>
            <a:pPr defTabSz="914400">
              <a:defRPr sz="3200">
                <a:solidFill>
                  <a:srgbClr val="535353"/>
                </a:solidFill>
                <a:latin typeface="Arial"/>
                <a:ea typeface="Arial"/>
                <a:cs typeface="Arial"/>
                <a:sym typeface="Arial"/>
              </a:defRPr>
            </a:pPr>
            <a:endParaRPr sz="2800" dirty="0"/>
          </a:p>
          <a:p>
            <a:pPr defTabSz="914400">
              <a:defRPr sz="3200" b="1">
                <a:solidFill>
                  <a:srgbClr val="285FB0"/>
                </a:solidFill>
                <a:latin typeface="Arial"/>
                <a:ea typeface="Arial"/>
                <a:cs typeface="Arial"/>
                <a:sym typeface="Arial"/>
              </a:defRPr>
            </a:pPr>
            <a:r>
              <a:rPr dirty="0" err="1"/>
              <a:t>Калий</a:t>
            </a:r>
            <a:r>
              <a:rPr dirty="0"/>
              <a:t> (K)</a:t>
            </a:r>
            <a:r>
              <a:rPr b="0" dirty="0">
                <a:solidFill>
                  <a:srgbClr val="989898"/>
                </a:solidFill>
              </a:rPr>
              <a:t> </a:t>
            </a:r>
            <a:r>
              <a:rPr sz="2800" b="0" dirty="0">
                <a:solidFill>
                  <a:srgbClr val="535353"/>
                </a:solidFill>
              </a:rPr>
              <a:t>– </a:t>
            </a:r>
            <a:r>
              <a:rPr sz="2800" b="0" dirty="0" err="1">
                <a:solidFill>
                  <a:srgbClr val="535353"/>
                </a:solidFill>
              </a:rPr>
              <a:t>поддерживает</a:t>
            </a:r>
            <a:r>
              <a:rPr sz="2800" b="0" dirty="0">
                <a:solidFill>
                  <a:srgbClr val="535353"/>
                </a:solidFill>
              </a:rPr>
              <a:t> </a:t>
            </a:r>
            <a:r>
              <a:rPr sz="2800" b="0" dirty="0" err="1">
                <a:solidFill>
                  <a:srgbClr val="535353"/>
                </a:solidFill>
              </a:rPr>
              <a:t>здоровье</a:t>
            </a:r>
            <a:r>
              <a:rPr sz="2800" b="0" dirty="0">
                <a:solidFill>
                  <a:srgbClr val="535353"/>
                </a:solidFill>
              </a:rPr>
              <a:t> </a:t>
            </a:r>
            <a:r>
              <a:rPr sz="2800" b="0" dirty="0" err="1">
                <a:solidFill>
                  <a:srgbClr val="535353"/>
                </a:solidFill>
              </a:rPr>
              <a:t>сердца</a:t>
            </a:r>
            <a:endParaRPr sz="2800" dirty="0">
              <a:solidFill>
                <a:srgbClr val="535353"/>
              </a:solidFill>
            </a:endParaRPr>
          </a:p>
          <a:p>
            <a:pPr defTabSz="914400">
              <a:defRPr sz="3200">
                <a:solidFill>
                  <a:srgbClr val="0070C0"/>
                </a:solidFill>
                <a:latin typeface="Arial"/>
                <a:ea typeface="Arial"/>
                <a:cs typeface="Arial"/>
                <a:sym typeface="Arial"/>
              </a:defRPr>
            </a:pPr>
            <a:endParaRPr sz="2800" dirty="0">
              <a:solidFill>
                <a:srgbClr val="535353"/>
              </a:solidFill>
            </a:endParaRPr>
          </a:p>
          <a:p>
            <a:pPr defTabSz="914400">
              <a:defRPr sz="3200" b="1">
                <a:solidFill>
                  <a:srgbClr val="535353"/>
                </a:solidFill>
                <a:latin typeface="Arial"/>
                <a:ea typeface="Arial"/>
                <a:cs typeface="Arial"/>
                <a:sym typeface="Arial"/>
              </a:defRPr>
            </a:pPr>
            <a:r>
              <a:rPr dirty="0" err="1"/>
              <a:t>Хром</a:t>
            </a:r>
            <a:r>
              <a:rPr dirty="0"/>
              <a:t> (Cr) </a:t>
            </a:r>
            <a:r>
              <a:rPr sz="2800" b="0" dirty="0"/>
              <a:t>– </a:t>
            </a:r>
            <a:r>
              <a:rPr sz="2800" b="0" dirty="0" err="1"/>
              <a:t>помогает</a:t>
            </a:r>
            <a:r>
              <a:rPr sz="2800" b="0" dirty="0"/>
              <a:t> </a:t>
            </a:r>
            <a:r>
              <a:rPr sz="2800" b="0" dirty="0" err="1"/>
              <a:t>поддерживать</a:t>
            </a:r>
            <a:r>
              <a:rPr sz="2800" b="0" dirty="0"/>
              <a:t> </a:t>
            </a:r>
            <a:r>
              <a:rPr sz="2800" b="0" dirty="0" err="1"/>
              <a:t>нормальный</a:t>
            </a:r>
            <a:r>
              <a:rPr sz="2800" b="0" dirty="0"/>
              <a:t> </a:t>
            </a:r>
            <a:r>
              <a:rPr sz="2800" b="0" dirty="0" err="1"/>
              <a:t>уровень</a:t>
            </a:r>
            <a:r>
              <a:rPr sz="2800" b="0" dirty="0"/>
              <a:t> </a:t>
            </a:r>
            <a:r>
              <a:rPr sz="2800" b="0" dirty="0" err="1"/>
              <a:t>глюкозы</a:t>
            </a:r>
            <a:r>
              <a:rPr sz="2800" b="0" dirty="0"/>
              <a:t> в </a:t>
            </a:r>
            <a:r>
              <a:rPr sz="2800" b="0" dirty="0" err="1"/>
              <a:t>крови</a:t>
            </a:r>
            <a:endParaRPr sz="2800" b="0" dirty="0"/>
          </a:p>
          <a:p>
            <a:pPr defTabSz="914400">
              <a:defRPr sz="3200">
                <a:solidFill>
                  <a:srgbClr val="0070C0"/>
                </a:solidFill>
                <a:latin typeface="Arial"/>
                <a:ea typeface="Arial"/>
                <a:cs typeface="Arial"/>
                <a:sym typeface="Arial"/>
              </a:defRPr>
            </a:pPr>
            <a:endParaRPr sz="2800" b="0" dirty="0"/>
          </a:p>
          <a:p>
            <a:pPr defTabSz="914400">
              <a:defRPr sz="3200" b="1">
                <a:solidFill>
                  <a:srgbClr val="285FB0"/>
                </a:solidFill>
                <a:latin typeface="Arial"/>
                <a:ea typeface="Arial"/>
                <a:cs typeface="Arial"/>
                <a:sym typeface="Arial"/>
              </a:defRPr>
            </a:pPr>
            <a:r>
              <a:rPr dirty="0" err="1"/>
              <a:t>Медь</a:t>
            </a:r>
            <a:r>
              <a:rPr dirty="0"/>
              <a:t> (Cu)</a:t>
            </a:r>
            <a:r>
              <a:rPr b="0" dirty="0">
                <a:solidFill>
                  <a:srgbClr val="989898"/>
                </a:solidFill>
              </a:rPr>
              <a:t> </a:t>
            </a:r>
            <a:r>
              <a:rPr sz="2800" b="0" dirty="0">
                <a:solidFill>
                  <a:srgbClr val="535353"/>
                </a:solidFill>
              </a:rPr>
              <a:t>– </a:t>
            </a:r>
            <a:r>
              <a:rPr sz="2800" b="0" dirty="0" err="1">
                <a:solidFill>
                  <a:srgbClr val="535353"/>
                </a:solidFill>
              </a:rPr>
              <a:t>участвует</a:t>
            </a:r>
            <a:r>
              <a:rPr sz="2800" b="0" dirty="0">
                <a:solidFill>
                  <a:srgbClr val="535353"/>
                </a:solidFill>
              </a:rPr>
              <a:t> в </a:t>
            </a:r>
            <a:r>
              <a:rPr sz="2800" b="0" dirty="0" err="1">
                <a:solidFill>
                  <a:srgbClr val="535353"/>
                </a:solidFill>
              </a:rPr>
              <a:t>кроветворении</a:t>
            </a:r>
            <a:r>
              <a:rPr sz="2800" b="0" dirty="0">
                <a:solidFill>
                  <a:srgbClr val="535353"/>
                </a:solidFill>
              </a:rPr>
              <a:t> </a:t>
            </a:r>
            <a:endParaRPr sz="2800" dirty="0">
              <a:solidFill>
                <a:srgbClr val="535353"/>
              </a:solidFill>
            </a:endParaRPr>
          </a:p>
          <a:p>
            <a:pPr defTabSz="914400">
              <a:defRPr sz="2800">
                <a:solidFill>
                  <a:srgbClr val="535353"/>
                </a:solidFill>
                <a:latin typeface="Arial"/>
                <a:ea typeface="Arial"/>
                <a:cs typeface="Arial"/>
                <a:sym typeface="Arial"/>
              </a:defRPr>
            </a:pPr>
            <a:r>
              <a:rPr dirty="0"/>
              <a:t>и </a:t>
            </a:r>
            <a:r>
              <a:rPr dirty="0" err="1"/>
              <a:t>поддерживает</a:t>
            </a:r>
            <a:r>
              <a:rPr dirty="0"/>
              <a:t> </a:t>
            </a:r>
            <a:r>
              <a:rPr dirty="0" err="1"/>
              <a:t>иммунитет</a:t>
            </a:r>
            <a:endParaRPr dirty="0"/>
          </a:p>
          <a:p>
            <a:pPr defTabSz="914400">
              <a:defRPr sz="3200">
                <a:solidFill>
                  <a:srgbClr val="535353"/>
                </a:solidFill>
                <a:latin typeface="Arial"/>
                <a:ea typeface="Arial"/>
                <a:cs typeface="Arial"/>
                <a:sym typeface="Arial"/>
              </a:defRPr>
            </a:pPr>
            <a:endParaRPr dirty="0"/>
          </a:p>
          <a:p>
            <a:pPr defTabSz="914400">
              <a:defRPr sz="3200" b="1">
                <a:solidFill>
                  <a:srgbClr val="535353"/>
                </a:solidFill>
                <a:latin typeface="Arial"/>
                <a:ea typeface="Arial"/>
                <a:cs typeface="Arial"/>
                <a:sym typeface="Arial"/>
              </a:defRPr>
            </a:pPr>
            <a:r>
              <a:rPr dirty="0" err="1"/>
              <a:t>Железо</a:t>
            </a:r>
            <a:r>
              <a:rPr dirty="0"/>
              <a:t> (Fe) </a:t>
            </a:r>
            <a:r>
              <a:rPr sz="2800" b="0" dirty="0"/>
              <a:t>– </a:t>
            </a:r>
            <a:r>
              <a:rPr sz="2800" b="0" dirty="0" err="1"/>
              <a:t>транспортирует</a:t>
            </a:r>
            <a:r>
              <a:rPr sz="2800" b="0" dirty="0"/>
              <a:t> </a:t>
            </a:r>
            <a:r>
              <a:rPr sz="2800" b="0" dirty="0" err="1"/>
              <a:t>кислород</a:t>
            </a:r>
            <a:r>
              <a:rPr sz="2800" b="0" dirty="0"/>
              <a:t> </a:t>
            </a:r>
            <a:endParaRPr sz="2800" dirty="0"/>
          </a:p>
          <a:p>
            <a:pPr defTabSz="914400">
              <a:defRPr sz="2800">
                <a:solidFill>
                  <a:srgbClr val="535353"/>
                </a:solidFill>
                <a:latin typeface="Arial"/>
                <a:ea typeface="Arial"/>
                <a:cs typeface="Arial"/>
                <a:sym typeface="Arial"/>
              </a:defRPr>
            </a:pPr>
            <a:r>
              <a:rPr dirty="0"/>
              <a:t>в </a:t>
            </a:r>
            <a:r>
              <a:rPr dirty="0" err="1"/>
              <a:t>ткани</a:t>
            </a:r>
            <a:r>
              <a:rPr dirty="0"/>
              <a:t> и </a:t>
            </a:r>
            <a:r>
              <a:rPr dirty="0" err="1"/>
              <a:t>мышцы</a:t>
            </a:r>
            <a:endParaRPr dirty="0"/>
          </a:p>
          <a:p>
            <a:pPr defTabSz="914400">
              <a:defRPr sz="3200">
                <a:solidFill>
                  <a:srgbClr val="0070C0"/>
                </a:solidFill>
                <a:latin typeface="Arial"/>
                <a:ea typeface="Arial"/>
                <a:cs typeface="Arial"/>
                <a:sym typeface="Arial"/>
              </a:defRPr>
            </a:pPr>
            <a:endParaRPr dirty="0"/>
          </a:p>
          <a:p>
            <a:pPr defTabSz="914400">
              <a:defRPr sz="3200" b="1">
                <a:solidFill>
                  <a:srgbClr val="285FB0"/>
                </a:solidFill>
                <a:latin typeface="Arial"/>
                <a:ea typeface="Arial"/>
                <a:cs typeface="Arial"/>
                <a:sym typeface="Arial"/>
              </a:defRPr>
            </a:pPr>
            <a:r>
              <a:rPr dirty="0" err="1"/>
              <a:t>Йод</a:t>
            </a:r>
            <a:r>
              <a:rPr dirty="0"/>
              <a:t> (I)</a:t>
            </a:r>
            <a:r>
              <a:rPr sz="2800" b="0" dirty="0">
                <a:solidFill>
                  <a:srgbClr val="989898"/>
                </a:solidFill>
              </a:rPr>
              <a:t> </a:t>
            </a:r>
            <a:r>
              <a:rPr sz="2800" b="0" dirty="0">
                <a:solidFill>
                  <a:srgbClr val="535353"/>
                </a:solidFill>
              </a:rPr>
              <a:t>– </a:t>
            </a:r>
            <a:r>
              <a:rPr sz="2800" b="0" dirty="0" err="1">
                <a:solidFill>
                  <a:srgbClr val="535353"/>
                </a:solidFill>
              </a:rPr>
              <a:t>поддерживает</a:t>
            </a:r>
            <a:r>
              <a:rPr sz="2800" b="0" dirty="0">
                <a:solidFill>
                  <a:srgbClr val="535353"/>
                </a:solidFill>
              </a:rPr>
              <a:t> </a:t>
            </a:r>
            <a:r>
              <a:rPr sz="2800" b="0" dirty="0" err="1">
                <a:solidFill>
                  <a:srgbClr val="535353"/>
                </a:solidFill>
              </a:rPr>
              <a:t>функцию</a:t>
            </a:r>
            <a:r>
              <a:rPr sz="2800" b="0" dirty="0">
                <a:solidFill>
                  <a:srgbClr val="535353"/>
                </a:solidFill>
              </a:rPr>
              <a:t> </a:t>
            </a:r>
            <a:endParaRPr sz="2800" dirty="0">
              <a:solidFill>
                <a:srgbClr val="535353"/>
              </a:solidFill>
            </a:endParaRPr>
          </a:p>
          <a:p>
            <a:pPr defTabSz="914400">
              <a:defRPr sz="2800">
                <a:solidFill>
                  <a:srgbClr val="535353"/>
                </a:solidFill>
                <a:latin typeface="Arial"/>
                <a:ea typeface="Arial"/>
                <a:cs typeface="Arial"/>
                <a:sym typeface="Arial"/>
              </a:defRPr>
            </a:pPr>
            <a:r>
              <a:rPr dirty="0" err="1"/>
              <a:t>щитовидной</a:t>
            </a:r>
            <a:r>
              <a:rPr dirty="0"/>
              <a:t> </a:t>
            </a:r>
            <a:r>
              <a:rPr dirty="0" err="1"/>
              <a:t>железы</a:t>
            </a:r>
            <a:endParaRPr dirty="0"/>
          </a:p>
        </p:txBody>
      </p:sp>
      <p:sp>
        <p:nvSpPr>
          <p:cNvPr id="518" name="Shape 52"/>
          <p:cNvSpPr txBox="1"/>
          <p:nvPr/>
        </p:nvSpPr>
        <p:spPr>
          <a:xfrm>
            <a:off x="15479934" y="2453866"/>
            <a:ext cx="7725738" cy="87004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defRPr sz="3200" b="1">
                <a:solidFill>
                  <a:srgbClr val="285FB0"/>
                </a:solidFill>
                <a:latin typeface="Arial"/>
                <a:ea typeface="Arial"/>
                <a:cs typeface="Arial"/>
                <a:sym typeface="Arial"/>
              </a:defRPr>
            </a:pPr>
            <a:r>
              <a:rPr dirty="0" err="1"/>
              <a:t>Марганец</a:t>
            </a:r>
            <a:r>
              <a:rPr dirty="0"/>
              <a:t> (</a:t>
            </a:r>
            <a:r>
              <a:rPr dirty="0" err="1"/>
              <a:t>Mn</a:t>
            </a:r>
            <a:r>
              <a:rPr dirty="0"/>
              <a:t>)</a:t>
            </a:r>
            <a:r>
              <a:rPr b="0" dirty="0">
                <a:solidFill>
                  <a:srgbClr val="989898"/>
                </a:solidFill>
              </a:rPr>
              <a:t> </a:t>
            </a:r>
            <a:r>
              <a:rPr sz="2800" b="0" dirty="0">
                <a:solidFill>
                  <a:srgbClr val="535353"/>
                </a:solidFill>
              </a:rPr>
              <a:t>– </a:t>
            </a:r>
            <a:r>
              <a:rPr sz="2800" b="0" dirty="0" err="1">
                <a:solidFill>
                  <a:srgbClr val="535353"/>
                </a:solidFill>
              </a:rPr>
              <a:t>поддерживает</a:t>
            </a:r>
            <a:r>
              <a:rPr sz="2800" b="0" dirty="0">
                <a:solidFill>
                  <a:srgbClr val="535353"/>
                </a:solidFill>
              </a:rPr>
              <a:t> </a:t>
            </a:r>
            <a:r>
              <a:rPr sz="2800" b="0" dirty="0" err="1">
                <a:solidFill>
                  <a:srgbClr val="535353"/>
                </a:solidFill>
              </a:rPr>
              <a:t>здоровье</a:t>
            </a:r>
            <a:r>
              <a:rPr sz="2800" b="0" dirty="0">
                <a:solidFill>
                  <a:srgbClr val="535353"/>
                </a:solidFill>
              </a:rPr>
              <a:t> </a:t>
            </a:r>
            <a:r>
              <a:rPr sz="2800" b="0" dirty="0" err="1">
                <a:solidFill>
                  <a:srgbClr val="535353"/>
                </a:solidFill>
              </a:rPr>
              <a:t>мышц</a:t>
            </a:r>
            <a:r>
              <a:rPr sz="2800" b="0" dirty="0">
                <a:solidFill>
                  <a:srgbClr val="535353"/>
                </a:solidFill>
              </a:rPr>
              <a:t> и </a:t>
            </a:r>
            <a:r>
              <a:rPr sz="2800" b="0" dirty="0" err="1">
                <a:solidFill>
                  <a:srgbClr val="535353"/>
                </a:solidFill>
              </a:rPr>
              <a:t>сухожилий</a:t>
            </a:r>
            <a:endParaRPr sz="2800" dirty="0">
              <a:solidFill>
                <a:srgbClr val="535353"/>
              </a:solidFill>
            </a:endParaRPr>
          </a:p>
          <a:p>
            <a:pPr defTabSz="914400">
              <a:defRPr sz="3200">
                <a:solidFill>
                  <a:srgbClr val="535353"/>
                </a:solidFill>
                <a:latin typeface="Arial"/>
                <a:ea typeface="Arial"/>
                <a:cs typeface="Arial"/>
                <a:sym typeface="Arial"/>
              </a:defRPr>
            </a:pPr>
            <a:endParaRPr sz="2800" dirty="0">
              <a:solidFill>
                <a:srgbClr val="535353"/>
              </a:solidFill>
            </a:endParaRPr>
          </a:p>
          <a:p>
            <a:pPr defTabSz="914400">
              <a:defRPr sz="3200" b="1">
                <a:solidFill>
                  <a:srgbClr val="535353"/>
                </a:solidFill>
                <a:latin typeface="Arial"/>
                <a:ea typeface="Arial"/>
                <a:cs typeface="Arial"/>
                <a:sym typeface="Arial"/>
              </a:defRPr>
            </a:pPr>
            <a:r>
              <a:rPr dirty="0" err="1"/>
              <a:t>Фосфор</a:t>
            </a:r>
            <a:r>
              <a:rPr dirty="0"/>
              <a:t> (P)</a:t>
            </a:r>
            <a:r>
              <a:rPr sz="2800" b="0" dirty="0">
                <a:solidFill>
                  <a:srgbClr val="989898"/>
                </a:solidFill>
              </a:rPr>
              <a:t> </a:t>
            </a:r>
            <a:r>
              <a:rPr sz="2800" b="0" dirty="0"/>
              <a:t>– </a:t>
            </a:r>
            <a:r>
              <a:rPr sz="2800" b="0" dirty="0" err="1"/>
              <a:t>важен</a:t>
            </a:r>
            <a:r>
              <a:rPr sz="2800" b="0" dirty="0"/>
              <a:t> </a:t>
            </a:r>
            <a:r>
              <a:rPr sz="2800" b="0" dirty="0" err="1"/>
              <a:t>для</a:t>
            </a:r>
            <a:r>
              <a:rPr sz="2800" b="0" dirty="0"/>
              <a:t> </a:t>
            </a:r>
            <a:r>
              <a:rPr sz="2800" b="0" dirty="0" err="1"/>
              <a:t>энергетического</a:t>
            </a:r>
            <a:r>
              <a:rPr sz="2800" b="0" dirty="0"/>
              <a:t> </a:t>
            </a:r>
            <a:r>
              <a:rPr sz="2800" b="0" dirty="0" err="1"/>
              <a:t>обмена</a:t>
            </a:r>
            <a:r>
              <a:rPr sz="2800" b="0" dirty="0"/>
              <a:t>, </a:t>
            </a:r>
            <a:r>
              <a:rPr sz="2800" b="0" dirty="0" err="1"/>
              <a:t>здоровья</a:t>
            </a:r>
            <a:r>
              <a:rPr sz="2800" b="0" dirty="0"/>
              <a:t> ЦНС, </a:t>
            </a:r>
            <a:r>
              <a:rPr sz="2800" b="0" dirty="0" err="1"/>
              <a:t>костей</a:t>
            </a:r>
            <a:r>
              <a:rPr sz="2800" b="0" dirty="0"/>
              <a:t> и </a:t>
            </a:r>
            <a:r>
              <a:rPr sz="2800" b="0" dirty="0" err="1"/>
              <a:t>зубов</a:t>
            </a:r>
            <a:r>
              <a:rPr sz="2800" b="0" dirty="0"/>
              <a:t>, </a:t>
            </a:r>
            <a:r>
              <a:rPr sz="2800" b="0" dirty="0" err="1"/>
              <a:t>работы</a:t>
            </a:r>
            <a:r>
              <a:rPr sz="2800" b="0" dirty="0"/>
              <a:t> </a:t>
            </a:r>
            <a:r>
              <a:rPr sz="2800" b="0" dirty="0" err="1"/>
              <a:t>мозга</a:t>
            </a:r>
            <a:endParaRPr sz="2800" dirty="0"/>
          </a:p>
          <a:p>
            <a:pPr defTabSz="914400">
              <a:defRPr sz="2800">
                <a:solidFill>
                  <a:srgbClr val="535353"/>
                </a:solidFill>
                <a:latin typeface="Arial"/>
                <a:ea typeface="Arial"/>
                <a:cs typeface="Arial"/>
                <a:sym typeface="Arial"/>
              </a:defRPr>
            </a:pPr>
            <a:endParaRPr sz="2800" dirty="0"/>
          </a:p>
          <a:p>
            <a:pPr defTabSz="914400">
              <a:defRPr sz="3200" b="1">
                <a:solidFill>
                  <a:srgbClr val="285FB0"/>
                </a:solidFill>
                <a:latin typeface="Arial"/>
                <a:ea typeface="Arial"/>
                <a:cs typeface="Arial"/>
                <a:sym typeface="Arial"/>
              </a:defRPr>
            </a:pPr>
            <a:r>
              <a:rPr dirty="0" err="1"/>
              <a:t>Селен</a:t>
            </a:r>
            <a:r>
              <a:rPr dirty="0"/>
              <a:t> (Se)</a:t>
            </a:r>
            <a:r>
              <a:rPr sz="2800" b="0" dirty="0">
                <a:solidFill>
                  <a:srgbClr val="535353"/>
                </a:solidFill>
              </a:rPr>
              <a:t> – </a:t>
            </a:r>
            <a:r>
              <a:rPr sz="2800" b="0" dirty="0" err="1">
                <a:solidFill>
                  <a:srgbClr val="535353"/>
                </a:solidFill>
              </a:rPr>
              <a:t>помогает</a:t>
            </a:r>
            <a:r>
              <a:rPr sz="2800" b="0" dirty="0">
                <a:solidFill>
                  <a:srgbClr val="535353"/>
                </a:solidFill>
              </a:rPr>
              <a:t> </a:t>
            </a:r>
            <a:r>
              <a:rPr sz="2800" b="0" dirty="0" err="1">
                <a:solidFill>
                  <a:srgbClr val="535353"/>
                </a:solidFill>
              </a:rPr>
              <a:t>выведению</a:t>
            </a:r>
            <a:r>
              <a:rPr sz="2800" b="0" dirty="0">
                <a:solidFill>
                  <a:srgbClr val="535353"/>
                </a:solidFill>
              </a:rPr>
              <a:t> </a:t>
            </a:r>
            <a:r>
              <a:rPr sz="2800" b="0" dirty="0" err="1">
                <a:solidFill>
                  <a:srgbClr val="535353"/>
                </a:solidFill>
              </a:rPr>
              <a:t>токсинов</a:t>
            </a:r>
            <a:endParaRPr sz="2800" dirty="0">
              <a:solidFill>
                <a:srgbClr val="535353"/>
              </a:solidFill>
            </a:endParaRPr>
          </a:p>
          <a:p>
            <a:pPr defTabSz="914400">
              <a:defRPr sz="2800">
                <a:solidFill>
                  <a:srgbClr val="535353"/>
                </a:solidFill>
                <a:latin typeface="Arial"/>
                <a:ea typeface="Arial"/>
                <a:cs typeface="Arial"/>
                <a:sym typeface="Arial"/>
              </a:defRPr>
            </a:pPr>
            <a:endParaRPr sz="2800" dirty="0">
              <a:solidFill>
                <a:srgbClr val="535353"/>
              </a:solidFill>
            </a:endParaRPr>
          </a:p>
          <a:p>
            <a:pPr defTabSz="914400">
              <a:defRPr sz="3200" b="1">
                <a:solidFill>
                  <a:srgbClr val="535353"/>
                </a:solidFill>
                <a:latin typeface="Arial"/>
                <a:ea typeface="Arial"/>
                <a:cs typeface="Arial"/>
                <a:sym typeface="Arial"/>
              </a:defRPr>
            </a:pPr>
            <a:r>
              <a:rPr dirty="0" err="1"/>
              <a:t>Сульфаты</a:t>
            </a:r>
            <a:r>
              <a:rPr dirty="0"/>
              <a:t> (SO4) </a:t>
            </a:r>
            <a:r>
              <a:rPr sz="2800" b="0" dirty="0"/>
              <a:t>– </a:t>
            </a:r>
            <a:r>
              <a:rPr sz="2800" b="0" dirty="0" err="1"/>
              <a:t>улучшают</a:t>
            </a:r>
            <a:r>
              <a:rPr sz="2800" b="0" dirty="0"/>
              <a:t> </a:t>
            </a:r>
            <a:r>
              <a:rPr sz="2800" b="0" dirty="0" err="1"/>
              <a:t>желчеотделение</a:t>
            </a:r>
            <a:endParaRPr sz="2800" dirty="0"/>
          </a:p>
          <a:p>
            <a:pPr defTabSz="914400">
              <a:defRPr sz="2800">
                <a:solidFill>
                  <a:srgbClr val="535353"/>
                </a:solidFill>
                <a:latin typeface="Arial"/>
                <a:ea typeface="Arial"/>
                <a:cs typeface="Arial"/>
                <a:sym typeface="Arial"/>
              </a:defRPr>
            </a:pPr>
            <a:endParaRPr sz="2800" dirty="0"/>
          </a:p>
          <a:p>
            <a:pPr defTabSz="914400">
              <a:defRPr sz="3200" b="1">
                <a:solidFill>
                  <a:srgbClr val="285FB0"/>
                </a:solidFill>
                <a:latin typeface="Arial"/>
                <a:ea typeface="Arial"/>
                <a:cs typeface="Arial"/>
                <a:sym typeface="Arial"/>
              </a:defRPr>
            </a:pPr>
            <a:r>
              <a:rPr dirty="0" err="1"/>
              <a:t>Цинк</a:t>
            </a:r>
            <a:r>
              <a:rPr dirty="0"/>
              <a:t> (Zn) </a:t>
            </a:r>
            <a:r>
              <a:rPr sz="2800" b="0" dirty="0">
                <a:solidFill>
                  <a:srgbClr val="535353"/>
                </a:solidFill>
              </a:rPr>
              <a:t>– </a:t>
            </a:r>
            <a:r>
              <a:rPr sz="2800" b="0" dirty="0" err="1">
                <a:solidFill>
                  <a:srgbClr val="535353"/>
                </a:solidFill>
              </a:rPr>
              <a:t>поддерживает</a:t>
            </a:r>
            <a:r>
              <a:rPr sz="2800" b="0" dirty="0">
                <a:solidFill>
                  <a:srgbClr val="535353"/>
                </a:solidFill>
              </a:rPr>
              <a:t> </a:t>
            </a:r>
            <a:r>
              <a:rPr sz="2800" b="0" dirty="0" err="1">
                <a:solidFill>
                  <a:srgbClr val="535353"/>
                </a:solidFill>
              </a:rPr>
              <a:t>иммунную</a:t>
            </a:r>
            <a:r>
              <a:rPr sz="2800" b="0" dirty="0">
                <a:solidFill>
                  <a:srgbClr val="535353"/>
                </a:solidFill>
              </a:rPr>
              <a:t> </a:t>
            </a:r>
            <a:r>
              <a:rPr sz="2800" b="0" dirty="0" err="1">
                <a:solidFill>
                  <a:srgbClr val="535353"/>
                </a:solidFill>
              </a:rPr>
              <a:t>функцию</a:t>
            </a:r>
            <a:r>
              <a:rPr sz="2800" b="0" dirty="0">
                <a:solidFill>
                  <a:srgbClr val="535353"/>
                </a:solidFill>
              </a:rPr>
              <a:t> и </a:t>
            </a:r>
            <a:r>
              <a:rPr sz="2800" b="0" dirty="0" err="1">
                <a:solidFill>
                  <a:srgbClr val="535353"/>
                </a:solidFill>
              </a:rPr>
              <a:t>здоровье</a:t>
            </a:r>
            <a:r>
              <a:rPr sz="2800" b="0" dirty="0">
                <a:solidFill>
                  <a:srgbClr val="535353"/>
                </a:solidFill>
              </a:rPr>
              <a:t> </a:t>
            </a:r>
            <a:r>
              <a:rPr sz="2800" b="0" dirty="0" err="1">
                <a:solidFill>
                  <a:srgbClr val="535353"/>
                </a:solidFill>
              </a:rPr>
              <a:t>репродуктивной</a:t>
            </a:r>
            <a:r>
              <a:rPr sz="2800" b="0" dirty="0">
                <a:solidFill>
                  <a:srgbClr val="535353"/>
                </a:solidFill>
              </a:rPr>
              <a:t> </a:t>
            </a:r>
            <a:r>
              <a:rPr sz="2800" b="0" dirty="0" err="1">
                <a:solidFill>
                  <a:srgbClr val="535353"/>
                </a:solidFill>
              </a:rPr>
              <a:t>системы</a:t>
            </a:r>
            <a:endParaRPr sz="2800" dirty="0">
              <a:solidFill>
                <a:srgbClr val="535353"/>
              </a:solidFill>
            </a:endParaRPr>
          </a:p>
          <a:p>
            <a:pPr defTabSz="914400">
              <a:defRPr sz="2800">
                <a:solidFill>
                  <a:srgbClr val="535353"/>
                </a:solidFill>
                <a:latin typeface="Arial"/>
                <a:ea typeface="Arial"/>
                <a:cs typeface="Arial"/>
                <a:sym typeface="Arial"/>
              </a:defRPr>
            </a:pPr>
            <a:endParaRPr sz="2800" dirty="0">
              <a:solidFill>
                <a:srgbClr val="535353"/>
              </a:solidFill>
            </a:endParaRPr>
          </a:p>
          <a:p>
            <a:pPr defTabSz="914400">
              <a:defRPr sz="3200" b="1">
                <a:solidFill>
                  <a:srgbClr val="535353"/>
                </a:solidFill>
                <a:latin typeface="Arial"/>
                <a:ea typeface="Arial"/>
                <a:cs typeface="Arial"/>
                <a:sym typeface="Arial"/>
              </a:defRPr>
            </a:pPr>
            <a:r>
              <a:rPr dirty="0" err="1"/>
              <a:t>Литий</a:t>
            </a:r>
            <a:r>
              <a:rPr dirty="0"/>
              <a:t> (Li)</a:t>
            </a:r>
            <a:r>
              <a:rPr b="0" dirty="0">
                <a:solidFill>
                  <a:srgbClr val="989898"/>
                </a:solidFill>
              </a:rPr>
              <a:t> </a:t>
            </a:r>
            <a:r>
              <a:rPr sz="2800" b="0" dirty="0"/>
              <a:t>– </a:t>
            </a:r>
            <a:r>
              <a:rPr sz="2800" b="0" dirty="0" err="1"/>
              <a:t>помогает</a:t>
            </a:r>
            <a:r>
              <a:rPr sz="2800" b="0" dirty="0"/>
              <a:t> </a:t>
            </a:r>
            <a:r>
              <a:rPr sz="2800" b="0" dirty="0" err="1"/>
              <a:t>защитить</a:t>
            </a:r>
            <a:r>
              <a:rPr sz="2800" b="0" dirty="0"/>
              <a:t> </a:t>
            </a:r>
            <a:r>
              <a:rPr sz="2800" b="0" dirty="0" err="1"/>
              <a:t>мозг</a:t>
            </a:r>
            <a:r>
              <a:rPr sz="2800" b="0" dirty="0"/>
              <a:t> </a:t>
            </a:r>
            <a:endParaRPr sz="2800" dirty="0"/>
          </a:p>
          <a:p>
            <a:pPr defTabSz="914400">
              <a:defRPr sz="2800">
                <a:solidFill>
                  <a:srgbClr val="535353"/>
                </a:solidFill>
                <a:latin typeface="Arial"/>
                <a:ea typeface="Arial"/>
                <a:cs typeface="Arial"/>
                <a:sym typeface="Arial"/>
              </a:defRPr>
            </a:pPr>
            <a:r>
              <a:rPr dirty="0" err="1"/>
              <a:t>от</a:t>
            </a:r>
            <a:r>
              <a:rPr dirty="0"/>
              <a:t> </a:t>
            </a:r>
            <a:r>
              <a:rPr dirty="0" err="1"/>
              <a:t>старения</a:t>
            </a:r>
            <a:endParaRPr dirty="0"/>
          </a:p>
        </p:txBody>
      </p:sp>
      <p:grpSp>
        <p:nvGrpSpPr>
          <p:cNvPr id="521" name="Группа"/>
          <p:cNvGrpSpPr/>
          <p:nvPr/>
        </p:nvGrpSpPr>
        <p:grpSpPr>
          <a:xfrm>
            <a:off x="15138423" y="11774691"/>
            <a:ext cx="1774523" cy="866655"/>
            <a:chOff x="0" y="-19185"/>
            <a:chExt cx="1774521" cy="866654"/>
          </a:xfrm>
        </p:grpSpPr>
        <p:sp>
          <p:nvSpPr>
            <p:cNvPr id="519" name="Кружок"/>
            <p:cNvSpPr/>
            <p:nvPr/>
          </p:nvSpPr>
          <p:spPr>
            <a:xfrm>
              <a:off x="462413" y="-1"/>
              <a:ext cx="845835" cy="847470"/>
            </a:xfrm>
            <a:prstGeom prst="ellipse">
              <a:avLst/>
            </a:prstGeom>
            <a:noFill/>
            <a:ln w="38100" cap="flat">
              <a:solidFill>
                <a:srgbClr val="285FB0"/>
              </a:solidFill>
              <a:prstDash val="solid"/>
              <a:round/>
            </a:ln>
            <a:effectLst/>
          </p:spPr>
          <p:txBody>
            <a:bodyPr wrap="square" lIns="71433" tIns="71433" rIns="71433" bIns="71433" numCol="1" anchor="ctr">
              <a:noAutofit/>
            </a:bodyPr>
            <a:lstStyle/>
            <a:p>
              <a:endParaRPr/>
            </a:p>
          </p:txBody>
        </p:sp>
        <p:sp>
          <p:nvSpPr>
            <p:cNvPr id="520" name="Shape 52"/>
            <p:cNvSpPr txBox="1"/>
            <p:nvPr/>
          </p:nvSpPr>
          <p:spPr>
            <a:xfrm>
              <a:off x="0" y="-19185"/>
              <a:ext cx="1774521" cy="8218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3" tIns="71433" rIns="71433" bIns="71433" numCol="1" anchor="t">
              <a:spAutoFit/>
            </a:bodyPr>
            <a:lstStyle>
              <a:lvl1pPr algn="ctr" defTabSz="914400">
                <a:defRPr sz="4700" b="1">
                  <a:solidFill>
                    <a:srgbClr val="285FB0"/>
                  </a:solidFill>
                  <a:latin typeface="Arial"/>
                  <a:ea typeface="Arial"/>
                  <a:cs typeface="Arial"/>
                  <a:sym typeface="Arial"/>
                </a:defRPr>
              </a:lvl1pPr>
            </a:lstStyle>
            <a:p>
              <a:r>
                <a:rPr dirty="0"/>
                <a:t>+</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3" name="07.png" descr="07.png"/>
          <p:cNvPicPr>
            <a:picLocks noChangeAspect="1"/>
          </p:cNvPicPr>
          <p:nvPr/>
        </p:nvPicPr>
        <p:blipFill>
          <a:blip r:embed="rId3"/>
          <a:stretch>
            <a:fillRect/>
          </a:stretch>
        </p:blipFill>
        <p:spPr>
          <a:xfrm>
            <a:off x="-201602" y="-224059"/>
            <a:ext cx="24787204" cy="14164117"/>
          </a:xfrm>
          <a:prstGeom prst="rect">
            <a:avLst/>
          </a:prstGeom>
          <a:ln w="12700">
            <a:miter lim="400000"/>
          </a:ln>
        </p:spPr>
      </p:pic>
      <p:sp>
        <p:nvSpPr>
          <p:cNvPr id="524" name="Shape 45"/>
          <p:cNvSpPr txBox="1"/>
          <p:nvPr/>
        </p:nvSpPr>
        <p:spPr>
          <a:xfrm>
            <a:off x="22160439" y="12782736"/>
            <a:ext cx="1383647" cy="426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3" tIns="71433" rIns="71433" bIns="71433" anchor="ctr">
            <a:spAutoFit/>
          </a:bodyPr>
          <a:lstStyle>
            <a:lvl1pPr algn="r">
              <a:lnSpc>
                <a:spcPct val="90000"/>
              </a:lnSpc>
              <a:defRPr sz="2000" b="1">
                <a:solidFill>
                  <a:srgbClr val="72B5E4"/>
                </a:solidFill>
                <a:latin typeface="Arial"/>
                <a:ea typeface="Arial"/>
                <a:cs typeface="Arial"/>
                <a:sym typeface="Arial"/>
              </a:defRPr>
            </a:lvl1pPr>
          </a:lstStyle>
          <a:p>
            <a:r>
              <a:t>Oceanmin</a:t>
            </a:r>
          </a:p>
        </p:txBody>
      </p:sp>
      <p:sp>
        <p:nvSpPr>
          <p:cNvPr id="525" name="Shape 52"/>
          <p:cNvSpPr txBox="1"/>
          <p:nvPr/>
        </p:nvSpPr>
        <p:spPr>
          <a:xfrm>
            <a:off x="14462706" y="3825342"/>
            <a:ext cx="8945477" cy="31213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marL="342900" indent="-342900" defTabSz="914400">
              <a:lnSpc>
                <a:spcPct val="120000"/>
              </a:lnSpc>
              <a:spcBef>
                <a:spcPts val="3300"/>
              </a:spcBef>
              <a:buClr>
                <a:srgbClr val="CEFDFF"/>
              </a:buClr>
              <a:buSzPct val="100000"/>
              <a:buChar char="•"/>
              <a:defRPr sz="3200" b="1">
                <a:solidFill>
                  <a:srgbClr val="FFFFFF"/>
                </a:solidFill>
                <a:latin typeface="Arial"/>
                <a:ea typeface="Arial"/>
                <a:cs typeface="Arial"/>
                <a:sym typeface="Arial"/>
              </a:defRPr>
            </a:pPr>
            <a:r>
              <a:t>Физическая работоспособность, мышечная выносливость</a:t>
            </a:r>
          </a:p>
          <a:p>
            <a:pPr marL="342900" indent="-342900" defTabSz="914400">
              <a:lnSpc>
                <a:spcPct val="120000"/>
              </a:lnSpc>
              <a:spcBef>
                <a:spcPts val="3300"/>
              </a:spcBef>
              <a:buClr>
                <a:srgbClr val="CEFDFF"/>
              </a:buClr>
              <a:buSzPct val="100000"/>
              <a:buChar char="•"/>
              <a:defRPr sz="3200" b="1">
                <a:solidFill>
                  <a:srgbClr val="FFFFFF"/>
                </a:solidFill>
                <a:latin typeface="Arial"/>
                <a:ea typeface="Arial"/>
                <a:cs typeface="Arial"/>
                <a:sym typeface="Arial"/>
              </a:defRPr>
            </a:pPr>
            <a:r>
              <a:t>Укрепление костно-мышечной системы </a:t>
            </a:r>
          </a:p>
          <a:p>
            <a:pPr marL="342900" indent="-342900" defTabSz="914400">
              <a:lnSpc>
                <a:spcPct val="120000"/>
              </a:lnSpc>
              <a:spcBef>
                <a:spcPts val="3300"/>
              </a:spcBef>
              <a:buClr>
                <a:srgbClr val="CEFDFF"/>
              </a:buClr>
              <a:buSzPct val="100000"/>
              <a:buChar char="•"/>
              <a:defRPr sz="3200" b="1">
                <a:solidFill>
                  <a:srgbClr val="FFFFFF"/>
                </a:solidFill>
                <a:latin typeface="Arial"/>
                <a:ea typeface="Arial"/>
                <a:cs typeface="Arial"/>
                <a:sym typeface="Arial"/>
              </a:defRPr>
            </a:pPr>
            <a:r>
              <a:t>Быстрое восстановление</a:t>
            </a:r>
          </a:p>
        </p:txBody>
      </p:sp>
      <p:sp>
        <p:nvSpPr>
          <p:cNvPr id="526" name="Shape 52"/>
          <p:cNvSpPr txBox="1"/>
          <p:nvPr/>
        </p:nvSpPr>
        <p:spPr>
          <a:xfrm>
            <a:off x="14462706" y="7330543"/>
            <a:ext cx="8945477" cy="31213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marL="342900" indent="-342900" defTabSz="914400">
              <a:lnSpc>
                <a:spcPct val="120000"/>
              </a:lnSpc>
              <a:spcBef>
                <a:spcPts val="3300"/>
              </a:spcBef>
              <a:buClr>
                <a:srgbClr val="CEFDFF"/>
              </a:buClr>
              <a:buSzPct val="100000"/>
              <a:buChar char="•"/>
              <a:defRPr sz="3200" b="1">
                <a:solidFill>
                  <a:srgbClr val="FFFFFF"/>
                </a:solidFill>
                <a:latin typeface="Arial"/>
                <a:ea typeface="Arial"/>
                <a:cs typeface="Arial"/>
                <a:sym typeface="Arial"/>
              </a:defRPr>
            </a:pPr>
            <a:r>
              <a:t>Электролитный баланс</a:t>
            </a:r>
          </a:p>
          <a:p>
            <a:pPr marL="342900" indent="-342900" defTabSz="914400">
              <a:lnSpc>
                <a:spcPct val="120000"/>
              </a:lnSpc>
              <a:spcBef>
                <a:spcPts val="3300"/>
              </a:spcBef>
              <a:buClr>
                <a:srgbClr val="CEFDFF"/>
              </a:buClr>
              <a:buSzPct val="100000"/>
              <a:buChar char="•"/>
              <a:defRPr sz="3200" b="1">
                <a:solidFill>
                  <a:srgbClr val="FFFFFF"/>
                </a:solidFill>
                <a:latin typeface="Arial"/>
                <a:ea typeface="Arial"/>
                <a:cs typeface="Arial"/>
                <a:sym typeface="Arial"/>
              </a:defRPr>
            </a:pPr>
            <a:r>
              <a:t>Концентрация внимания и здоровье мозга</a:t>
            </a:r>
          </a:p>
          <a:p>
            <a:pPr marL="342900" indent="-342900" defTabSz="914400">
              <a:lnSpc>
                <a:spcPct val="120000"/>
              </a:lnSpc>
              <a:spcBef>
                <a:spcPts val="3300"/>
              </a:spcBef>
              <a:buClr>
                <a:srgbClr val="CEFDFF"/>
              </a:buClr>
              <a:buSzPct val="100000"/>
              <a:buChar char="•"/>
              <a:defRPr sz="3200" b="1">
                <a:solidFill>
                  <a:srgbClr val="FFFFFF"/>
                </a:solidFill>
                <a:latin typeface="Arial"/>
                <a:ea typeface="Arial"/>
                <a:cs typeface="Arial"/>
                <a:sym typeface="Arial"/>
              </a:defRPr>
            </a:pPr>
            <a:r>
              <a:t>Метаболический синдром</a:t>
            </a:r>
          </a:p>
        </p:txBody>
      </p:sp>
      <p:pic>
        <p:nvPicPr>
          <p:cNvPr id="527" name="Рисунок 1" descr="Рисунок 1"/>
          <p:cNvPicPr>
            <a:picLocks noChangeAspect="1"/>
          </p:cNvPicPr>
          <p:nvPr/>
        </p:nvPicPr>
        <p:blipFill>
          <a:blip r:embed="rId4"/>
          <a:stretch>
            <a:fillRect/>
          </a:stretch>
        </p:blipFill>
        <p:spPr>
          <a:xfrm>
            <a:off x="16755946" y="824944"/>
            <a:ext cx="8385042" cy="7398257"/>
          </a:xfrm>
          <a:prstGeom prst="rect">
            <a:avLst/>
          </a:prstGeom>
          <a:ln w="12700">
            <a:miter lim="400000"/>
          </a:ln>
        </p:spPr>
      </p:pic>
      <p:pic>
        <p:nvPicPr>
          <p:cNvPr id="528" name="image2.png" descr="image2.png"/>
          <p:cNvPicPr>
            <a:picLocks noChangeAspect="1"/>
          </p:cNvPicPr>
          <p:nvPr/>
        </p:nvPicPr>
        <p:blipFill>
          <a:blip r:embed="rId5"/>
          <a:stretch>
            <a:fillRect/>
          </a:stretch>
        </p:blipFill>
        <p:spPr>
          <a:xfrm>
            <a:off x="1057090" y="12732639"/>
            <a:ext cx="1738685" cy="304618"/>
          </a:xfrm>
          <a:prstGeom prst="rect">
            <a:avLst/>
          </a:prstGeom>
          <a:ln w="12700">
            <a:miter lim="400000"/>
          </a:ln>
        </p:spPr>
      </p:pic>
      <p:sp>
        <p:nvSpPr>
          <p:cNvPr id="529" name="Shape 51"/>
          <p:cNvSpPr txBox="1"/>
          <p:nvPr/>
        </p:nvSpPr>
        <p:spPr>
          <a:xfrm>
            <a:off x="14031709" y="1164297"/>
            <a:ext cx="8697792" cy="19045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lnSpc>
                <a:spcPct val="90000"/>
              </a:lnSpc>
              <a:defRPr sz="6400" b="1">
                <a:solidFill>
                  <a:srgbClr val="FFFFFF"/>
                </a:solidFill>
                <a:latin typeface="Arial"/>
                <a:ea typeface="Arial"/>
                <a:cs typeface="Arial"/>
                <a:sym typeface="Arial"/>
              </a:defRPr>
            </a:pPr>
            <a:r>
              <a:t>Результаты исследований </a:t>
            </a:r>
            <a:r>
              <a:rPr>
                <a:solidFill>
                  <a:srgbClr val="CEFDFF"/>
                </a:solidFill>
              </a:rPr>
              <a:t>DOW</a:t>
            </a:r>
          </a:p>
        </p:txBody>
      </p:sp>
      <p:sp>
        <p:nvSpPr>
          <p:cNvPr id="530" name="Текстовое поле 1"/>
          <p:cNvSpPr txBox="1"/>
          <p:nvPr/>
        </p:nvSpPr>
        <p:spPr>
          <a:xfrm>
            <a:off x="1020442" y="1305781"/>
            <a:ext cx="11134730" cy="16215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nchor="ctr">
            <a:spAutoFit/>
          </a:bodyPr>
          <a:lstStyle/>
          <a:p>
            <a:pPr>
              <a:defRPr sz="3200">
                <a:solidFill>
                  <a:srgbClr val="FFFFFF"/>
                </a:solidFill>
              </a:defRPr>
            </a:pPr>
            <a:r>
              <a:rPr dirty="0" err="1"/>
              <a:t>Благотворное</a:t>
            </a:r>
            <a:r>
              <a:rPr dirty="0"/>
              <a:t> </a:t>
            </a:r>
            <a:r>
              <a:rPr dirty="0" err="1"/>
              <a:t>действие</a:t>
            </a:r>
            <a:r>
              <a:rPr dirty="0"/>
              <a:t> DOW </a:t>
            </a:r>
            <a:r>
              <a:rPr dirty="0" err="1"/>
              <a:t>на</a:t>
            </a:r>
            <a:r>
              <a:rPr dirty="0"/>
              <a:t> </a:t>
            </a:r>
            <a:r>
              <a:rPr dirty="0" err="1"/>
              <a:t>организм</a:t>
            </a:r>
            <a:endParaRPr dirty="0"/>
          </a:p>
          <a:p>
            <a:pPr>
              <a:defRPr sz="3200">
                <a:solidFill>
                  <a:srgbClr val="FFFFFF"/>
                </a:solidFill>
              </a:defRPr>
            </a:pPr>
            <a:r>
              <a:rPr dirty="0" err="1"/>
              <a:t>подтверждено</a:t>
            </a:r>
            <a:r>
              <a:rPr dirty="0"/>
              <a:t> </a:t>
            </a:r>
            <a:r>
              <a:rPr dirty="0" err="1"/>
              <a:t>многочисленными</a:t>
            </a:r>
            <a:r>
              <a:rPr dirty="0"/>
              <a:t> </a:t>
            </a:r>
            <a:r>
              <a:rPr dirty="0" err="1"/>
              <a:t>исследованиями</a:t>
            </a:r>
            <a:r>
              <a:rPr lang="ru-RU" dirty="0"/>
              <a:t>,</a:t>
            </a:r>
            <a:endParaRPr dirty="0"/>
          </a:p>
          <a:p>
            <a:pPr>
              <a:defRPr sz="3200">
                <a:solidFill>
                  <a:srgbClr val="FFFFFF"/>
                </a:solidFill>
              </a:defRPr>
            </a:pPr>
            <a:r>
              <a:rPr dirty="0"/>
              <a:t>в </a:t>
            </a:r>
            <a:r>
              <a:rPr dirty="0" err="1"/>
              <a:t>том</a:t>
            </a:r>
            <a:r>
              <a:rPr dirty="0"/>
              <a:t> </a:t>
            </a:r>
            <a:r>
              <a:rPr dirty="0" err="1"/>
              <a:t>числе</a:t>
            </a:r>
            <a:r>
              <a:rPr dirty="0"/>
              <a:t> </a:t>
            </a:r>
            <a:r>
              <a:rPr dirty="0" err="1"/>
              <a:t>клиническими</a:t>
            </a:r>
            <a:r>
              <a:rPr dirty="0"/>
              <a:t> </a:t>
            </a:r>
            <a:r>
              <a:rPr dirty="0" err="1"/>
              <a:t>испытаниями</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 name="Shape 44"/>
          <p:cNvSpPr/>
          <p:nvPr/>
        </p:nvSpPr>
        <p:spPr>
          <a:xfrm>
            <a:off x="-203599" y="-229990"/>
            <a:ext cx="24740000" cy="14175980"/>
          </a:xfrm>
          <a:prstGeom prst="rect">
            <a:avLst/>
          </a:prstGeom>
          <a:solidFill>
            <a:srgbClr val="E9F5FE"/>
          </a:solidFill>
          <a:ln w="12700">
            <a:miter lim="400000"/>
          </a:ln>
        </p:spPr>
        <p:txBody>
          <a:bodyPr lIns="71433" tIns="71433" rIns="71433" bIns="71433" anchor="ctr"/>
          <a:lstStyle/>
          <a:p>
            <a:pPr>
              <a:defRPr>
                <a:latin typeface="+mn-lt"/>
                <a:ea typeface="+mn-ea"/>
                <a:cs typeface="+mn-cs"/>
                <a:sym typeface="Helvetica Neue"/>
              </a:defRPr>
            </a:pPr>
            <a:endParaRPr/>
          </a:p>
        </p:txBody>
      </p:sp>
      <p:sp>
        <p:nvSpPr>
          <p:cNvPr id="535" name="Shape 45"/>
          <p:cNvSpPr txBox="1"/>
          <p:nvPr/>
        </p:nvSpPr>
        <p:spPr>
          <a:xfrm>
            <a:off x="22160439" y="12782736"/>
            <a:ext cx="1383647" cy="426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3" tIns="71433" rIns="71433" bIns="71433" anchor="ctr">
            <a:spAutoFit/>
          </a:bodyPr>
          <a:lstStyle>
            <a:lvl1pPr algn="r">
              <a:lnSpc>
                <a:spcPct val="90000"/>
              </a:lnSpc>
              <a:defRPr sz="2000" b="1">
                <a:solidFill>
                  <a:srgbClr val="72B5E4"/>
                </a:solidFill>
                <a:latin typeface="Arial"/>
                <a:ea typeface="Arial"/>
                <a:cs typeface="Arial"/>
                <a:sym typeface="Arial"/>
              </a:defRPr>
            </a:lvl1pPr>
          </a:lstStyle>
          <a:p>
            <a:r>
              <a:t>Oceanmin</a:t>
            </a:r>
          </a:p>
        </p:txBody>
      </p:sp>
      <p:pic>
        <p:nvPicPr>
          <p:cNvPr id="536" name="image5.png" descr="image5.png"/>
          <p:cNvPicPr>
            <a:picLocks noChangeAspect="1"/>
          </p:cNvPicPr>
          <p:nvPr/>
        </p:nvPicPr>
        <p:blipFill>
          <a:blip r:embed="rId2"/>
          <a:stretch>
            <a:fillRect/>
          </a:stretch>
        </p:blipFill>
        <p:spPr>
          <a:xfrm>
            <a:off x="1046162" y="12715875"/>
            <a:ext cx="1938342" cy="338140"/>
          </a:xfrm>
          <a:prstGeom prst="rect">
            <a:avLst/>
          </a:prstGeom>
          <a:ln w="12700">
            <a:miter lim="400000"/>
          </a:ln>
        </p:spPr>
      </p:pic>
      <p:sp>
        <p:nvSpPr>
          <p:cNvPr id="537" name="Shape 51"/>
          <p:cNvSpPr txBox="1"/>
          <p:nvPr/>
        </p:nvSpPr>
        <p:spPr>
          <a:xfrm>
            <a:off x="967840" y="1164298"/>
            <a:ext cx="22448320" cy="1056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lnSpc>
                <a:spcPct val="90000"/>
              </a:lnSpc>
              <a:defRPr sz="6400" b="1">
                <a:solidFill>
                  <a:srgbClr val="285FB0"/>
                </a:solidFill>
                <a:latin typeface="Arial"/>
                <a:ea typeface="Arial"/>
                <a:cs typeface="Arial"/>
                <a:sym typeface="Arial"/>
              </a:defRPr>
            </a:pPr>
            <a:r>
              <a:t>Oceanmin</a:t>
            </a:r>
            <a:r>
              <a:rPr>
                <a:solidFill>
                  <a:srgbClr val="535353"/>
                </a:solidFill>
              </a:rPr>
              <a:t> поможет:</a:t>
            </a:r>
          </a:p>
        </p:txBody>
      </p:sp>
      <p:sp>
        <p:nvSpPr>
          <p:cNvPr id="538" name="Shape 52"/>
          <p:cNvSpPr txBox="1"/>
          <p:nvPr/>
        </p:nvSpPr>
        <p:spPr>
          <a:xfrm>
            <a:off x="2897241" y="3820012"/>
            <a:ext cx="9850812" cy="66025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lnSpc>
                <a:spcPct val="110000"/>
              </a:lnSpc>
              <a:defRPr sz="3200" b="1">
                <a:solidFill>
                  <a:srgbClr val="535353"/>
                </a:solidFill>
                <a:latin typeface="Arial"/>
                <a:ea typeface="Arial"/>
                <a:cs typeface="Arial"/>
                <a:sym typeface="Arial"/>
              </a:defRPr>
            </a:pPr>
            <a:r>
              <a:rPr dirty="0" err="1"/>
              <a:t>Справиться</a:t>
            </a:r>
            <a:r>
              <a:rPr dirty="0"/>
              <a:t> с </a:t>
            </a:r>
            <a:r>
              <a:rPr dirty="0" err="1"/>
              <a:t>чувством</a:t>
            </a:r>
            <a:r>
              <a:rPr dirty="0"/>
              <a:t> </a:t>
            </a:r>
            <a:r>
              <a:rPr dirty="0" err="1"/>
              <a:t>локальной</a:t>
            </a:r>
            <a:r>
              <a:rPr dirty="0"/>
              <a:t>  </a:t>
            </a:r>
          </a:p>
          <a:p>
            <a:pPr defTabSz="914400">
              <a:lnSpc>
                <a:spcPct val="110000"/>
              </a:lnSpc>
              <a:defRPr sz="3200" b="1">
                <a:solidFill>
                  <a:srgbClr val="535353"/>
                </a:solidFill>
                <a:latin typeface="Arial"/>
                <a:ea typeface="Arial"/>
                <a:cs typeface="Arial"/>
                <a:sym typeface="Arial"/>
              </a:defRPr>
            </a:pPr>
            <a:r>
              <a:rPr dirty="0"/>
              <a:t>и </a:t>
            </a:r>
            <a:r>
              <a:rPr dirty="0" err="1"/>
              <a:t>хронической</a:t>
            </a:r>
            <a:r>
              <a:rPr dirty="0"/>
              <a:t> </a:t>
            </a:r>
            <a:r>
              <a:rPr dirty="0" err="1"/>
              <a:t>усталости</a:t>
            </a:r>
            <a:r>
              <a:rPr dirty="0"/>
              <a:t>, </a:t>
            </a:r>
            <a:r>
              <a:rPr dirty="0" err="1"/>
              <a:t>увеличить</a:t>
            </a:r>
            <a:r>
              <a:rPr dirty="0"/>
              <a:t> </a:t>
            </a:r>
            <a:r>
              <a:rPr dirty="0" err="1"/>
              <a:t>мышечную</a:t>
            </a:r>
            <a:r>
              <a:rPr dirty="0"/>
              <a:t> </a:t>
            </a:r>
            <a:r>
              <a:rPr dirty="0" err="1"/>
              <a:t>силу</a:t>
            </a:r>
            <a:endParaRPr dirty="0"/>
          </a:p>
          <a:p>
            <a:pPr defTabSz="914400">
              <a:lnSpc>
                <a:spcPct val="110000"/>
              </a:lnSpc>
              <a:defRPr sz="3200" b="1">
                <a:solidFill>
                  <a:srgbClr val="535353"/>
                </a:solidFill>
                <a:latin typeface="Arial"/>
                <a:ea typeface="Arial"/>
                <a:cs typeface="Arial"/>
                <a:sym typeface="Arial"/>
              </a:defRPr>
            </a:pPr>
            <a:endParaRPr dirty="0"/>
          </a:p>
          <a:p>
            <a:pPr defTabSz="914400">
              <a:lnSpc>
                <a:spcPct val="110000"/>
              </a:lnSpc>
              <a:defRPr sz="3200" b="1">
                <a:solidFill>
                  <a:srgbClr val="535353"/>
                </a:solidFill>
                <a:latin typeface="Arial"/>
                <a:ea typeface="Arial"/>
                <a:cs typeface="Arial"/>
                <a:sym typeface="Arial"/>
              </a:defRPr>
            </a:pPr>
            <a:endParaRPr dirty="0"/>
          </a:p>
          <a:p>
            <a:pPr defTabSz="914400">
              <a:lnSpc>
                <a:spcPct val="110000"/>
              </a:lnSpc>
              <a:defRPr sz="3200" b="1">
                <a:solidFill>
                  <a:srgbClr val="535353"/>
                </a:solidFill>
                <a:latin typeface="Arial"/>
                <a:ea typeface="Arial"/>
                <a:cs typeface="Arial"/>
                <a:sym typeface="Arial"/>
              </a:defRPr>
            </a:pPr>
            <a:r>
              <a:rPr dirty="0" err="1"/>
              <a:t>Увеличить</a:t>
            </a:r>
            <a:r>
              <a:rPr dirty="0"/>
              <a:t> </a:t>
            </a:r>
            <a:r>
              <a:rPr dirty="0" err="1"/>
              <a:t>физическую</a:t>
            </a:r>
            <a:r>
              <a:rPr dirty="0"/>
              <a:t> </a:t>
            </a:r>
            <a:r>
              <a:rPr dirty="0" err="1"/>
              <a:t>выносливость</a:t>
            </a:r>
            <a:r>
              <a:rPr dirty="0"/>
              <a:t> </a:t>
            </a:r>
          </a:p>
          <a:p>
            <a:pPr defTabSz="914400">
              <a:lnSpc>
                <a:spcPct val="110000"/>
              </a:lnSpc>
              <a:defRPr sz="3200" b="1">
                <a:solidFill>
                  <a:srgbClr val="535353"/>
                </a:solidFill>
                <a:latin typeface="Arial"/>
                <a:ea typeface="Arial"/>
                <a:cs typeface="Arial"/>
                <a:sym typeface="Arial"/>
              </a:defRPr>
            </a:pPr>
            <a:r>
              <a:rPr dirty="0"/>
              <a:t>и </a:t>
            </a:r>
            <a:r>
              <a:rPr dirty="0" err="1"/>
              <a:t>умственную</a:t>
            </a:r>
            <a:r>
              <a:rPr dirty="0"/>
              <a:t> </a:t>
            </a:r>
            <a:r>
              <a:rPr dirty="0" err="1"/>
              <a:t>работоспособность</a:t>
            </a:r>
            <a:r>
              <a:rPr dirty="0"/>
              <a:t>, в </a:t>
            </a:r>
            <a:r>
              <a:rPr dirty="0" err="1"/>
              <a:t>том</a:t>
            </a:r>
            <a:r>
              <a:rPr dirty="0"/>
              <a:t> </a:t>
            </a:r>
          </a:p>
          <a:p>
            <a:pPr defTabSz="914400">
              <a:lnSpc>
                <a:spcPct val="110000"/>
              </a:lnSpc>
              <a:defRPr sz="3200" b="1">
                <a:solidFill>
                  <a:srgbClr val="535353"/>
                </a:solidFill>
                <a:latin typeface="Arial"/>
                <a:ea typeface="Arial"/>
                <a:cs typeface="Arial"/>
                <a:sym typeface="Arial"/>
              </a:defRPr>
            </a:pPr>
            <a:r>
              <a:rPr dirty="0" err="1"/>
              <a:t>числе</a:t>
            </a:r>
            <a:r>
              <a:rPr dirty="0"/>
              <a:t> </a:t>
            </a:r>
            <a:r>
              <a:rPr dirty="0" err="1"/>
              <a:t>во</a:t>
            </a:r>
            <a:r>
              <a:rPr dirty="0"/>
              <a:t> </a:t>
            </a:r>
            <a:r>
              <a:rPr dirty="0" err="1"/>
              <a:t>время</a:t>
            </a:r>
            <a:r>
              <a:rPr dirty="0"/>
              <a:t> </a:t>
            </a:r>
            <a:r>
              <a:rPr dirty="0" err="1"/>
              <a:t>диет</a:t>
            </a:r>
            <a:endParaRPr dirty="0"/>
          </a:p>
          <a:p>
            <a:pPr defTabSz="914400">
              <a:lnSpc>
                <a:spcPct val="110000"/>
              </a:lnSpc>
              <a:defRPr sz="3200" b="1">
                <a:solidFill>
                  <a:srgbClr val="535353"/>
                </a:solidFill>
                <a:latin typeface="Arial"/>
                <a:ea typeface="Arial"/>
                <a:cs typeface="Arial"/>
                <a:sym typeface="Arial"/>
              </a:defRPr>
            </a:pPr>
            <a:endParaRPr dirty="0"/>
          </a:p>
          <a:p>
            <a:pPr defTabSz="914400">
              <a:lnSpc>
                <a:spcPct val="110000"/>
              </a:lnSpc>
              <a:defRPr sz="3200" b="1">
                <a:solidFill>
                  <a:srgbClr val="535353"/>
                </a:solidFill>
                <a:latin typeface="Arial"/>
                <a:ea typeface="Arial"/>
                <a:cs typeface="Arial"/>
                <a:sym typeface="Arial"/>
              </a:defRPr>
            </a:pPr>
            <a:endParaRPr dirty="0"/>
          </a:p>
          <a:p>
            <a:pPr defTabSz="914400">
              <a:lnSpc>
                <a:spcPct val="110000"/>
              </a:lnSpc>
              <a:defRPr sz="3200" b="1">
                <a:solidFill>
                  <a:srgbClr val="535353"/>
                </a:solidFill>
                <a:latin typeface="Arial"/>
                <a:ea typeface="Arial"/>
                <a:cs typeface="Arial"/>
                <a:sym typeface="Arial"/>
              </a:defRPr>
            </a:pPr>
            <a:r>
              <a:rPr dirty="0" err="1"/>
              <a:t>Нормализовать</a:t>
            </a:r>
            <a:r>
              <a:rPr dirty="0"/>
              <a:t> </a:t>
            </a:r>
            <a:r>
              <a:rPr dirty="0" err="1"/>
              <a:t>психоэмоциональный</a:t>
            </a:r>
            <a:r>
              <a:rPr dirty="0"/>
              <a:t> </a:t>
            </a:r>
            <a:r>
              <a:rPr dirty="0" err="1"/>
              <a:t>баланс</a:t>
            </a:r>
            <a:r>
              <a:rPr dirty="0"/>
              <a:t> и </a:t>
            </a:r>
            <a:r>
              <a:rPr dirty="0" err="1"/>
              <a:t>увеличить</a:t>
            </a:r>
            <a:r>
              <a:rPr dirty="0"/>
              <a:t> </a:t>
            </a:r>
            <a:r>
              <a:rPr dirty="0" err="1"/>
              <a:t>стрессоустойчивость</a:t>
            </a:r>
            <a:endParaRPr dirty="0"/>
          </a:p>
        </p:txBody>
      </p:sp>
      <p:sp>
        <p:nvSpPr>
          <p:cNvPr id="539" name="Shape 52"/>
          <p:cNvSpPr txBox="1"/>
          <p:nvPr/>
        </p:nvSpPr>
        <p:spPr>
          <a:xfrm>
            <a:off x="16003641" y="3827572"/>
            <a:ext cx="7485374" cy="55191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lnSpc>
                <a:spcPct val="110000"/>
              </a:lnSpc>
              <a:defRPr sz="3200" b="1">
                <a:solidFill>
                  <a:srgbClr val="535353"/>
                </a:solidFill>
                <a:latin typeface="Arial"/>
                <a:ea typeface="Arial"/>
                <a:cs typeface="Arial"/>
                <a:sym typeface="Arial"/>
              </a:defRPr>
            </a:pPr>
            <a:r>
              <a:rPr dirty="0" err="1"/>
              <a:t>Поддержать</a:t>
            </a:r>
            <a:r>
              <a:rPr dirty="0"/>
              <a:t> </a:t>
            </a:r>
            <a:r>
              <a:rPr dirty="0" err="1"/>
              <a:t>работу</a:t>
            </a:r>
            <a:r>
              <a:rPr dirty="0"/>
              <a:t> </a:t>
            </a:r>
            <a:r>
              <a:rPr dirty="0" err="1"/>
              <a:t>сердца</a:t>
            </a:r>
            <a:r>
              <a:rPr dirty="0"/>
              <a:t> </a:t>
            </a:r>
          </a:p>
          <a:p>
            <a:pPr defTabSz="914400">
              <a:lnSpc>
                <a:spcPct val="110000"/>
              </a:lnSpc>
              <a:defRPr sz="3200" b="1">
                <a:solidFill>
                  <a:srgbClr val="535353"/>
                </a:solidFill>
                <a:latin typeface="Arial"/>
                <a:ea typeface="Arial"/>
                <a:cs typeface="Arial"/>
                <a:sym typeface="Arial"/>
              </a:defRPr>
            </a:pPr>
            <a:endParaRPr dirty="0"/>
          </a:p>
          <a:p>
            <a:pPr defTabSz="914400">
              <a:lnSpc>
                <a:spcPct val="110000"/>
              </a:lnSpc>
              <a:defRPr sz="3200" b="1">
                <a:solidFill>
                  <a:srgbClr val="535353"/>
                </a:solidFill>
                <a:latin typeface="Arial"/>
                <a:ea typeface="Arial"/>
                <a:cs typeface="Arial"/>
                <a:sym typeface="Arial"/>
              </a:defRPr>
            </a:pPr>
            <a:endParaRPr dirty="0"/>
          </a:p>
          <a:p>
            <a:pPr defTabSz="914400">
              <a:lnSpc>
                <a:spcPct val="110000"/>
              </a:lnSpc>
              <a:defRPr sz="3200" b="1">
                <a:solidFill>
                  <a:srgbClr val="535353"/>
                </a:solidFill>
                <a:latin typeface="Arial"/>
                <a:ea typeface="Arial"/>
                <a:cs typeface="Arial"/>
                <a:sym typeface="Arial"/>
              </a:defRPr>
            </a:pPr>
            <a:endParaRPr dirty="0"/>
          </a:p>
          <a:p>
            <a:pPr defTabSz="914400">
              <a:lnSpc>
                <a:spcPct val="110000"/>
              </a:lnSpc>
              <a:defRPr sz="3200" b="1">
                <a:solidFill>
                  <a:srgbClr val="535353"/>
                </a:solidFill>
                <a:latin typeface="Arial"/>
                <a:ea typeface="Arial"/>
                <a:cs typeface="Arial"/>
                <a:sym typeface="Arial"/>
              </a:defRPr>
            </a:pPr>
            <a:r>
              <a:rPr dirty="0" err="1"/>
              <a:t>Укрепить</a:t>
            </a:r>
            <a:r>
              <a:rPr dirty="0"/>
              <a:t> </a:t>
            </a:r>
            <a:r>
              <a:rPr dirty="0" err="1"/>
              <a:t>костную</a:t>
            </a:r>
            <a:r>
              <a:rPr dirty="0"/>
              <a:t> </a:t>
            </a:r>
            <a:r>
              <a:rPr dirty="0" err="1"/>
              <a:t>ткань</a:t>
            </a:r>
            <a:r>
              <a:rPr dirty="0"/>
              <a:t> </a:t>
            </a:r>
          </a:p>
          <a:p>
            <a:pPr defTabSz="914400">
              <a:lnSpc>
                <a:spcPct val="110000"/>
              </a:lnSpc>
              <a:defRPr sz="3200" b="1">
                <a:solidFill>
                  <a:srgbClr val="535353"/>
                </a:solidFill>
                <a:latin typeface="Arial"/>
                <a:ea typeface="Arial"/>
                <a:cs typeface="Arial"/>
                <a:sym typeface="Arial"/>
              </a:defRPr>
            </a:pPr>
            <a:endParaRPr dirty="0"/>
          </a:p>
          <a:p>
            <a:pPr defTabSz="914400">
              <a:lnSpc>
                <a:spcPct val="110000"/>
              </a:lnSpc>
              <a:defRPr sz="3200" b="1">
                <a:solidFill>
                  <a:srgbClr val="535353"/>
                </a:solidFill>
                <a:latin typeface="Arial"/>
                <a:ea typeface="Arial"/>
                <a:cs typeface="Arial"/>
                <a:sym typeface="Arial"/>
              </a:defRPr>
            </a:pPr>
            <a:endParaRPr dirty="0"/>
          </a:p>
          <a:p>
            <a:pPr defTabSz="914400">
              <a:lnSpc>
                <a:spcPct val="110000"/>
              </a:lnSpc>
              <a:defRPr sz="3200" b="1">
                <a:solidFill>
                  <a:srgbClr val="535353"/>
                </a:solidFill>
                <a:latin typeface="Arial"/>
                <a:ea typeface="Arial"/>
                <a:cs typeface="Arial"/>
                <a:sym typeface="Arial"/>
              </a:defRPr>
            </a:pPr>
            <a:endParaRPr dirty="0"/>
          </a:p>
          <a:p>
            <a:pPr defTabSz="914400">
              <a:lnSpc>
                <a:spcPct val="110000"/>
              </a:lnSpc>
              <a:defRPr sz="3200" b="1">
                <a:solidFill>
                  <a:srgbClr val="535353"/>
                </a:solidFill>
                <a:latin typeface="Arial"/>
                <a:ea typeface="Arial"/>
                <a:cs typeface="Arial"/>
                <a:sym typeface="Arial"/>
              </a:defRPr>
            </a:pPr>
            <a:r>
              <a:rPr dirty="0" err="1"/>
              <a:t>Быстрее</a:t>
            </a:r>
            <a:r>
              <a:rPr dirty="0"/>
              <a:t> </a:t>
            </a:r>
            <a:r>
              <a:rPr dirty="0" err="1"/>
              <a:t>восстановиться</a:t>
            </a:r>
            <a:r>
              <a:rPr dirty="0"/>
              <a:t> </a:t>
            </a:r>
            <a:r>
              <a:rPr dirty="0" err="1"/>
              <a:t>после</a:t>
            </a:r>
            <a:r>
              <a:rPr dirty="0"/>
              <a:t> </a:t>
            </a:r>
            <a:r>
              <a:rPr dirty="0" err="1"/>
              <a:t>болезней</a:t>
            </a:r>
            <a:r>
              <a:rPr dirty="0"/>
              <a:t>, </a:t>
            </a:r>
            <a:r>
              <a:rPr dirty="0" err="1"/>
              <a:t>травм</a:t>
            </a:r>
            <a:endParaRPr dirty="0"/>
          </a:p>
        </p:txBody>
      </p:sp>
      <p:pic>
        <p:nvPicPr>
          <p:cNvPr id="540" name="Изображение" descr="Изображение"/>
          <p:cNvPicPr>
            <a:picLocks noChangeAspect="1"/>
          </p:cNvPicPr>
          <p:nvPr/>
        </p:nvPicPr>
        <p:blipFill>
          <a:blip r:embed="rId3"/>
          <a:stretch>
            <a:fillRect/>
          </a:stretch>
        </p:blipFill>
        <p:spPr>
          <a:xfrm>
            <a:off x="1380248" y="4070122"/>
            <a:ext cx="1270173" cy="1270172"/>
          </a:xfrm>
          <a:prstGeom prst="rect">
            <a:avLst/>
          </a:prstGeom>
          <a:ln w="12700">
            <a:miter lim="400000"/>
          </a:ln>
        </p:spPr>
      </p:pic>
      <p:pic>
        <p:nvPicPr>
          <p:cNvPr id="541" name="Изображение" descr="Изображение"/>
          <p:cNvPicPr>
            <a:picLocks noChangeAspect="1"/>
          </p:cNvPicPr>
          <p:nvPr/>
        </p:nvPicPr>
        <p:blipFill>
          <a:blip r:embed="rId4"/>
          <a:stretch>
            <a:fillRect/>
          </a:stretch>
        </p:blipFill>
        <p:spPr>
          <a:xfrm>
            <a:off x="1380248" y="9118764"/>
            <a:ext cx="1270173" cy="1270172"/>
          </a:xfrm>
          <a:prstGeom prst="rect">
            <a:avLst/>
          </a:prstGeom>
          <a:ln w="12700">
            <a:miter lim="400000"/>
          </a:ln>
        </p:spPr>
      </p:pic>
      <p:pic>
        <p:nvPicPr>
          <p:cNvPr id="542" name="Изображение" descr="Изображение"/>
          <p:cNvPicPr>
            <a:picLocks noChangeAspect="1"/>
          </p:cNvPicPr>
          <p:nvPr/>
        </p:nvPicPr>
        <p:blipFill>
          <a:blip r:embed="rId5"/>
          <a:stretch>
            <a:fillRect/>
          </a:stretch>
        </p:blipFill>
        <p:spPr>
          <a:xfrm>
            <a:off x="1435342" y="6697152"/>
            <a:ext cx="1159985" cy="1377911"/>
          </a:xfrm>
          <a:prstGeom prst="rect">
            <a:avLst/>
          </a:prstGeom>
          <a:ln w="12700">
            <a:miter lim="400000"/>
          </a:ln>
        </p:spPr>
      </p:pic>
      <p:pic>
        <p:nvPicPr>
          <p:cNvPr id="543" name="Изображение" descr="Изображение"/>
          <p:cNvPicPr>
            <a:picLocks noChangeAspect="1"/>
          </p:cNvPicPr>
          <p:nvPr/>
        </p:nvPicPr>
        <p:blipFill>
          <a:blip r:embed="rId6"/>
          <a:stretch>
            <a:fillRect/>
          </a:stretch>
        </p:blipFill>
        <p:spPr>
          <a:xfrm>
            <a:off x="14223916" y="5648356"/>
            <a:ext cx="1270172" cy="1270172"/>
          </a:xfrm>
          <a:prstGeom prst="rect">
            <a:avLst/>
          </a:prstGeom>
          <a:ln w="12700">
            <a:miter lim="400000"/>
          </a:ln>
        </p:spPr>
      </p:pic>
      <p:pic>
        <p:nvPicPr>
          <p:cNvPr id="544" name="Изображение" descr="Изображение"/>
          <p:cNvPicPr>
            <a:picLocks noChangeAspect="1"/>
          </p:cNvPicPr>
          <p:nvPr/>
        </p:nvPicPr>
        <p:blipFill>
          <a:blip r:embed="rId7"/>
          <a:stretch>
            <a:fillRect/>
          </a:stretch>
        </p:blipFill>
        <p:spPr>
          <a:xfrm>
            <a:off x="14223916" y="3524775"/>
            <a:ext cx="1270172" cy="1270172"/>
          </a:xfrm>
          <a:prstGeom prst="rect">
            <a:avLst/>
          </a:prstGeom>
          <a:ln w="12700">
            <a:miter lim="400000"/>
          </a:ln>
        </p:spPr>
      </p:pic>
      <p:pic>
        <p:nvPicPr>
          <p:cNvPr id="545" name="Изображение" descr="Изображение"/>
          <p:cNvPicPr>
            <a:picLocks noChangeAspect="1"/>
          </p:cNvPicPr>
          <p:nvPr/>
        </p:nvPicPr>
        <p:blipFill>
          <a:blip r:embed="rId8"/>
          <a:stretch>
            <a:fillRect/>
          </a:stretch>
        </p:blipFill>
        <p:spPr>
          <a:xfrm>
            <a:off x="14321167" y="8098284"/>
            <a:ext cx="1270172" cy="127017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 name="Shape 107"/>
          <p:cNvSpPr/>
          <p:nvPr/>
        </p:nvSpPr>
        <p:spPr>
          <a:xfrm>
            <a:off x="-178000" y="-229990"/>
            <a:ext cx="24740000" cy="14175980"/>
          </a:xfrm>
          <a:prstGeom prst="rect">
            <a:avLst/>
          </a:prstGeom>
          <a:solidFill>
            <a:srgbClr val="285FB0"/>
          </a:solidFill>
          <a:ln w="12700">
            <a:miter lim="400000"/>
          </a:ln>
        </p:spPr>
        <p:txBody>
          <a:bodyPr lIns="71433" tIns="71433" rIns="71433" bIns="71433" anchor="ctr"/>
          <a:lstStyle/>
          <a:p>
            <a:pPr>
              <a:defRPr>
                <a:latin typeface="+mn-lt"/>
                <a:ea typeface="+mn-ea"/>
                <a:cs typeface="+mn-cs"/>
                <a:sym typeface="Helvetica Neue"/>
              </a:defRPr>
            </a:pPr>
            <a:endParaRPr/>
          </a:p>
        </p:txBody>
      </p:sp>
      <p:pic>
        <p:nvPicPr>
          <p:cNvPr id="548" name="image2.png" descr="image2.png"/>
          <p:cNvPicPr>
            <a:picLocks noChangeAspect="1"/>
          </p:cNvPicPr>
          <p:nvPr/>
        </p:nvPicPr>
        <p:blipFill>
          <a:blip r:embed="rId2"/>
          <a:stretch>
            <a:fillRect/>
          </a:stretch>
        </p:blipFill>
        <p:spPr>
          <a:xfrm>
            <a:off x="1057090" y="12732639"/>
            <a:ext cx="1738685" cy="304618"/>
          </a:xfrm>
          <a:prstGeom prst="rect">
            <a:avLst/>
          </a:prstGeom>
          <a:ln w="12700">
            <a:miter lim="400000"/>
          </a:ln>
        </p:spPr>
      </p:pic>
      <p:sp>
        <p:nvSpPr>
          <p:cNvPr id="549" name="Shape 45"/>
          <p:cNvSpPr txBox="1"/>
          <p:nvPr/>
        </p:nvSpPr>
        <p:spPr>
          <a:xfrm>
            <a:off x="22160439" y="12782736"/>
            <a:ext cx="1383647" cy="426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3" tIns="71433" rIns="71433" bIns="71433" anchor="ctr">
            <a:spAutoFit/>
          </a:bodyPr>
          <a:lstStyle>
            <a:lvl1pPr algn="r">
              <a:lnSpc>
                <a:spcPct val="90000"/>
              </a:lnSpc>
              <a:defRPr sz="2000" b="1">
                <a:solidFill>
                  <a:srgbClr val="72B5E4"/>
                </a:solidFill>
                <a:latin typeface="Arial"/>
                <a:ea typeface="Arial"/>
                <a:cs typeface="Arial"/>
                <a:sym typeface="Arial"/>
              </a:defRPr>
            </a:lvl1pPr>
          </a:lstStyle>
          <a:p>
            <a:r>
              <a:t>Oceanmin</a:t>
            </a:r>
          </a:p>
        </p:txBody>
      </p:sp>
      <p:sp>
        <p:nvSpPr>
          <p:cNvPr id="550" name="Shape 51"/>
          <p:cNvSpPr txBox="1"/>
          <p:nvPr/>
        </p:nvSpPr>
        <p:spPr>
          <a:xfrm>
            <a:off x="967840" y="1164298"/>
            <a:ext cx="22448320" cy="1056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lnSpc>
                <a:spcPct val="90000"/>
              </a:lnSpc>
              <a:defRPr sz="6400" b="1">
                <a:solidFill>
                  <a:srgbClr val="FFFFFF"/>
                </a:solidFill>
                <a:latin typeface="Arial"/>
                <a:ea typeface="Arial"/>
                <a:cs typeface="Arial"/>
                <a:sym typeface="Arial"/>
              </a:defRPr>
            </a:pPr>
            <a:r>
              <a:t>Когда принимать </a:t>
            </a:r>
            <a:r>
              <a:rPr>
                <a:solidFill>
                  <a:srgbClr val="CEFDFF"/>
                </a:solidFill>
              </a:rPr>
              <a:t>Oceanmin</a:t>
            </a:r>
            <a:r>
              <a:t>?</a:t>
            </a:r>
          </a:p>
        </p:txBody>
      </p:sp>
      <p:sp>
        <p:nvSpPr>
          <p:cNvPr id="551" name="Shape 52"/>
          <p:cNvSpPr txBox="1"/>
          <p:nvPr/>
        </p:nvSpPr>
        <p:spPr>
          <a:xfrm>
            <a:off x="6849887" y="5780723"/>
            <a:ext cx="4965879" cy="957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algn="ctr" defTabSz="914400">
              <a:lnSpc>
                <a:spcPct val="110000"/>
              </a:lnSpc>
              <a:defRPr sz="2600">
                <a:solidFill>
                  <a:srgbClr val="FFFFFF"/>
                </a:solidFill>
                <a:latin typeface="Arial"/>
                <a:ea typeface="Arial"/>
                <a:cs typeface="Arial"/>
                <a:sym typeface="Arial"/>
              </a:defRPr>
            </a:pPr>
            <a:r>
              <a:t>усталость </a:t>
            </a:r>
          </a:p>
          <a:p>
            <a:pPr algn="ctr" defTabSz="914400">
              <a:lnSpc>
                <a:spcPct val="110000"/>
              </a:lnSpc>
              <a:defRPr sz="2600">
                <a:solidFill>
                  <a:srgbClr val="FFFFFF"/>
                </a:solidFill>
                <a:latin typeface="Arial"/>
                <a:ea typeface="Arial"/>
                <a:cs typeface="Arial"/>
                <a:sym typeface="Arial"/>
              </a:defRPr>
            </a:pPr>
            <a:r>
              <a:t>(локальная/хроническая)</a:t>
            </a:r>
          </a:p>
        </p:txBody>
      </p:sp>
      <p:sp>
        <p:nvSpPr>
          <p:cNvPr id="552" name="Shape 52"/>
          <p:cNvSpPr txBox="1"/>
          <p:nvPr/>
        </p:nvSpPr>
        <p:spPr>
          <a:xfrm>
            <a:off x="15379473" y="10803901"/>
            <a:ext cx="4237349" cy="5257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algn="ctr" defTabSz="914400">
              <a:lnSpc>
                <a:spcPct val="110000"/>
              </a:lnSpc>
              <a:defRPr sz="2600">
                <a:solidFill>
                  <a:srgbClr val="FFFFFF"/>
                </a:solidFill>
                <a:latin typeface="Arial"/>
                <a:ea typeface="Arial"/>
                <a:cs typeface="Arial"/>
                <a:sym typeface="Arial"/>
              </a:defRPr>
            </a:lvl1pPr>
          </a:lstStyle>
          <a:p>
            <a:r>
              <a:t>проблемы с ЖКТ</a:t>
            </a:r>
          </a:p>
        </p:txBody>
      </p:sp>
      <p:sp>
        <p:nvSpPr>
          <p:cNvPr id="553" name="Shape 52"/>
          <p:cNvSpPr txBox="1"/>
          <p:nvPr/>
        </p:nvSpPr>
        <p:spPr>
          <a:xfrm>
            <a:off x="1260239" y="5742382"/>
            <a:ext cx="5589651" cy="957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algn="ctr" defTabSz="914400">
              <a:lnSpc>
                <a:spcPct val="110000"/>
              </a:lnSpc>
              <a:defRPr sz="2600">
                <a:solidFill>
                  <a:srgbClr val="FFFFFF"/>
                </a:solidFill>
                <a:latin typeface="Arial"/>
                <a:ea typeface="Arial"/>
                <a:cs typeface="Arial"/>
                <a:sym typeface="Arial"/>
              </a:defRPr>
            </a:pPr>
            <a:r>
              <a:t>стресс и эмоциональное </a:t>
            </a:r>
          </a:p>
          <a:p>
            <a:pPr algn="ctr" defTabSz="914400">
              <a:lnSpc>
                <a:spcPct val="110000"/>
              </a:lnSpc>
              <a:defRPr sz="2600">
                <a:solidFill>
                  <a:srgbClr val="FFFFFF"/>
                </a:solidFill>
                <a:latin typeface="Arial"/>
                <a:ea typeface="Arial"/>
                <a:cs typeface="Arial"/>
                <a:sym typeface="Arial"/>
              </a:defRPr>
            </a:pPr>
            <a:r>
              <a:t>выгорание</a:t>
            </a:r>
          </a:p>
        </p:txBody>
      </p:sp>
      <p:sp>
        <p:nvSpPr>
          <p:cNvPr id="554" name="Shape 52"/>
          <p:cNvSpPr txBox="1"/>
          <p:nvPr/>
        </p:nvSpPr>
        <p:spPr>
          <a:xfrm>
            <a:off x="5278089" y="10803901"/>
            <a:ext cx="4994049" cy="18217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algn="ctr" defTabSz="914400">
              <a:lnSpc>
                <a:spcPct val="110000"/>
              </a:lnSpc>
              <a:defRPr sz="2600">
                <a:solidFill>
                  <a:srgbClr val="FFFFFF"/>
                </a:solidFill>
                <a:latin typeface="Arial"/>
                <a:ea typeface="Arial"/>
                <a:cs typeface="Arial"/>
                <a:sym typeface="Arial"/>
              </a:defRPr>
            </a:lvl1pPr>
          </a:lstStyle>
          <a:p>
            <a:r>
              <a:t>регулярные интенсивные физические и умственные нагрузки (студенты, абитуриенты, спортсмены)</a:t>
            </a:r>
          </a:p>
        </p:txBody>
      </p:sp>
      <p:sp>
        <p:nvSpPr>
          <p:cNvPr id="555" name="Shape 52"/>
          <p:cNvSpPr txBox="1"/>
          <p:nvPr/>
        </p:nvSpPr>
        <p:spPr>
          <a:xfrm>
            <a:off x="12978696" y="5854103"/>
            <a:ext cx="3932614" cy="957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algn="ctr" defTabSz="914400">
              <a:lnSpc>
                <a:spcPct val="110000"/>
              </a:lnSpc>
              <a:defRPr sz="2600">
                <a:solidFill>
                  <a:srgbClr val="FFFFFF"/>
                </a:solidFill>
                <a:latin typeface="Arial"/>
                <a:ea typeface="Arial"/>
                <a:cs typeface="Arial"/>
                <a:sym typeface="Arial"/>
              </a:defRPr>
            </a:pPr>
            <a:r>
              <a:t>во время</a:t>
            </a:r>
            <a:r>
              <a:rPr>
                <a:solidFill>
                  <a:srgbClr val="FF0000"/>
                </a:solidFill>
              </a:rPr>
              <a:t> </a:t>
            </a:r>
            <a:r>
              <a:t>диеты и после</a:t>
            </a:r>
            <a:r>
              <a:rPr>
                <a:solidFill>
                  <a:srgbClr val="FF0000"/>
                </a:solidFill>
              </a:rPr>
              <a:t> </a:t>
            </a:r>
            <a:r>
              <a:t>голодания</a:t>
            </a:r>
          </a:p>
        </p:txBody>
      </p:sp>
      <p:sp>
        <p:nvSpPr>
          <p:cNvPr id="556" name="Shape 52"/>
          <p:cNvSpPr txBox="1"/>
          <p:nvPr/>
        </p:nvSpPr>
        <p:spPr>
          <a:xfrm>
            <a:off x="18035739" y="5798911"/>
            <a:ext cx="4490885" cy="957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algn="ctr" defTabSz="914400">
              <a:lnSpc>
                <a:spcPct val="110000"/>
              </a:lnSpc>
              <a:defRPr sz="2600">
                <a:solidFill>
                  <a:srgbClr val="FFFFFF"/>
                </a:solidFill>
                <a:latin typeface="Arial"/>
                <a:ea typeface="Arial"/>
                <a:cs typeface="Arial"/>
                <a:sym typeface="Arial"/>
              </a:defRPr>
            </a:pPr>
            <a:r>
              <a:t>несбалансированное </a:t>
            </a:r>
          </a:p>
          <a:p>
            <a:pPr algn="ctr" defTabSz="914400">
              <a:lnSpc>
                <a:spcPct val="110000"/>
              </a:lnSpc>
              <a:defRPr sz="2600">
                <a:solidFill>
                  <a:srgbClr val="FFFFFF"/>
                </a:solidFill>
                <a:latin typeface="Arial"/>
                <a:ea typeface="Arial"/>
                <a:cs typeface="Arial"/>
                <a:sym typeface="Arial"/>
              </a:defRPr>
            </a:pPr>
            <a:r>
              <a:t>питание</a:t>
            </a:r>
          </a:p>
        </p:txBody>
      </p:sp>
      <p:sp>
        <p:nvSpPr>
          <p:cNvPr id="557" name="Shape 52"/>
          <p:cNvSpPr txBox="1"/>
          <p:nvPr/>
        </p:nvSpPr>
        <p:spPr>
          <a:xfrm>
            <a:off x="1413692" y="10904480"/>
            <a:ext cx="3839879" cy="5257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algn="ctr" defTabSz="914400">
              <a:lnSpc>
                <a:spcPct val="110000"/>
              </a:lnSpc>
              <a:defRPr sz="2600">
                <a:solidFill>
                  <a:srgbClr val="FFFFFF"/>
                </a:solidFill>
                <a:latin typeface="Arial"/>
                <a:ea typeface="Arial"/>
                <a:cs typeface="Arial"/>
                <a:sym typeface="Arial"/>
              </a:defRPr>
            </a:lvl1pPr>
          </a:lstStyle>
          <a:p>
            <a:r>
              <a:t>лишний вес</a:t>
            </a:r>
          </a:p>
        </p:txBody>
      </p:sp>
      <p:sp>
        <p:nvSpPr>
          <p:cNvPr id="558" name="Shape 52"/>
          <p:cNvSpPr txBox="1"/>
          <p:nvPr/>
        </p:nvSpPr>
        <p:spPr>
          <a:xfrm>
            <a:off x="10585307" y="10735374"/>
            <a:ext cx="4237349" cy="1389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algn="ctr" defTabSz="914400">
              <a:lnSpc>
                <a:spcPct val="110000"/>
              </a:lnSpc>
              <a:defRPr sz="2600">
                <a:solidFill>
                  <a:srgbClr val="FFFFFF"/>
                </a:solidFill>
                <a:latin typeface="Arial"/>
                <a:ea typeface="Arial"/>
                <a:cs typeface="Arial"/>
                <a:sym typeface="Arial"/>
              </a:defRPr>
            </a:lvl1pPr>
          </a:lstStyle>
          <a:p>
            <a:r>
              <a:t>нарушение метаболизма и водно-электролитного баланса</a:t>
            </a:r>
          </a:p>
        </p:txBody>
      </p:sp>
      <p:sp>
        <p:nvSpPr>
          <p:cNvPr id="559" name="Shape 52"/>
          <p:cNvSpPr txBox="1"/>
          <p:nvPr/>
        </p:nvSpPr>
        <p:spPr>
          <a:xfrm>
            <a:off x="19932175" y="10786967"/>
            <a:ext cx="4237349" cy="957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algn="ctr" defTabSz="914400">
              <a:lnSpc>
                <a:spcPct val="110000"/>
              </a:lnSpc>
              <a:defRPr sz="2600">
                <a:solidFill>
                  <a:srgbClr val="FFFFFF"/>
                </a:solidFill>
                <a:latin typeface="Arial"/>
                <a:ea typeface="Arial"/>
                <a:cs typeface="Arial"/>
                <a:sym typeface="Arial"/>
              </a:defRPr>
            </a:pPr>
            <a:r>
              <a:t>преклонный </a:t>
            </a:r>
          </a:p>
          <a:p>
            <a:pPr algn="ctr" defTabSz="914400">
              <a:lnSpc>
                <a:spcPct val="110000"/>
              </a:lnSpc>
              <a:defRPr sz="2600">
                <a:solidFill>
                  <a:srgbClr val="FFFFFF"/>
                </a:solidFill>
                <a:latin typeface="Arial"/>
                <a:ea typeface="Arial"/>
                <a:cs typeface="Arial"/>
                <a:sym typeface="Arial"/>
              </a:defRPr>
            </a:pPr>
            <a:r>
              <a:t>возраст</a:t>
            </a:r>
          </a:p>
        </p:txBody>
      </p:sp>
      <p:pic>
        <p:nvPicPr>
          <p:cNvPr id="560" name="adrian-swancar-roCfgvkBLVY-unsplash.jpg" descr="adrian-swancar-roCfgvkBLVY-unsplash.jpg"/>
          <p:cNvPicPr>
            <a:picLocks noChangeAspect="1"/>
          </p:cNvPicPr>
          <p:nvPr/>
        </p:nvPicPr>
        <p:blipFill>
          <a:blip r:embed="rId3"/>
          <a:srcRect l="21943" t="10921" r="14874" b="4833"/>
          <a:stretch>
            <a:fillRect/>
          </a:stretch>
        </p:blipFill>
        <p:spPr>
          <a:xfrm>
            <a:off x="8271461" y="2843812"/>
            <a:ext cx="2759020" cy="2759071"/>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2" y="1005"/>
                  <a:pt x="2881" y="3016"/>
                </a:cubicBezTo>
                <a:cubicBezTo>
                  <a:pt x="-961" y="7037"/>
                  <a:pt x="-961" y="13558"/>
                  <a:pt x="2881" y="17579"/>
                </a:cubicBezTo>
                <a:cubicBezTo>
                  <a:pt x="6724" y="21600"/>
                  <a:pt x="12954" y="21600"/>
                  <a:pt x="16797" y="17579"/>
                </a:cubicBezTo>
                <a:cubicBezTo>
                  <a:pt x="20639" y="13558"/>
                  <a:pt x="20639" y="7037"/>
                  <a:pt x="16797" y="3016"/>
                </a:cubicBezTo>
                <a:cubicBezTo>
                  <a:pt x="14876" y="1005"/>
                  <a:pt x="12357" y="0"/>
                  <a:pt x="9839" y="0"/>
                </a:cubicBezTo>
                <a:close/>
              </a:path>
            </a:pathLst>
          </a:custGeom>
          <a:ln w="12700">
            <a:miter lim="400000"/>
          </a:ln>
        </p:spPr>
      </p:pic>
      <p:pic>
        <p:nvPicPr>
          <p:cNvPr id="561" name="kyle-gregory-devaras-6RTM8EsD1T8-unsplash.jpg" descr="kyle-gregory-devaras-6RTM8EsD1T8-unsplash.jpg"/>
          <p:cNvPicPr>
            <a:picLocks noChangeAspect="1"/>
          </p:cNvPicPr>
          <p:nvPr/>
        </p:nvPicPr>
        <p:blipFill>
          <a:blip r:embed="rId4"/>
          <a:srcRect l="22539" t="11166" r="37294" b="28584"/>
          <a:stretch>
            <a:fillRect/>
          </a:stretch>
        </p:blipFill>
        <p:spPr>
          <a:xfrm>
            <a:off x="6530292" y="7745365"/>
            <a:ext cx="2759020" cy="2759071"/>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2" y="1005"/>
                  <a:pt x="2881" y="3016"/>
                </a:cubicBezTo>
                <a:cubicBezTo>
                  <a:pt x="-961" y="7037"/>
                  <a:pt x="-961" y="13558"/>
                  <a:pt x="2881" y="17579"/>
                </a:cubicBezTo>
                <a:cubicBezTo>
                  <a:pt x="6724" y="21600"/>
                  <a:pt x="12954" y="21600"/>
                  <a:pt x="16797" y="17579"/>
                </a:cubicBezTo>
                <a:cubicBezTo>
                  <a:pt x="20639" y="13558"/>
                  <a:pt x="20639" y="7037"/>
                  <a:pt x="16797" y="3016"/>
                </a:cubicBezTo>
                <a:cubicBezTo>
                  <a:pt x="14876" y="1005"/>
                  <a:pt x="12357" y="0"/>
                  <a:pt x="9839" y="0"/>
                </a:cubicBezTo>
                <a:close/>
              </a:path>
            </a:pathLst>
          </a:custGeom>
          <a:ln w="12700">
            <a:miter lim="400000"/>
          </a:ln>
        </p:spPr>
      </p:pic>
      <p:pic>
        <p:nvPicPr>
          <p:cNvPr id="562" name="matilda-bellman-ab9TGOltBTE-unsplash.jpg" descr="matilda-bellman-ab9TGOltBTE-unsplash.jpg"/>
          <p:cNvPicPr>
            <a:picLocks noChangeAspect="1"/>
          </p:cNvPicPr>
          <p:nvPr/>
        </p:nvPicPr>
        <p:blipFill>
          <a:blip r:embed="rId5"/>
          <a:srcRect l="18788" t="28946" r="15848" b="27474"/>
          <a:stretch>
            <a:fillRect/>
          </a:stretch>
        </p:blipFill>
        <p:spPr>
          <a:xfrm>
            <a:off x="13565393" y="2893317"/>
            <a:ext cx="2759020" cy="2759072"/>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2" y="1005"/>
                  <a:pt x="2881" y="3016"/>
                </a:cubicBezTo>
                <a:cubicBezTo>
                  <a:pt x="-961" y="7037"/>
                  <a:pt x="-961" y="13558"/>
                  <a:pt x="2881" y="17579"/>
                </a:cubicBezTo>
                <a:cubicBezTo>
                  <a:pt x="6724" y="21600"/>
                  <a:pt x="12954" y="21600"/>
                  <a:pt x="16797" y="17579"/>
                </a:cubicBezTo>
                <a:cubicBezTo>
                  <a:pt x="20639" y="13558"/>
                  <a:pt x="20639" y="7037"/>
                  <a:pt x="16797" y="3016"/>
                </a:cubicBezTo>
                <a:cubicBezTo>
                  <a:pt x="14876" y="1005"/>
                  <a:pt x="12357" y="0"/>
                  <a:pt x="9839" y="0"/>
                </a:cubicBezTo>
                <a:close/>
              </a:path>
            </a:pathLst>
          </a:custGeom>
          <a:ln w="12700">
            <a:miter lim="400000"/>
          </a:ln>
        </p:spPr>
      </p:pic>
      <p:pic>
        <p:nvPicPr>
          <p:cNvPr id="563" name="kayleigh-harrington-6fHRzS9yMj0-unsplash.jpg" descr="kayleigh-harrington-6fHRzS9yMj0-unsplash.jpg"/>
          <p:cNvPicPr>
            <a:picLocks noChangeAspect="1"/>
          </p:cNvPicPr>
          <p:nvPr/>
        </p:nvPicPr>
        <p:blipFill>
          <a:blip r:embed="rId6"/>
          <a:srcRect l="1385" t="13525" r="1378" b="13517"/>
          <a:stretch>
            <a:fillRect/>
          </a:stretch>
        </p:blipFill>
        <p:spPr>
          <a:xfrm>
            <a:off x="19063625" y="2843812"/>
            <a:ext cx="2759020" cy="2759072"/>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2" y="1005"/>
                  <a:pt x="2881" y="3016"/>
                </a:cubicBezTo>
                <a:cubicBezTo>
                  <a:pt x="-961" y="7037"/>
                  <a:pt x="-961" y="13558"/>
                  <a:pt x="2881" y="17579"/>
                </a:cubicBezTo>
                <a:cubicBezTo>
                  <a:pt x="6724" y="21600"/>
                  <a:pt x="12954" y="21600"/>
                  <a:pt x="16797" y="17579"/>
                </a:cubicBezTo>
                <a:cubicBezTo>
                  <a:pt x="20639" y="13558"/>
                  <a:pt x="20639" y="7037"/>
                  <a:pt x="16797" y="3016"/>
                </a:cubicBezTo>
                <a:cubicBezTo>
                  <a:pt x="14876" y="1005"/>
                  <a:pt x="12357" y="0"/>
                  <a:pt x="9839" y="0"/>
                </a:cubicBezTo>
                <a:close/>
              </a:path>
            </a:pathLst>
          </a:custGeom>
          <a:ln w="12700">
            <a:miter lim="400000"/>
          </a:ln>
        </p:spPr>
      </p:pic>
      <p:pic>
        <p:nvPicPr>
          <p:cNvPr id="564" name="pexels-mart-production-7330162.jpg" descr="pexels-mart-production-7330162.jpg"/>
          <p:cNvPicPr>
            <a:picLocks noChangeAspect="1"/>
          </p:cNvPicPr>
          <p:nvPr/>
        </p:nvPicPr>
        <p:blipFill>
          <a:blip r:embed="rId7"/>
          <a:srcRect l="2731" t="300" r="2517" b="36530"/>
          <a:stretch>
            <a:fillRect/>
          </a:stretch>
        </p:blipFill>
        <p:spPr>
          <a:xfrm>
            <a:off x="20671153" y="7801757"/>
            <a:ext cx="2759020" cy="2759071"/>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2" y="1005"/>
                  <a:pt x="2881" y="3016"/>
                </a:cubicBezTo>
                <a:cubicBezTo>
                  <a:pt x="-961" y="7037"/>
                  <a:pt x="-961" y="13558"/>
                  <a:pt x="2881" y="17579"/>
                </a:cubicBezTo>
                <a:cubicBezTo>
                  <a:pt x="6724" y="21600"/>
                  <a:pt x="12954" y="21600"/>
                  <a:pt x="16797" y="17579"/>
                </a:cubicBezTo>
                <a:cubicBezTo>
                  <a:pt x="20639" y="13558"/>
                  <a:pt x="20639" y="7037"/>
                  <a:pt x="16797" y="3016"/>
                </a:cubicBezTo>
                <a:cubicBezTo>
                  <a:pt x="14876" y="1005"/>
                  <a:pt x="12357" y="0"/>
                  <a:pt x="9839" y="0"/>
                </a:cubicBezTo>
                <a:close/>
              </a:path>
            </a:pathLst>
          </a:custGeom>
          <a:ln w="12700">
            <a:miter lim="400000"/>
          </a:ln>
        </p:spPr>
      </p:pic>
      <p:pic>
        <p:nvPicPr>
          <p:cNvPr id="565" name="pexels-polina-zimmerman-3958561.jpg" descr="pexels-polina-zimmerman-3958561.jpg"/>
          <p:cNvPicPr>
            <a:picLocks noChangeAspect="1"/>
          </p:cNvPicPr>
          <p:nvPr/>
        </p:nvPicPr>
        <p:blipFill>
          <a:blip r:embed="rId8"/>
          <a:srcRect l="40311" t="26663" r="28617" b="26657"/>
          <a:stretch>
            <a:fillRect/>
          </a:stretch>
        </p:blipFill>
        <p:spPr>
          <a:xfrm>
            <a:off x="16118451" y="7801757"/>
            <a:ext cx="2759020" cy="2759071"/>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2" y="1005"/>
                  <a:pt x="2881" y="3016"/>
                </a:cubicBezTo>
                <a:cubicBezTo>
                  <a:pt x="-961" y="7037"/>
                  <a:pt x="-961" y="13558"/>
                  <a:pt x="2881" y="17579"/>
                </a:cubicBezTo>
                <a:cubicBezTo>
                  <a:pt x="6724" y="21600"/>
                  <a:pt x="12954" y="21600"/>
                  <a:pt x="16797" y="17579"/>
                </a:cubicBezTo>
                <a:cubicBezTo>
                  <a:pt x="20639" y="13558"/>
                  <a:pt x="20639" y="7037"/>
                  <a:pt x="16797" y="3016"/>
                </a:cubicBezTo>
                <a:cubicBezTo>
                  <a:pt x="14876" y="1005"/>
                  <a:pt x="12357" y="0"/>
                  <a:pt x="9839" y="0"/>
                </a:cubicBezTo>
                <a:close/>
              </a:path>
            </a:pathLst>
          </a:custGeom>
          <a:ln w="12700">
            <a:miter lim="400000"/>
          </a:ln>
        </p:spPr>
      </p:pic>
      <p:pic>
        <p:nvPicPr>
          <p:cNvPr id="566" name="pexels-andres-ayrton-6551075.jpg" descr="pexels-andres-ayrton-6551075.jpg"/>
          <p:cNvPicPr>
            <a:picLocks noChangeAspect="1"/>
          </p:cNvPicPr>
          <p:nvPr/>
        </p:nvPicPr>
        <p:blipFill>
          <a:blip r:embed="rId9"/>
          <a:srcRect l="1938" t="865" r="1931" b="35045"/>
          <a:stretch>
            <a:fillRect/>
          </a:stretch>
        </p:blipFill>
        <p:spPr>
          <a:xfrm>
            <a:off x="11324372" y="7774591"/>
            <a:ext cx="2759019" cy="2759071"/>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2" y="1005"/>
                  <a:pt x="2881" y="3016"/>
                </a:cubicBezTo>
                <a:cubicBezTo>
                  <a:pt x="-961" y="7037"/>
                  <a:pt x="-961" y="13558"/>
                  <a:pt x="2881" y="17579"/>
                </a:cubicBezTo>
                <a:cubicBezTo>
                  <a:pt x="6724" y="21600"/>
                  <a:pt x="12954" y="21600"/>
                  <a:pt x="16797" y="17579"/>
                </a:cubicBezTo>
                <a:cubicBezTo>
                  <a:pt x="20639" y="13558"/>
                  <a:pt x="20639" y="7037"/>
                  <a:pt x="16797" y="3016"/>
                </a:cubicBezTo>
                <a:cubicBezTo>
                  <a:pt x="14876" y="1005"/>
                  <a:pt x="12357" y="0"/>
                  <a:pt x="9839" y="0"/>
                </a:cubicBezTo>
                <a:close/>
              </a:path>
            </a:pathLst>
          </a:custGeom>
          <a:ln w="12700">
            <a:miter lim="400000"/>
          </a:ln>
        </p:spPr>
      </p:pic>
      <p:pic>
        <p:nvPicPr>
          <p:cNvPr id="567" name="pexels-andres-ayrton-6551456.jpg" descr="pexels-andres-ayrton-6551456.jpg"/>
          <p:cNvPicPr>
            <a:picLocks noChangeAspect="1"/>
          </p:cNvPicPr>
          <p:nvPr/>
        </p:nvPicPr>
        <p:blipFill>
          <a:blip r:embed="rId10"/>
          <a:srcRect l="8923" t="30444" r="24866" b="25413"/>
          <a:stretch>
            <a:fillRect/>
          </a:stretch>
        </p:blipFill>
        <p:spPr>
          <a:xfrm>
            <a:off x="1926291" y="7866429"/>
            <a:ext cx="2759019" cy="2759071"/>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2" y="1005"/>
                  <a:pt x="2881" y="3016"/>
                </a:cubicBezTo>
                <a:cubicBezTo>
                  <a:pt x="-961" y="7037"/>
                  <a:pt x="-961" y="13558"/>
                  <a:pt x="2881" y="17579"/>
                </a:cubicBezTo>
                <a:cubicBezTo>
                  <a:pt x="6724" y="21600"/>
                  <a:pt x="12954" y="21600"/>
                  <a:pt x="16797" y="17579"/>
                </a:cubicBezTo>
                <a:cubicBezTo>
                  <a:pt x="20639" y="13558"/>
                  <a:pt x="20639" y="7037"/>
                  <a:pt x="16797" y="3016"/>
                </a:cubicBezTo>
                <a:cubicBezTo>
                  <a:pt x="14876" y="1005"/>
                  <a:pt x="12357" y="0"/>
                  <a:pt x="9839" y="0"/>
                </a:cubicBezTo>
                <a:close/>
              </a:path>
            </a:pathLst>
          </a:custGeom>
          <a:ln w="12700">
            <a:miter lim="400000"/>
          </a:ln>
        </p:spPr>
      </p:pic>
      <p:pic>
        <p:nvPicPr>
          <p:cNvPr id="568" name="pexels-liza-summer-6383202.jpg" descr="pexels-liza-summer-6383202.jpg"/>
          <p:cNvPicPr>
            <a:picLocks noChangeAspect="1"/>
          </p:cNvPicPr>
          <p:nvPr/>
        </p:nvPicPr>
        <p:blipFill>
          <a:blip r:embed="rId11"/>
          <a:srcRect l="198" t="10848" r="16982" b="33936"/>
          <a:stretch>
            <a:fillRect/>
          </a:stretch>
        </p:blipFill>
        <p:spPr>
          <a:xfrm flipH="1">
            <a:off x="2764312" y="2843812"/>
            <a:ext cx="2759019" cy="2759071"/>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2" y="1005"/>
                  <a:pt x="2881" y="3016"/>
                </a:cubicBezTo>
                <a:cubicBezTo>
                  <a:pt x="-961" y="7037"/>
                  <a:pt x="-961" y="13558"/>
                  <a:pt x="2881" y="17579"/>
                </a:cubicBezTo>
                <a:cubicBezTo>
                  <a:pt x="6724" y="21600"/>
                  <a:pt x="12954" y="21600"/>
                  <a:pt x="16797" y="17579"/>
                </a:cubicBezTo>
                <a:cubicBezTo>
                  <a:pt x="20639" y="13558"/>
                  <a:pt x="20639" y="7037"/>
                  <a:pt x="16797" y="3016"/>
                </a:cubicBezTo>
                <a:cubicBezTo>
                  <a:pt x="14876" y="1005"/>
                  <a:pt x="12357" y="0"/>
                  <a:pt x="9839" y="0"/>
                </a:cubicBezTo>
                <a:close/>
              </a:path>
            </a:pathLst>
          </a:cu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70" name="Shape 107"/>
          <p:cNvSpPr/>
          <p:nvPr/>
        </p:nvSpPr>
        <p:spPr>
          <a:xfrm>
            <a:off x="-178000" y="-229990"/>
            <a:ext cx="24740000" cy="14175980"/>
          </a:xfrm>
          <a:prstGeom prst="rect">
            <a:avLst/>
          </a:prstGeom>
          <a:solidFill>
            <a:srgbClr val="285FB0"/>
          </a:solidFill>
          <a:ln w="12700">
            <a:miter lim="400000"/>
          </a:ln>
        </p:spPr>
        <p:txBody>
          <a:bodyPr lIns="71433" tIns="71433" rIns="71433" bIns="71433" anchor="ctr"/>
          <a:lstStyle/>
          <a:p>
            <a:pPr>
              <a:defRPr>
                <a:latin typeface="+mn-lt"/>
                <a:ea typeface="+mn-ea"/>
                <a:cs typeface="+mn-cs"/>
                <a:sym typeface="Helvetica Neue"/>
              </a:defRPr>
            </a:pPr>
            <a:endParaRPr/>
          </a:p>
        </p:txBody>
      </p:sp>
      <p:pic>
        <p:nvPicPr>
          <p:cNvPr id="571" name="image2.png" descr="image2.png"/>
          <p:cNvPicPr>
            <a:picLocks noChangeAspect="1"/>
          </p:cNvPicPr>
          <p:nvPr/>
        </p:nvPicPr>
        <p:blipFill>
          <a:blip r:embed="rId2"/>
          <a:stretch>
            <a:fillRect/>
          </a:stretch>
        </p:blipFill>
        <p:spPr>
          <a:xfrm>
            <a:off x="1057090" y="12732639"/>
            <a:ext cx="1738685" cy="304618"/>
          </a:xfrm>
          <a:prstGeom prst="rect">
            <a:avLst/>
          </a:prstGeom>
          <a:ln w="12700">
            <a:miter lim="400000"/>
          </a:ln>
        </p:spPr>
      </p:pic>
      <p:sp>
        <p:nvSpPr>
          <p:cNvPr id="572" name="Shape 45"/>
          <p:cNvSpPr txBox="1"/>
          <p:nvPr/>
        </p:nvSpPr>
        <p:spPr>
          <a:xfrm>
            <a:off x="22160439" y="12782736"/>
            <a:ext cx="1383647" cy="426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3" tIns="71433" rIns="71433" bIns="71433" anchor="ctr">
            <a:spAutoFit/>
          </a:bodyPr>
          <a:lstStyle>
            <a:lvl1pPr algn="r">
              <a:lnSpc>
                <a:spcPct val="90000"/>
              </a:lnSpc>
              <a:defRPr sz="2000" b="1">
                <a:solidFill>
                  <a:srgbClr val="72B5E4"/>
                </a:solidFill>
                <a:latin typeface="Arial"/>
                <a:ea typeface="Arial"/>
                <a:cs typeface="Arial"/>
                <a:sym typeface="Arial"/>
              </a:defRPr>
            </a:lvl1pPr>
          </a:lstStyle>
          <a:p>
            <a:r>
              <a:t>Oceanmin</a:t>
            </a:r>
          </a:p>
        </p:txBody>
      </p:sp>
      <p:sp>
        <p:nvSpPr>
          <p:cNvPr id="573" name="Shape 51"/>
          <p:cNvSpPr txBox="1"/>
          <p:nvPr/>
        </p:nvSpPr>
        <p:spPr>
          <a:xfrm>
            <a:off x="929740" y="1164298"/>
            <a:ext cx="22448320" cy="1056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defTabSz="914400">
              <a:lnSpc>
                <a:spcPct val="90000"/>
              </a:lnSpc>
              <a:defRPr sz="6400" b="1">
                <a:solidFill>
                  <a:srgbClr val="FFFFFF"/>
                </a:solidFill>
                <a:latin typeface="Arial"/>
                <a:ea typeface="Arial"/>
                <a:cs typeface="Arial"/>
                <a:sym typeface="Arial"/>
              </a:defRPr>
            </a:lvl1pPr>
          </a:lstStyle>
          <a:p>
            <a:r>
              <a:t>Вода - ключ к продукту</a:t>
            </a:r>
          </a:p>
        </p:txBody>
      </p:sp>
      <p:graphicFrame>
        <p:nvGraphicFramePr>
          <p:cNvPr id="574" name="Таблица"/>
          <p:cNvGraphicFramePr/>
          <p:nvPr>
            <p:extLst>
              <p:ext uri="{D42A27DB-BD31-4B8C-83A1-F6EECF244321}">
                <p14:modId xmlns:p14="http://schemas.microsoft.com/office/powerpoint/2010/main" val="1192389835"/>
              </p:ext>
            </p:extLst>
          </p:nvPr>
        </p:nvGraphicFramePr>
        <p:xfrm>
          <a:off x="1044041" y="2770806"/>
          <a:ext cx="22427477" cy="9274247"/>
        </p:xfrm>
        <a:graphic>
          <a:graphicData uri="http://schemas.openxmlformats.org/drawingml/2006/table">
            <a:tbl>
              <a:tblPr firstRow="1" bandRow="1">
                <a:tableStyleId>{4C3C2611-4C71-4FC5-86AE-919BDF0F9419}</a:tableStyleId>
              </a:tblPr>
              <a:tblGrid>
                <a:gridCol w="7482683">
                  <a:extLst>
                    <a:ext uri="{9D8B030D-6E8A-4147-A177-3AD203B41FA5}">
                      <a16:colId xmlns:a16="http://schemas.microsoft.com/office/drawing/2014/main" xmlns="" val="20000"/>
                    </a:ext>
                  </a:extLst>
                </a:gridCol>
                <a:gridCol w="9092871">
                  <a:extLst>
                    <a:ext uri="{9D8B030D-6E8A-4147-A177-3AD203B41FA5}">
                      <a16:colId xmlns:a16="http://schemas.microsoft.com/office/drawing/2014/main" xmlns="" val="20001"/>
                    </a:ext>
                  </a:extLst>
                </a:gridCol>
                <a:gridCol w="5851923">
                  <a:extLst>
                    <a:ext uri="{9D8B030D-6E8A-4147-A177-3AD203B41FA5}">
                      <a16:colId xmlns:a16="http://schemas.microsoft.com/office/drawing/2014/main" xmlns="" val="20002"/>
                    </a:ext>
                  </a:extLst>
                </a:gridCol>
              </a:tblGrid>
              <a:tr h="779880">
                <a:tc>
                  <a:txBody>
                    <a:bodyPr/>
                    <a:lstStyle/>
                    <a:p>
                      <a:pPr defTabSz="457200">
                        <a:spcBef>
                          <a:spcPts val="300"/>
                        </a:spcBef>
                        <a:defRPr sz="1800" b="0">
                          <a:solidFill>
                            <a:srgbClr val="000000"/>
                          </a:solidFill>
                        </a:defRPr>
                      </a:pPr>
                      <a:r>
                        <a:rPr sz="2700" b="1" dirty="0" err="1">
                          <a:solidFill>
                            <a:srgbClr val="FFFFFF"/>
                          </a:solidFill>
                          <a:latin typeface="Arial"/>
                          <a:ea typeface="Arial"/>
                          <a:cs typeface="Arial"/>
                          <a:sym typeface="Arial"/>
                        </a:rPr>
                        <a:t>Образ</a:t>
                      </a:r>
                      <a:r>
                        <a:rPr sz="2700" b="1" dirty="0">
                          <a:solidFill>
                            <a:srgbClr val="FFFFFF"/>
                          </a:solidFill>
                          <a:latin typeface="Arial"/>
                          <a:ea typeface="Arial"/>
                          <a:cs typeface="Arial"/>
                          <a:sym typeface="Arial"/>
                        </a:rPr>
                        <a:t> </a:t>
                      </a:r>
                      <a:r>
                        <a:rPr sz="2700" b="1" dirty="0" err="1">
                          <a:solidFill>
                            <a:srgbClr val="FFFFFF"/>
                          </a:solidFill>
                          <a:latin typeface="Arial"/>
                          <a:ea typeface="Arial"/>
                          <a:cs typeface="Arial"/>
                          <a:sym typeface="Arial"/>
                        </a:rPr>
                        <a:t>жизни</a:t>
                      </a:r>
                      <a:r>
                        <a:rPr sz="2700" b="1" dirty="0">
                          <a:solidFill>
                            <a:srgbClr val="FFFFFF"/>
                          </a:solidFill>
                          <a:latin typeface="Arial"/>
                          <a:ea typeface="Arial"/>
                          <a:cs typeface="Arial"/>
                          <a:sym typeface="Arial"/>
                        </a:rPr>
                        <a:t> и </a:t>
                      </a:r>
                      <a:r>
                        <a:rPr sz="2700" b="1" dirty="0" err="1">
                          <a:solidFill>
                            <a:srgbClr val="FFFFFF"/>
                          </a:solidFill>
                          <a:latin typeface="Arial"/>
                          <a:ea typeface="Arial"/>
                          <a:cs typeface="Arial"/>
                          <a:sym typeface="Arial"/>
                        </a:rPr>
                        <a:t>питание</a:t>
                      </a:r>
                      <a:endParaRPr sz="2700" b="1" dirty="0">
                        <a:solidFill>
                          <a:srgbClr val="FFFFFF"/>
                        </a:solidFill>
                        <a:latin typeface="Arial"/>
                        <a:ea typeface="Arial"/>
                        <a:cs typeface="Arial"/>
                        <a:sym typeface="Arial"/>
                      </a:endParaRPr>
                    </a:p>
                  </a:txBody>
                  <a:tcPr marL="0" marR="0" marT="0" marB="0" anchor="ctr" horzOverflow="overflow"/>
                </a:tc>
                <a:tc>
                  <a:txBody>
                    <a:bodyPr/>
                    <a:lstStyle/>
                    <a:p>
                      <a:pPr defTabSz="457200">
                        <a:spcBef>
                          <a:spcPts val="300"/>
                        </a:spcBef>
                        <a:defRPr sz="1800" b="0">
                          <a:solidFill>
                            <a:srgbClr val="000000"/>
                          </a:solidFill>
                        </a:defRPr>
                      </a:pPr>
                      <a:r>
                        <a:rPr sz="2700" b="1">
                          <a:solidFill>
                            <a:srgbClr val="FFFFFF"/>
                          </a:solidFill>
                          <a:latin typeface="Arial"/>
                          <a:ea typeface="Arial"/>
                          <a:cs typeface="Arial"/>
                          <a:sym typeface="Arial"/>
                        </a:rPr>
                        <a:t>Приготовление</a:t>
                      </a:r>
                    </a:p>
                  </a:txBody>
                  <a:tcPr marL="0" marR="0" marT="0" marB="0" anchor="ctr" horzOverflow="overflow"/>
                </a:tc>
                <a:tc>
                  <a:txBody>
                    <a:bodyPr/>
                    <a:lstStyle/>
                    <a:p>
                      <a:pPr defTabSz="457200">
                        <a:spcBef>
                          <a:spcPts val="300"/>
                        </a:spcBef>
                        <a:defRPr sz="1800" b="0">
                          <a:solidFill>
                            <a:srgbClr val="000000"/>
                          </a:solidFill>
                        </a:defRPr>
                      </a:pPr>
                      <a:r>
                        <a:rPr sz="2700" b="1">
                          <a:solidFill>
                            <a:srgbClr val="FFFFFF"/>
                          </a:solidFill>
                          <a:latin typeface="Arial"/>
                          <a:ea typeface="Arial"/>
                          <a:cs typeface="Arial"/>
                          <a:sym typeface="Arial"/>
                        </a:rPr>
                        <a:t>Продолжительность приема</a:t>
                      </a:r>
                    </a:p>
                  </a:txBody>
                  <a:tcPr marL="0" marR="0" marT="0" marB="0" anchor="ctr" horzOverflow="overflow"/>
                </a:tc>
                <a:extLst>
                  <a:ext uri="{0D108BD9-81ED-4DB2-BD59-A6C34878D82A}">
                    <a16:rowId xmlns:a16="http://schemas.microsoft.com/office/drawing/2014/main" xmlns="" val="10000"/>
                  </a:ext>
                </a:extLst>
              </a:tr>
              <a:tr h="1424291">
                <a:tc>
                  <a:txBody>
                    <a:bodyPr/>
                    <a:lstStyle/>
                    <a:p>
                      <a:pPr defTabSz="457200">
                        <a:defRPr sz="1800"/>
                      </a:pPr>
                      <a:r>
                        <a:rPr sz="2700">
                          <a:solidFill>
                            <a:srgbClr val="FFFFFF"/>
                          </a:solidFill>
                          <a:latin typeface="Arial"/>
                          <a:ea typeface="Arial"/>
                          <a:cs typeface="Arial"/>
                          <a:sym typeface="Arial"/>
                        </a:rPr>
                        <a:t>Регулярные интенсивные занятия спортом</a:t>
                      </a:r>
                    </a:p>
                  </a:txBody>
                  <a:tcPr marL="0" marR="0" marT="0" marB="0" anchor="ctr" horzOverflow="overflow">
                    <a:noFill/>
                  </a:tcPr>
                </a:tc>
                <a:tc>
                  <a:txBody>
                    <a:bodyPr/>
                    <a:lstStyle/>
                    <a:p>
                      <a:pPr defTabSz="457200">
                        <a:defRPr sz="1800"/>
                      </a:pPr>
                      <a:r>
                        <a:rPr sz="2700">
                          <a:solidFill>
                            <a:srgbClr val="FFFFFF"/>
                          </a:solidFill>
                          <a:latin typeface="Arial"/>
                          <a:ea typeface="Arial"/>
                          <a:cs typeface="Arial"/>
                          <a:sym typeface="Arial"/>
                        </a:rPr>
                        <a:t>1 саше на 0,75-1 л. Принимать небольшими порциями во время и после тренировки</a:t>
                      </a:r>
                    </a:p>
                  </a:txBody>
                  <a:tcPr marL="0" marR="0" marT="0" marB="0" anchor="ctr" horzOverflow="overflow">
                    <a:noFill/>
                  </a:tcPr>
                </a:tc>
                <a:tc>
                  <a:txBody>
                    <a:bodyPr/>
                    <a:lstStyle/>
                    <a:p>
                      <a:pPr defTabSz="457200">
                        <a:defRPr sz="1800"/>
                      </a:pPr>
                      <a:r>
                        <a:rPr sz="2700">
                          <a:solidFill>
                            <a:srgbClr val="FFFFFF"/>
                          </a:solidFill>
                          <a:latin typeface="Arial"/>
                          <a:ea typeface="Arial"/>
                          <a:cs typeface="Arial"/>
                          <a:sym typeface="Arial"/>
                        </a:rPr>
                        <a:t>Параллельно курсам тренировок</a:t>
                      </a:r>
                    </a:p>
                  </a:txBody>
                  <a:tcPr marL="0" marR="0" marT="0" marB="0" anchor="ctr" horzOverflow="overflow">
                    <a:noFill/>
                  </a:tcPr>
                </a:tc>
                <a:extLst>
                  <a:ext uri="{0D108BD9-81ED-4DB2-BD59-A6C34878D82A}">
                    <a16:rowId xmlns:a16="http://schemas.microsoft.com/office/drawing/2014/main" xmlns="" val="10001"/>
                  </a:ext>
                </a:extLst>
              </a:tr>
              <a:tr h="2298078">
                <a:tc>
                  <a:txBody>
                    <a:bodyPr/>
                    <a:lstStyle/>
                    <a:p>
                      <a:pPr defTabSz="457200">
                        <a:defRPr sz="2700">
                          <a:solidFill>
                            <a:srgbClr val="FFFFFF"/>
                          </a:solidFill>
                          <a:latin typeface="Arial"/>
                          <a:ea typeface="Arial"/>
                          <a:cs typeface="Arial"/>
                          <a:sym typeface="Arial"/>
                        </a:defRPr>
                      </a:pPr>
                      <a:r>
                        <a:t>Регулярный прием более 50 мл крепкого алкоголя (</a:t>
                      </a:r>
                      <a:r>
                        <a:rPr i="1"/>
                        <a:t>или эквивалент других алкогольных напитков</a:t>
                      </a:r>
                      <a:r>
                        <a:t>) чаще 3 раз в неделю, курение</a:t>
                      </a:r>
                    </a:p>
                  </a:txBody>
                  <a:tcPr marL="0" marR="0" marT="0" marB="0" anchor="ctr" horzOverflow="overflow">
                    <a:noFill/>
                  </a:tcPr>
                </a:tc>
                <a:tc>
                  <a:txBody>
                    <a:bodyPr/>
                    <a:lstStyle/>
                    <a:p>
                      <a:pPr defTabSz="457200">
                        <a:defRPr sz="1800"/>
                      </a:pPr>
                      <a:r>
                        <a:rPr sz="2700" dirty="0">
                          <a:solidFill>
                            <a:srgbClr val="FFFFFF"/>
                          </a:solidFill>
                          <a:latin typeface="Arial"/>
                          <a:ea typeface="Arial"/>
                          <a:cs typeface="Arial"/>
                          <a:sym typeface="Arial"/>
                        </a:rPr>
                        <a:t>1 </a:t>
                      </a:r>
                      <a:r>
                        <a:rPr sz="2700" dirty="0" err="1">
                          <a:solidFill>
                            <a:srgbClr val="FFFFFF"/>
                          </a:solidFill>
                          <a:latin typeface="Arial"/>
                          <a:ea typeface="Arial"/>
                          <a:cs typeface="Arial"/>
                          <a:sym typeface="Arial"/>
                        </a:rPr>
                        <a:t>саше</a:t>
                      </a:r>
                      <a:r>
                        <a:rPr sz="2700" dirty="0">
                          <a:solidFill>
                            <a:srgbClr val="FFFFFF"/>
                          </a:solidFill>
                          <a:latin typeface="Arial"/>
                          <a:ea typeface="Arial"/>
                          <a:cs typeface="Arial"/>
                          <a:sym typeface="Arial"/>
                        </a:rPr>
                        <a:t> </a:t>
                      </a:r>
                      <a:r>
                        <a:rPr sz="2700" dirty="0" err="1">
                          <a:solidFill>
                            <a:srgbClr val="FFFFFF"/>
                          </a:solidFill>
                          <a:latin typeface="Arial"/>
                          <a:ea typeface="Arial"/>
                          <a:cs typeface="Arial"/>
                          <a:sym typeface="Arial"/>
                        </a:rPr>
                        <a:t>на</a:t>
                      </a:r>
                      <a:r>
                        <a:rPr sz="2700" dirty="0">
                          <a:solidFill>
                            <a:srgbClr val="FFFFFF"/>
                          </a:solidFill>
                          <a:latin typeface="Arial"/>
                          <a:ea typeface="Arial"/>
                          <a:cs typeface="Arial"/>
                          <a:sym typeface="Arial"/>
                        </a:rPr>
                        <a:t> 0,75 л. </a:t>
                      </a:r>
                      <a:r>
                        <a:rPr sz="2700" dirty="0" err="1">
                          <a:solidFill>
                            <a:srgbClr val="FFFFFF"/>
                          </a:solidFill>
                          <a:latin typeface="Arial"/>
                          <a:ea typeface="Arial"/>
                          <a:cs typeface="Arial"/>
                          <a:sym typeface="Arial"/>
                        </a:rPr>
                        <a:t>Принимать</a:t>
                      </a:r>
                      <a:r>
                        <a:rPr sz="2700" dirty="0">
                          <a:solidFill>
                            <a:srgbClr val="FFFFFF"/>
                          </a:solidFill>
                          <a:latin typeface="Arial"/>
                          <a:ea typeface="Arial"/>
                          <a:cs typeface="Arial"/>
                          <a:sym typeface="Arial"/>
                        </a:rPr>
                        <a:t> в </a:t>
                      </a:r>
                      <a:r>
                        <a:rPr sz="2700" dirty="0" err="1">
                          <a:solidFill>
                            <a:srgbClr val="FFFFFF"/>
                          </a:solidFill>
                          <a:latin typeface="Arial"/>
                          <a:ea typeface="Arial"/>
                          <a:cs typeface="Arial"/>
                          <a:sym typeface="Arial"/>
                        </a:rPr>
                        <a:t>течение</a:t>
                      </a:r>
                      <a:r>
                        <a:rPr sz="2700" dirty="0">
                          <a:solidFill>
                            <a:srgbClr val="FFFFFF"/>
                          </a:solidFill>
                          <a:latin typeface="Arial"/>
                          <a:ea typeface="Arial"/>
                          <a:cs typeface="Arial"/>
                          <a:sym typeface="Arial"/>
                        </a:rPr>
                        <a:t> </a:t>
                      </a:r>
                      <a:r>
                        <a:rPr sz="2700" dirty="0" err="1">
                          <a:solidFill>
                            <a:srgbClr val="FFFFFF"/>
                          </a:solidFill>
                          <a:latin typeface="Arial"/>
                          <a:ea typeface="Arial"/>
                          <a:cs typeface="Arial"/>
                          <a:sym typeface="Arial"/>
                        </a:rPr>
                        <a:t>дня</a:t>
                      </a:r>
                      <a:r>
                        <a:rPr sz="2700" dirty="0">
                          <a:solidFill>
                            <a:srgbClr val="FFFFFF"/>
                          </a:solidFill>
                          <a:latin typeface="Arial"/>
                          <a:ea typeface="Arial"/>
                          <a:cs typeface="Arial"/>
                          <a:sym typeface="Arial"/>
                        </a:rPr>
                        <a:t> </a:t>
                      </a:r>
                      <a:r>
                        <a:rPr sz="2700" dirty="0" err="1">
                          <a:solidFill>
                            <a:srgbClr val="FFFFFF"/>
                          </a:solidFill>
                          <a:latin typeface="Arial"/>
                          <a:ea typeface="Arial"/>
                          <a:cs typeface="Arial"/>
                          <a:sym typeface="Arial"/>
                        </a:rPr>
                        <a:t>или</a:t>
                      </a:r>
                      <a:r>
                        <a:rPr sz="2700" dirty="0">
                          <a:solidFill>
                            <a:srgbClr val="FFFFFF"/>
                          </a:solidFill>
                          <a:latin typeface="Arial"/>
                          <a:ea typeface="Arial"/>
                          <a:cs typeface="Arial"/>
                          <a:sym typeface="Arial"/>
                        </a:rPr>
                        <a:t> </a:t>
                      </a:r>
                      <a:r>
                        <a:rPr sz="2700" dirty="0" err="1">
                          <a:solidFill>
                            <a:srgbClr val="FFFFFF"/>
                          </a:solidFill>
                          <a:latin typeface="Arial"/>
                          <a:ea typeface="Arial"/>
                          <a:cs typeface="Arial"/>
                          <a:sym typeface="Arial"/>
                        </a:rPr>
                        <a:t>разделить</a:t>
                      </a:r>
                      <a:r>
                        <a:rPr sz="2700" dirty="0">
                          <a:solidFill>
                            <a:srgbClr val="FFFFFF"/>
                          </a:solidFill>
                          <a:latin typeface="Arial"/>
                          <a:ea typeface="Arial"/>
                          <a:cs typeface="Arial"/>
                          <a:sym typeface="Arial"/>
                        </a:rPr>
                        <a:t> </a:t>
                      </a:r>
                      <a:r>
                        <a:rPr sz="2700" dirty="0" err="1">
                          <a:solidFill>
                            <a:srgbClr val="FFFFFF"/>
                          </a:solidFill>
                          <a:latin typeface="Arial"/>
                          <a:ea typeface="Arial"/>
                          <a:cs typeface="Arial"/>
                          <a:sym typeface="Arial"/>
                        </a:rPr>
                        <a:t>на</a:t>
                      </a:r>
                      <a:r>
                        <a:rPr sz="2700" dirty="0">
                          <a:solidFill>
                            <a:srgbClr val="FFFFFF"/>
                          </a:solidFill>
                          <a:latin typeface="Arial"/>
                          <a:ea typeface="Arial"/>
                          <a:cs typeface="Arial"/>
                          <a:sym typeface="Arial"/>
                        </a:rPr>
                        <a:t> 3-4 </a:t>
                      </a:r>
                      <a:r>
                        <a:rPr sz="2700" dirty="0" err="1" smtClean="0">
                          <a:solidFill>
                            <a:srgbClr val="FFFFFF"/>
                          </a:solidFill>
                          <a:latin typeface="Arial"/>
                          <a:ea typeface="Arial"/>
                          <a:cs typeface="Arial"/>
                          <a:sym typeface="Arial"/>
                        </a:rPr>
                        <a:t>порции</a:t>
                      </a:r>
                      <a:r>
                        <a:rPr sz="2700" dirty="0" smtClean="0">
                          <a:solidFill>
                            <a:srgbClr val="FFFFFF"/>
                          </a:solidFill>
                          <a:latin typeface="Arial"/>
                          <a:ea typeface="Arial"/>
                          <a:cs typeface="Arial"/>
                          <a:sym typeface="Arial"/>
                        </a:rPr>
                        <a:t> </a:t>
                      </a:r>
                      <a:endParaRPr sz="2700" dirty="0">
                        <a:solidFill>
                          <a:srgbClr val="FFFFFF"/>
                        </a:solidFill>
                        <a:latin typeface="Arial"/>
                        <a:ea typeface="Arial"/>
                        <a:cs typeface="Arial"/>
                        <a:sym typeface="Arial"/>
                      </a:endParaRPr>
                    </a:p>
                  </a:txBody>
                  <a:tcPr marL="0" marR="0" marT="0" marB="0" anchor="ctr" horzOverflow="overflow">
                    <a:noFill/>
                  </a:tcPr>
                </a:tc>
                <a:tc>
                  <a:txBody>
                    <a:bodyPr/>
                    <a:lstStyle/>
                    <a:p>
                      <a:pPr defTabSz="457200">
                        <a:defRPr sz="1800"/>
                      </a:pPr>
                      <a:r>
                        <a:rPr sz="2700">
                          <a:solidFill>
                            <a:srgbClr val="FFFFFF"/>
                          </a:solidFill>
                          <a:latin typeface="Arial"/>
                          <a:ea typeface="Arial"/>
                          <a:cs typeface="Arial"/>
                          <a:sym typeface="Arial"/>
                        </a:rPr>
                        <a:t>1 месяц, 3-4 раза в год</a:t>
                      </a:r>
                    </a:p>
                  </a:txBody>
                  <a:tcPr marL="0" marR="0" marT="0" marB="0" anchor="ctr" horzOverflow="overflow">
                    <a:noFill/>
                  </a:tcPr>
                </a:tc>
                <a:extLst>
                  <a:ext uri="{0D108BD9-81ED-4DB2-BD59-A6C34878D82A}">
                    <a16:rowId xmlns:a16="http://schemas.microsoft.com/office/drawing/2014/main" xmlns="" val="10002"/>
                  </a:ext>
                </a:extLst>
              </a:tr>
              <a:tr h="1506643">
                <a:tc>
                  <a:txBody>
                    <a:bodyPr/>
                    <a:lstStyle/>
                    <a:p>
                      <a:pPr defTabSz="457200">
                        <a:defRPr sz="1800"/>
                      </a:pPr>
                      <a:r>
                        <a:rPr sz="2700">
                          <a:solidFill>
                            <a:srgbClr val="FFFFFF"/>
                          </a:solidFill>
                          <a:latin typeface="Arial"/>
                          <a:ea typeface="Arial"/>
                          <a:cs typeface="Arial"/>
                          <a:sym typeface="Arial"/>
                        </a:rPr>
                        <a:t>Проживание в регионах с водой низкой жесткости</a:t>
                      </a:r>
                    </a:p>
                  </a:txBody>
                  <a:tcPr marL="0" marR="0" marT="0" marB="0" anchor="ctr" horzOverflow="overflow">
                    <a:noFill/>
                  </a:tcPr>
                </a:tc>
                <a:tc>
                  <a:txBody>
                    <a:bodyPr/>
                    <a:lstStyle/>
                    <a:p>
                      <a:pPr defTabSz="457200">
                        <a:defRPr sz="1800"/>
                      </a:pPr>
                      <a:r>
                        <a:rPr sz="2700" dirty="0">
                          <a:solidFill>
                            <a:srgbClr val="FFFFFF"/>
                          </a:solidFill>
                          <a:latin typeface="Arial"/>
                          <a:ea typeface="Arial"/>
                          <a:cs typeface="Arial"/>
                          <a:sym typeface="Arial"/>
                        </a:rPr>
                        <a:t>1 </a:t>
                      </a:r>
                      <a:r>
                        <a:rPr sz="2700" dirty="0" err="1">
                          <a:solidFill>
                            <a:srgbClr val="FFFFFF"/>
                          </a:solidFill>
                          <a:latin typeface="Arial"/>
                          <a:ea typeface="Arial"/>
                          <a:cs typeface="Arial"/>
                          <a:sym typeface="Arial"/>
                        </a:rPr>
                        <a:t>саше</a:t>
                      </a:r>
                      <a:r>
                        <a:rPr sz="2700" dirty="0">
                          <a:solidFill>
                            <a:srgbClr val="FFFFFF"/>
                          </a:solidFill>
                          <a:latin typeface="Arial"/>
                          <a:ea typeface="Arial"/>
                          <a:cs typeface="Arial"/>
                          <a:sym typeface="Arial"/>
                        </a:rPr>
                        <a:t> </a:t>
                      </a:r>
                      <a:r>
                        <a:rPr sz="2700" dirty="0" err="1">
                          <a:solidFill>
                            <a:srgbClr val="FFFFFF"/>
                          </a:solidFill>
                          <a:latin typeface="Arial"/>
                          <a:ea typeface="Arial"/>
                          <a:cs typeface="Arial"/>
                          <a:sym typeface="Arial"/>
                        </a:rPr>
                        <a:t>на</a:t>
                      </a:r>
                      <a:r>
                        <a:rPr sz="2700" dirty="0">
                          <a:solidFill>
                            <a:srgbClr val="FFFFFF"/>
                          </a:solidFill>
                          <a:latin typeface="Arial"/>
                          <a:ea typeface="Arial"/>
                          <a:cs typeface="Arial"/>
                          <a:sym typeface="Arial"/>
                        </a:rPr>
                        <a:t> 0,75-1 л. </a:t>
                      </a:r>
                      <a:r>
                        <a:rPr sz="2700" dirty="0" err="1">
                          <a:solidFill>
                            <a:srgbClr val="FFFFFF"/>
                          </a:solidFill>
                          <a:latin typeface="Arial"/>
                          <a:ea typeface="Arial"/>
                          <a:cs typeface="Arial"/>
                          <a:sym typeface="Arial"/>
                        </a:rPr>
                        <a:t>Принимать</a:t>
                      </a:r>
                      <a:r>
                        <a:rPr sz="2700" dirty="0">
                          <a:solidFill>
                            <a:srgbClr val="FFFFFF"/>
                          </a:solidFill>
                          <a:latin typeface="Arial"/>
                          <a:ea typeface="Arial"/>
                          <a:cs typeface="Arial"/>
                          <a:sym typeface="Arial"/>
                        </a:rPr>
                        <a:t> в </a:t>
                      </a:r>
                      <a:r>
                        <a:rPr sz="2700" dirty="0" err="1">
                          <a:solidFill>
                            <a:srgbClr val="FFFFFF"/>
                          </a:solidFill>
                          <a:latin typeface="Arial"/>
                          <a:ea typeface="Arial"/>
                          <a:cs typeface="Arial"/>
                          <a:sym typeface="Arial"/>
                        </a:rPr>
                        <a:t>течение</a:t>
                      </a:r>
                      <a:r>
                        <a:rPr sz="2700" dirty="0">
                          <a:solidFill>
                            <a:srgbClr val="FFFFFF"/>
                          </a:solidFill>
                          <a:latin typeface="Arial"/>
                          <a:ea typeface="Arial"/>
                          <a:cs typeface="Arial"/>
                          <a:sym typeface="Arial"/>
                        </a:rPr>
                        <a:t> </a:t>
                      </a:r>
                      <a:r>
                        <a:rPr sz="2700" dirty="0" err="1">
                          <a:solidFill>
                            <a:srgbClr val="FFFFFF"/>
                          </a:solidFill>
                          <a:latin typeface="Arial"/>
                          <a:ea typeface="Arial"/>
                          <a:cs typeface="Arial"/>
                          <a:sym typeface="Arial"/>
                        </a:rPr>
                        <a:t>дня</a:t>
                      </a:r>
                      <a:r>
                        <a:rPr sz="2700" dirty="0">
                          <a:solidFill>
                            <a:srgbClr val="FFFFFF"/>
                          </a:solidFill>
                          <a:latin typeface="Arial"/>
                          <a:ea typeface="Arial"/>
                          <a:cs typeface="Arial"/>
                          <a:sym typeface="Arial"/>
                        </a:rPr>
                        <a:t> </a:t>
                      </a:r>
                      <a:r>
                        <a:rPr sz="2700" dirty="0" err="1">
                          <a:solidFill>
                            <a:srgbClr val="FFFFFF"/>
                          </a:solidFill>
                          <a:latin typeface="Arial"/>
                          <a:ea typeface="Arial"/>
                          <a:cs typeface="Arial"/>
                          <a:sym typeface="Arial"/>
                        </a:rPr>
                        <a:t>или</a:t>
                      </a:r>
                      <a:r>
                        <a:rPr sz="2700" dirty="0">
                          <a:solidFill>
                            <a:srgbClr val="FFFFFF"/>
                          </a:solidFill>
                          <a:latin typeface="Arial"/>
                          <a:ea typeface="Arial"/>
                          <a:cs typeface="Arial"/>
                          <a:sym typeface="Arial"/>
                        </a:rPr>
                        <a:t> </a:t>
                      </a:r>
                      <a:r>
                        <a:rPr sz="2700" dirty="0" err="1">
                          <a:solidFill>
                            <a:srgbClr val="FFFFFF"/>
                          </a:solidFill>
                          <a:latin typeface="Arial"/>
                          <a:ea typeface="Arial"/>
                          <a:cs typeface="Arial"/>
                          <a:sym typeface="Arial"/>
                        </a:rPr>
                        <a:t>разделить</a:t>
                      </a:r>
                      <a:r>
                        <a:rPr sz="2700" dirty="0">
                          <a:solidFill>
                            <a:srgbClr val="FFFFFF"/>
                          </a:solidFill>
                          <a:latin typeface="Arial"/>
                          <a:ea typeface="Arial"/>
                          <a:cs typeface="Arial"/>
                          <a:sym typeface="Arial"/>
                        </a:rPr>
                        <a:t> </a:t>
                      </a:r>
                      <a:r>
                        <a:rPr sz="2700" dirty="0" err="1">
                          <a:solidFill>
                            <a:srgbClr val="FFFFFF"/>
                          </a:solidFill>
                          <a:latin typeface="Arial"/>
                          <a:ea typeface="Arial"/>
                          <a:cs typeface="Arial"/>
                          <a:sym typeface="Arial"/>
                        </a:rPr>
                        <a:t>на</a:t>
                      </a:r>
                      <a:r>
                        <a:rPr sz="2700" dirty="0">
                          <a:solidFill>
                            <a:srgbClr val="FFFFFF"/>
                          </a:solidFill>
                          <a:latin typeface="Arial"/>
                          <a:ea typeface="Arial"/>
                          <a:cs typeface="Arial"/>
                          <a:sym typeface="Arial"/>
                        </a:rPr>
                        <a:t> 2-3 </a:t>
                      </a:r>
                      <a:r>
                        <a:rPr sz="2700" dirty="0" err="1">
                          <a:solidFill>
                            <a:srgbClr val="FFFFFF"/>
                          </a:solidFill>
                          <a:latin typeface="Arial"/>
                          <a:ea typeface="Arial"/>
                          <a:cs typeface="Arial"/>
                          <a:sym typeface="Arial"/>
                        </a:rPr>
                        <a:t>порции</a:t>
                      </a:r>
                      <a:endParaRPr sz="2700" dirty="0">
                        <a:solidFill>
                          <a:srgbClr val="FFFFFF"/>
                        </a:solidFill>
                        <a:latin typeface="Arial"/>
                        <a:ea typeface="Arial"/>
                        <a:cs typeface="Arial"/>
                        <a:sym typeface="Arial"/>
                      </a:endParaRPr>
                    </a:p>
                  </a:txBody>
                  <a:tcPr marL="0" marR="0" marT="0" marB="0" anchor="ctr" horzOverflow="overflow">
                    <a:noFill/>
                  </a:tcPr>
                </a:tc>
                <a:tc>
                  <a:txBody>
                    <a:bodyPr/>
                    <a:lstStyle/>
                    <a:p>
                      <a:pPr defTabSz="457200">
                        <a:defRPr sz="1800"/>
                      </a:pPr>
                      <a:r>
                        <a:rPr sz="2700">
                          <a:solidFill>
                            <a:srgbClr val="FFFFFF"/>
                          </a:solidFill>
                          <a:latin typeface="Arial"/>
                          <a:ea typeface="Arial"/>
                          <a:cs typeface="Arial"/>
                          <a:sym typeface="Arial"/>
                        </a:rPr>
                        <a:t>1 месяц, 2-3 раза в год</a:t>
                      </a:r>
                    </a:p>
                  </a:txBody>
                  <a:tcPr marL="0" marR="0" marT="0" marB="0" anchor="ctr" horzOverflow="overflow">
                    <a:noFill/>
                  </a:tcPr>
                </a:tc>
                <a:extLst>
                  <a:ext uri="{0D108BD9-81ED-4DB2-BD59-A6C34878D82A}">
                    <a16:rowId xmlns:a16="http://schemas.microsoft.com/office/drawing/2014/main" xmlns="" val="10003"/>
                  </a:ext>
                </a:extLst>
              </a:tr>
              <a:tr h="1430906">
                <a:tc>
                  <a:txBody>
                    <a:bodyPr/>
                    <a:lstStyle/>
                    <a:p>
                      <a:pPr defTabSz="457200">
                        <a:defRPr sz="1800"/>
                      </a:pPr>
                      <a:r>
                        <a:rPr sz="2700">
                          <a:solidFill>
                            <a:srgbClr val="FFFFFF"/>
                          </a:solidFill>
                          <a:latin typeface="Arial"/>
                          <a:ea typeface="Arial"/>
                          <a:cs typeface="Arial"/>
                          <a:sym typeface="Arial"/>
                        </a:rPr>
                        <a:t>Ситуации хронического стресса</a:t>
                      </a:r>
                    </a:p>
                  </a:txBody>
                  <a:tcPr marL="0" marR="0" marT="0" marB="0" anchor="ctr" horzOverflow="overflow">
                    <a:noFill/>
                  </a:tcPr>
                </a:tc>
                <a:tc>
                  <a:txBody>
                    <a:bodyPr/>
                    <a:lstStyle/>
                    <a:p>
                      <a:pPr defTabSz="457200">
                        <a:defRPr sz="1800"/>
                      </a:pPr>
                      <a:r>
                        <a:rPr sz="2700">
                          <a:solidFill>
                            <a:srgbClr val="FFFFFF"/>
                          </a:solidFill>
                          <a:latin typeface="Arial"/>
                          <a:ea typeface="Arial"/>
                          <a:cs typeface="Arial"/>
                          <a:sym typeface="Arial"/>
                        </a:rPr>
                        <a:t>1 саше на 0,75-1 л. Принимать в течение дня или разделить на 3-4 порции</a:t>
                      </a:r>
                    </a:p>
                  </a:txBody>
                  <a:tcPr marL="0" marR="0" marT="0" marB="0" anchor="ctr" horzOverflow="overflow">
                    <a:noFill/>
                  </a:tcPr>
                </a:tc>
                <a:tc>
                  <a:txBody>
                    <a:bodyPr/>
                    <a:lstStyle/>
                    <a:p>
                      <a:pPr defTabSz="457200">
                        <a:defRPr sz="1800"/>
                      </a:pPr>
                      <a:r>
                        <a:rPr sz="2700">
                          <a:solidFill>
                            <a:srgbClr val="FFFFFF"/>
                          </a:solidFill>
                          <a:latin typeface="Arial"/>
                          <a:ea typeface="Arial"/>
                          <a:cs typeface="Arial"/>
                          <a:sym typeface="Arial"/>
                        </a:rPr>
                        <a:t>1 месяц (во время и после ситуации хронического стресса)</a:t>
                      </a:r>
                    </a:p>
                  </a:txBody>
                  <a:tcPr marL="0" marR="0" marT="0" marB="0" anchor="ctr" horzOverflow="overflow">
                    <a:noFill/>
                  </a:tcPr>
                </a:tc>
                <a:extLst>
                  <a:ext uri="{0D108BD9-81ED-4DB2-BD59-A6C34878D82A}">
                    <a16:rowId xmlns:a16="http://schemas.microsoft.com/office/drawing/2014/main" xmlns="" val="10004"/>
                  </a:ext>
                </a:extLst>
              </a:tr>
              <a:tr h="1834449">
                <a:tc>
                  <a:txBody>
                    <a:bodyPr/>
                    <a:lstStyle/>
                    <a:p>
                      <a:pPr defTabSz="457200">
                        <a:defRPr sz="1800"/>
                      </a:pPr>
                      <a:r>
                        <a:rPr sz="2700" dirty="0" err="1">
                          <a:solidFill>
                            <a:srgbClr val="FFFFFF"/>
                          </a:solidFill>
                          <a:latin typeface="Arial"/>
                          <a:ea typeface="Arial"/>
                          <a:cs typeface="Arial"/>
                          <a:sym typeface="Arial"/>
                        </a:rPr>
                        <a:t>Диеты</a:t>
                      </a:r>
                      <a:endParaRPr sz="2700" dirty="0">
                        <a:solidFill>
                          <a:srgbClr val="FFFFFF"/>
                        </a:solidFill>
                        <a:latin typeface="Arial"/>
                        <a:ea typeface="Arial"/>
                        <a:cs typeface="Arial"/>
                        <a:sym typeface="Arial"/>
                      </a:endParaRPr>
                    </a:p>
                  </a:txBody>
                  <a:tcPr marL="0" marR="0" marT="0" marB="0" anchor="ctr" horzOverflow="overflow">
                    <a:noFill/>
                  </a:tcPr>
                </a:tc>
                <a:tc>
                  <a:txBody>
                    <a:bodyPr/>
                    <a:lstStyle/>
                    <a:p>
                      <a:pPr defTabSz="457200">
                        <a:defRPr sz="2700">
                          <a:solidFill>
                            <a:srgbClr val="FFFFFF"/>
                          </a:solidFill>
                          <a:latin typeface="Arial"/>
                          <a:ea typeface="Arial"/>
                          <a:cs typeface="Arial"/>
                          <a:sym typeface="Arial"/>
                        </a:defRPr>
                      </a:pPr>
                      <a:r>
                        <a:t>Не принимать в период голодания. В другое время </a:t>
                      </a:r>
                    </a:p>
                    <a:p>
                      <a:pPr defTabSz="457200">
                        <a:defRPr sz="2700">
                          <a:solidFill>
                            <a:srgbClr val="FFFFFF"/>
                          </a:solidFill>
                          <a:latin typeface="Arial"/>
                          <a:ea typeface="Arial"/>
                          <a:cs typeface="Arial"/>
                          <a:sym typeface="Arial"/>
                        </a:defRPr>
                      </a:pPr>
                      <a:r>
                        <a:t>1 саше на 0,75-1-1,5 л. Принимать в течение дня или разделить на 3-4 порции</a:t>
                      </a:r>
                    </a:p>
                  </a:txBody>
                  <a:tcPr marL="0" marR="0" marT="0" marB="0" anchor="ctr" horzOverflow="overflow">
                    <a:noFill/>
                  </a:tcPr>
                </a:tc>
                <a:tc>
                  <a:txBody>
                    <a:bodyPr/>
                    <a:lstStyle/>
                    <a:p>
                      <a:pPr defTabSz="457200">
                        <a:defRPr sz="1800"/>
                      </a:pPr>
                      <a:r>
                        <a:rPr sz="2700">
                          <a:solidFill>
                            <a:srgbClr val="FFFFFF"/>
                          </a:solidFill>
                          <a:latin typeface="Arial"/>
                          <a:ea typeface="Arial"/>
                          <a:cs typeface="Arial"/>
                          <a:sym typeface="Arial"/>
                        </a:rPr>
                        <a:t>1 месяц</a:t>
                      </a:r>
                    </a:p>
                  </a:txBody>
                  <a:tcPr marL="0" marR="0" marT="0" marB="0" anchor="ctr" horzOverflow="overflow">
                    <a:noFill/>
                  </a:tcPr>
                </a:tc>
                <a:extLst>
                  <a:ext uri="{0D108BD9-81ED-4DB2-BD59-A6C34878D82A}">
                    <a16:rowId xmlns:a16="http://schemas.microsoft.com/office/drawing/2014/main" xmlns="" val="100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76" name="Shape 107"/>
          <p:cNvSpPr/>
          <p:nvPr/>
        </p:nvSpPr>
        <p:spPr>
          <a:xfrm>
            <a:off x="-178000" y="-229990"/>
            <a:ext cx="24740000" cy="14175980"/>
          </a:xfrm>
          <a:prstGeom prst="rect">
            <a:avLst/>
          </a:prstGeom>
          <a:solidFill>
            <a:srgbClr val="285FB0"/>
          </a:solidFill>
          <a:ln w="12700">
            <a:miter lim="400000"/>
          </a:ln>
        </p:spPr>
        <p:txBody>
          <a:bodyPr lIns="71433" tIns="71433" rIns="71433" bIns="71433" anchor="ctr"/>
          <a:lstStyle/>
          <a:p>
            <a:pPr>
              <a:defRPr>
                <a:latin typeface="+mn-lt"/>
                <a:ea typeface="+mn-ea"/>
                <a:cs typeface="+mn-cs"/>
                <a:sym typeface="Helvetica Neue"/>
              </a:defRPr>
            </a:pPr>
            <a:endParaRPr/>
          </a:p>
        </p:txBody>
      </p:sp>
      <p:pic>
        <p:nvPicPr>
          <p:cNvPr id="577" name="image2.png" descr="image2.png"/>
          <p:cNvPicPr>
            <a:picLocks noChangeAspect="1"/>
          </p:cNvPicPr>
          <p:nvPr/>
        </p:nvPicPr>
        <p:blipFill>
          <a:blip r:embed="rId2"/>
          <a:stretch>
            <a:fillRect/>
          </a:stretch>
        </p:blipFill>
        <p:spPr>
          <a:xfrm>
            <a:off x="1057090" y="12732639"/>
            <a:ext cx="1738685" cy="304618"/>
          </a:xfrm>
          <a:prstGeom prst="rect">
            <a:avLst/>
          </a:prstGeom>
          <a:ln w="12700">
            <a:miter lim="400000"/>
          </a:ln>
        </p:spPr>
      </p:pic>
      <p:sp>
        <p:nvSpPr>
          <p:cNvPr id="578" name="Shape 45"/>
          <p:cNvSpPr txBox="1"/>
          <p:nvPr/>
        </p:nvSpPr>
        <p:spPr>
          <a:xfrm>
            <a:off x="22160439" y="12782736"/>
            <a:ext cx="1383647" cy="426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3" tIns="71433" rIns="71433" bIns="71433" anchor="ctr">
            <a:spAutoFit/>
          </a:bodyPr>
          <a:lstStyle>
            <a:lvl1pPr algn="r">
              <a:lnSpc>
                <a:spcPct val="90000"/>
              </a:lnSpc>
              <a:defRPr sz="2000" b="1">
                <a:solidFill>
                  <a:srgbClr val="72B5E4"/>
                </a:solidFill>
                <a:latin typeface="Arial"/>
                <a:ea typeface="Arial"/>
                <a:cs typeface="Arial"/>
                <a:sym typeface="Arial"/>
              </a:defRPr>
            </a:lvl1pPr>
          </a:lstStyle>
          <a:p>
            <a:r>
              <a:t>Oceanmin</a:t>
            </a:r>
          </a:p>
        </p:txBody>
      </p:sp>
      <p:sp>
        <p:nvSpPr>
          <p:cNvPr id="579" name="Shape 51"/>
          <p:cNvSpPr txBox="1"/>
          <p:nvPr/>
        </p:nvSpPr>
        <p:spPr>
          <a:xfrm>
            <a:off x="929740" y="1164298"/>
            <a:ext cx="22448320" cy="1056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defTabSz="914400">
              <a:lnSpc>
                <a:spcPct val="90000"/>
              </a:lnSpc>
              <a:defRPr sz="6400" b="1">
                <a:solidFill>
                  <a:srgbClr val="FFFFFF"/>
                </a:solidFill>
                <a:latin typeface="Arial"/>
                <a:ea typeface="Arial"/>
                <a:cs typeface="Arial"/>
                <a:sym typeface="Arial"/>
              </a:defRPr>
            </a:lvl1pPr>
          </a:lstStyle>
          <a:p>
            <a:r>
              <a:rPr dirty="0" err="1"/>
              <a:t>Вода</a:t>
            </a:r>
            <a:r>
              <a:rPr dirty="0"/>
              <a:t> </a:t>
            </a:r>
            <a:r>
              <a:rPr lang="ru-RU" dirty="0"/>
              <a:t>– </a:t>
            </a:r>
            <a:r>
              <a:rPr dirty="0" err="1"/>
              <a:t>ключ</a:t>
            </a:r>
            <a:r>
              <a:rPr dirty="0"/>
              <a:t> к </a:t>
            </a:r>
            <a:r>
              <a:rPr dirty="0" err="1"/>
              <a:t>продукту</a:t>
            </a:r>
            <a:endParaRPr dirty="0"/>
          </a:p>
        </p:txBody>
      </p:sp>
      <p:graphicFrame>
        <p:nvGraphicFramePr>
          <p:cNvPr id="580" name="Таблица"/>
          <p:cNvGraphicFramePr/>
          <p:nvPr>
            <p:extLst>
              <p:ext uri="{D42A27DB-BD31-4B8C-83A1-F6EECF244321}">
                <p14:modId xmlns:p14="http://schemas.microsoft.com/office/powerpoint/2010/main" val="2660189004"/>
              </p:ext>
            </p:extLst>
          </p:nvPr>
        </p:nvGraphicFramePr>
        <p:xfrm>
          <a:off x="1044041" y="2770806"/>
          <a:ext cx="22427477" cy="9457470"/>
        </p:xfrm>
        <a:graphic>
          <a:graphicData uri="http://schemas.openxmlformats.org/drawingml/2006/table">
            <a:tbl>
              <a:tblPr firstRow="1" bandRow="1">
                <a:tableStyleId>{4C3C2611-4C71-4FC5-86AE-919BDF0F9419}</a:tableStyleId>
              </a:tblPr>
              <a:tblGrid>
                <a:gridCol w="7482683">
                  <a:extLst>
                    <a:ext uri="{9D8B030D-6E8A-4147-A177-3AD203B41FA5}">
                      <a16:colId xmlns:a16="http://schemas.microsoft.com/office/drawing/2014/main" xmlns="" val="20000"/>
                    </a:ext>
                  </a:extLst>
                </a:gridCol>
                <a:gridCol w="9092871">
                  <a:extLst>
                    <a:ext uri="{9D8B030D-6E8A-4147-A177-3AD203B41FA5}">
                      <a16:colId xmlns:a16="http://schemas.microsoft.com/office/drawing/2014/main" xmlns="" val="20001"/>
                    </a:ext>
                  </a:extLst>
                </a:gridCol>
                <a:gridCol w="5851923">
                  <a:extLst>
                    <a:ext uri="{9D8B030D-6E8A-4147-A177-3AD203B41FA5}">
                      <a16:colId xmlns:a16="http://schemas.microsoft.com/office/drawing/2014/main" xmlns="" val="20002"/>
                    </a:ext>
                  </a:extLst>
                </a:gridCol>
              </a:tblGrid>
              <a:tr h="779880">
                <a:tc>
                  <a:txBody>
                    <a:bodyPr/>
                    <a:lstStyle/>
                    <a:p>
                      <a:pPr defTabSz="457200">
                        <a:spcBef>
                          <a:spcPts val="300"/>
                        </a:spcBef>
                        <a:defRPr sz="1800" b="0">
                          <a:solidFill>
                            <a:srgbClr val="000000"/>
                          </a:solidFill>
                        </a:defRPr>
                      </a:pPr>
                      <a:r>
                        <a:rPr sz="2700" b="1">
                          <a:solidFill>
                            <a:srgbClr val="FFFFFF"/>
                          </a:solidFill>
                          <a:latin typeface="Arial"/>
                          <a:ea typeface="Arial"/>
                          <a:cs typeface="Arial"/>
                          <a:sym typeface="Arial"/>
                        </a:rPr>
                        <a:t>Образ жизни и питание</a:t>
                      </a:r>
                    </a:p>
                  </a:txBody>
                  <a:tcPr marL="0" marR="0" marT="0" marB="0" anchor="ctr" horzOverflow="overflow"/>
                </a:tc>
                <a:tc>
                  <a:txBody>
                    <a:bodyPr/>
                    <a:lstStyle/>
                    <a:p>
                      <a:pPr defTabSz="457200">
                        <a:spcBef>
                          <a:spcPts val="300"/>
                        </a:spcBef>
                        <a:defRPr sz="1800" b="0">
                          <a:solidFill>
                            <a:srgbClr val="000000"/>
                          </a:solidFill>
                        </a:defRPr>
                      </a:pPr>
                      <a:r>
                        <a:rPr sz="2700" b="1">
                          <a:solidFill>
                            <a:srgbClr val="FFFFFF"/>
                          </a:solidFill>
                          <a:latin typeface="Arial"/>
                          <a:ea typeface="Arial"/>
                          <a:cs typeface="Arial"/>
                          <a:sym typeface="Arial"/>
                        </a:rPr>
                        <a:t>Приготовление</a:t>
                      </a:r>
                    </a:p>
                  </a:txBody>
                  <a:tcPr marL="0" marR="0" marT="0" marB="0" anchor="ctr" horzOverflow="overflow"/>
                </a:tc>
                <a:tc>
                  <a:txBody>
                    <a:bodyPr/>
                    <a:lstStyle/>
                    <a:p>
                      <a:pPr defTabSz="457200">
                        <a:spcBef>
                          <a:spcPts val="300"/>
                        </a:spcBef>
                        <a:defRPr sz="1800" b="0">
                          <a:solidFill>
                            <a:srgbClr val="000000"/>
                          </a:solidFill>
                        </a:defRPr>
                      </a:pPr>
                      <a:r>
                        <a:rPr sz="2700" b="1">
                          <a:solidFill>
                            <a:srgbClr val="FFFFFF"/>
                          </a:solidFill>
                          <a:latin typeface="Arial"/>
                          <a:ea typeface="Arial"/>
                          <a:cs typeface="Arial"/>
                          <a:sym typeface="Arial"/>
                        </a:rPr>
                        <a:t>Продолжительность приема</a:t>
                      </a:r>
                    </a:p>
                  </a:txBody>
                  <a:tcPr marL="0" marR="0" marT="0" marB="0" anchor="ctr" horzOverflow="overflow"/>
                </a:tc>
                <a:extLst>
                  <a:ext uri="{0D108BD9-81ED-4DB2-BD59-A6C34878D82A}">
                    <a16:rowId xmlns:a16="http://schemas.microsoft.com/office/drawing/2014/main" xmlns="" val="10000"/>
                  </a:ext>
                </a:extLst>
              </a:tr>
              <a:tr h="2109099">
                <a:tc>
                  <a:txBody>
                    <a:bodyPr/>
                    <a:lstStyle/>
                    <a:p>
                      <a:pPr defTabSz="457200">
                        <a:defRPr sz="1800"/>
                      </a:pPr>
                      <a:r>
                        <a:rPr sz="2700" dirty="0" err="1">
                          <a:solidFill>
                            <a:srgbClr val="FFFFFF"/>
                          </a:solidFill>
                          <a:latin typeface="Arial"/>
                          <a:ea typeface="Arial"/>
                          <a:cs typeface="Arial"/>
                          <a:sym typeface="Arial"/>
                        </a:rPr>
                        <a:t>Риск</a:t>
                      </a:r>
                      <a:r>
                        <a:rPr sz="2700" dirty="0">
                          <a:solidFill>
                            <a:srgbClr val="FFFFFF"/>
                          </a:solidFill>
                          <a:latin typeface="Arial"/>
                          <a:ea typeface="Arial"/>
                          <a:cs typeface="Arial"/>
                          <a:sym typeface="Arial"/>
                        </a:rPr>
                        <a:t> </a:t>
                      </a:r>
                      <a:r>
                        <a:rPr sz="2700" dirty="0" err="1">
                          <a:solidFill>
                            <a:srgbClr val="FFFFFF"/>
                          </a:solidFill>
                          <a:latin typeface="Arial"/>
                          <a:ea typeface="Arial"/>
                          <a:cs typeface="Arial"/>
                          <a:sym typeface="Arial"/>
                        </a:rPr>
                        <a:t>развития</a:t>
                      </a:r>
                      <a:r>
                        <a:rPr sz="2700" dirty="0">
                          <a:solidFill>
                            <a:srgbClr val="FFFFFF"/>
                          </a:solidFill>
                          <a:latin typeface="Arial"/>
                          <a:ea typeface="Arial"/>
                          <a:cs typeface="Arial"/>
                          <a:sym typeface="Arial"/>
                        </a:rPr>
                        <a:t> </a:t>
                      </a:r>
                      <a:r>
                        <a:rPr sz="2700" dirty="0" err="1">
                          <a:solidFill>
                            <a:srgbClr val="FFFFFF"/>
                          </a:solidFill>
                          <a:latin typeface="Arial"/>
                          <a:ea typeface="Arial"/>
                          <a:cs typeface="Arial"/>
                          <a:sym typeface="Arial"/>
                        </a:rPr>
                        <a:t>гиперхолистеринемии</a:t>
                      </a:r>
                      <a:r>
                        <a:rPr sz="2700" dirty="0">
                          <a:solidFill>
                            <a:srgbClr val="FFFFFF"/>
                          </a:solidFill>
                          <a:latin typeface="Arial"/>
                          <a:ea typeface="Arial"/>
                          <a:cs typeface="Arial"/>
                          <a:sym typeface="Arial"/>
                        </a:rPr>
                        <a:t> (</a:t>
                      </a:r>
                      <a:r>
                        <a:rPr sz="2700" dirty="0" err="1">
                          <a:solidFill>
                            <a:srgbClr val="FFFFFF"/>
                          </a:solidFill>
                          <a:latin typeface="Arial"/>
                          <a:ea typeface="Arial"/>
                          <a:cs typeface="Arial"/>
                          <a:sym typeface="Arial"/>
                        </a:rPr>
                        <a:t>повышенный</a:t>
                      </a:r>
                      <a:r>
                        <a:rPr sz="2700" dirty="0">
                          <a:solidFill>
                            <a:srgbClr val="FFFFFF"/>
                          </a:solidFill>
                          <a:latin typeface="Arial"/>
                          <a:ea typeface="Arial"/>
                          <a:cs typeface="Arial"/>
                          <a:sym typeface="Arial"/>
                        </a:rPr>
                        <a:t> </a:t>
                      </a:r>
                      <a:r>
                        <a:rPr sz="2700" dirty="0" err="1">
                          <a:solidFill>
                            <a:srgbClr val="FFFFFF"/>
                          </a:solidFill>
                          <a:latin typeface="Arial"/>
                          <a:ea typeface="Arial"/>
                          <a:cs typeface="Arial"/>
                          <a:sym typeface="Arial"/>
                        </a:rPr>
                        <a:t>уровень</a:t>
                      </a:r>
                      <a:r>
                        <a:rPr sz="2700" dirty="0">
                          <a:solidFill>
                            <a:srgbClr val="FFFFFF"/>
                          </a:solidFill>
                          <a:latin typeface="Arial"/>
                          <a:ea typeface="Arial"/>
                          <a:cs typeface="Arial"/>
                          <a:sym typeface="Arial"/>
                        </a:rPr>
                        <a:t> </a:t>
                      </a:r>
                      <a:r>
                        <a:rPr sz="2700" dirty="0" err="1">
                          <a:solidFill>
                            <a:srgbClr val="FFFFFF"/>
                          </a:solidFill>
                          <a:latin typeface="Arial"/>
                          <a:ea typeface="Arial"/>
                          <a:cs typeface="Arial"/>
                          <a:sym typeface="Arial"/>
                        </a:rPr>
                        <a:t>холестерина</a:t>
                      </a:r>
                      <a:r>
                        <a:rPr sz="2700" dirty="0">
                          <a:solidFill>
                            <a:srgbClr val="FFFFFF"/>
                          </a:solidFill>
                          <a:latin typeface="Arial"/>
                          <a:ea typeface="Arial"/>
                          <a:cs typeface="Arial"/>
                          <a:sym typeface="Arial"/>
                        </a:rPr>
                        <a:t>); </a:t>
                      </a:r>
                      <a:r>
                        <a:rPr lang="ru-RU" sz="2700" dirty="0">
                          <a:solidFill>
                            <a:srgbClr val="FFFFFF"/>
                          </a:solidFill>
                          <a:latin typeface="Arial"/>
                          <a:ea typeface="Arial"/>
                          <a:cs typeface="Arial"/>
                          <a:sym typeface="Arial"/>
                        </a:rPr>
                        <a:t>р</a:t>
                      </a:r>
                      <a:r>
                        <a:rPr sz="2700" dirty="0" err="1">
                          <a:solidFill>
                            <a:srgbClr val="FFFFFF"/>
                          </a:solidFill>
                          <a:latin typeface="Arial"/>
                          <a:ea typeface="Arial"/>
                          <a:cs typeface="Arial"/>
                          <a:sym typeface="Arial"/>
                        </a:rPr>
                        <a:t>иск</a:t>
                      </a:r>
                      <a:r>
                        <a:rPr sz="2700" dirty="0">
                          <a:solidFill>
                            <a:srgbClr val="FFFFFF"/>
                          </a:solidFill>
                          <a:latin typeface="Arial"/>
                          <a:ea typeface="Arial"/>
                          <a:cs typeface="Arial"/>
                          <a:sym typeface="Arial"/>
                        </a:rPr>
                        <a:t> </a:t>
                      </a:r>
                      <a:r>
                        <a:rPr sz="2700" dirty="0" err="1">
                          <a:solidFill>
                            <a:srgbClr val="FFFFFF"/>
                          </a:solidFill>
                          <a:latin typeface="Arial"/>
                          <a:ea typeface="Arial"/>
                          <a:cs typeface="Arial"/>
                          <a:sym typeface="Arial"/>
                        </a:rPr>
                        <a:t>развития</a:t>
                      </a:r>
                      <a:r>
                        <a:rPr sz="2700" dirty="0">
                          <a:solidFill>
                            <a:srgbClr val="FFFFFF"/>
                          </a:solidFill>
                          <a:latin typeface="Arial"/>
                          <a:ea typeface="Arial"/>
                          <a:cs typeface="Arial"/>
                          <a:sym typeface="Arial"/>
                        </a:rPr>
                        <a:t> </a:t>
                      </a:r>
                      <a:r>
                        <a:rPr sz="2700" dirty="0" err="1">
                          <a:solidFill>
                            <a:srgbClr val="FFFFFF"/>
                          </a:solidFill>
                          <a:latin typeface="Arial"/>
                          <a:ea typeface="Arial"/>
                          <a:cs typeface="Arial"/>
                          <a:sym typeface="Arial"/>
                        </a:rPr>
                        <a:t>метаболического</a:t>
                      </a:r>
                      <a:r>
                        <a:rPr sz="2700" dirty="0">
                          <a:solidFill>
                            <a:srgbClr val="FFFFFF"/>
                          </a:solidFill>
                          <a:latin typeface="Arial"/>
                          <a:ea typeface="Arial"/>
                          <a:cs typeface="Arial"/>
                          <a:sym typeface="Arial"/>
                        </a:rPr>
                        <a:t> </a:t>
                      </a:r>
                      <a:r>
                        <a:rPr sz="2700" dirty="0" err="1">
                          <a:solidFill>
                            <a:srgbClr val="FFFFFF"/>
                          </a:solidFill>
                          <a:latin typeface="Arial"/>
                          <a:ea typeface="Arial"/>
                          <a:cs typeface="Arial"/>
                          <a:sym typeface="Arial"/>
                        </a:rPr>
                        <a:t>синдрома</a:t>
                      </a:r>
                      <a:endParaRPr sz="2700" dirty="0">
                        <a:solidFill>
                          <a:srgbClr val="FFFFFF"/>
                        </a:solidFill>
                        <a:latin typeface="Arial"/>
                        <a:ea typeface="Arial"/>
                        <a:cs typeface="Arial"/>
                        <a:sym typeface="Arial"/>
                      </a:endParaRPr>
                    </a:p>
                  </a:txBody>
                  <a:tcPr marL="0" marR="0" marT="0" marB="0" anchor="ctr" horzOverflow="overflow">
                    <a:noFill/>
                  </a:tcPr>
                </a:tc>
                <a:tc>
                  <a:txBody>
                    <a:bodyPr/>
                    <a:lstStyle/>
                    <a:p>
                      <a:pPr defTabSz="457200">
                        <a:defRPr sz="1800"/>
                      </a:pPr>
                      <a:r>
                        <a:rPr sz="2700">
                          <a:solidFill>
                            <a:srgbClr val="FFFFFF"/>
                          </a:solidFill>
                          <a:latin typeface="Arial"/>
                          <a:ea typeface="Arial"/>
                          <a:cs typeface="Arial"/>
                          <a:sym typeface="Arial"/>
                        </a:rPr>
                        <a:t>1 саше на 0,75-1-1,5 л. Принимать в течение дня или разделить на 3-5 порций</a:t>
                      </a:r>
                    </a:p>
                  </a:txBody>
                  <a:tcPr marL="0" marR="0" marT="0" marB="0" anchor="ctr" horzOverflow="overflow">
                    <a:noFill/>
                  </a:tcPr>
                </a:tc>
                <a:tc>
                  <a:txBody>
                    <a:bodyPr/>
                    <a:lstStyle/>
                    <a:p>
                      <a:pPr defTabSz="457200">
                        <a:defRPr sz="1800"/>
                      </a:pPr>
                      <a:r>
                        <a:rPr sz="2700">
                          <a:solidFill>
                            <a:srgbClr val="FFFFFF"/>
                          </a:solidFill>
                          <a:latin typeface="Arial"/>
                          <a:ea typeface="Arial"/>
                          <a:cs typeface="Arial"/>
                          <a:sym typeface="Arial"/>
                        </a:rPr>
                        <a:t>1 месяц, повторять 3-4 раза в год</a:t>
                      </a:r>
                    </a:p>
                  </a:txBody>
                  <a:tcPr marL="0" marR="0" marT="0" marB="0" anchor="ctr" horzOverflow="overflow">
                    <a:noFill/>
                  </a:tcPr>
                </a:tc>
                <a:extLst>
                  <a:ext uri="{0D108BD9-81ED-4DB2-BD59-A6C34878D82A}">
                    <a16:rowId xmlns:a16="http://schemas.microsoft.com/office/drawing/2014/main" xmlns="" val="10001"/>
                  </a:ext>
                </a:extLst>
              </a:tr>
              <a:tr h="1984943">
                <a:tc>
                  <a:txBody>
                    <a:bodyPr/>
                    <a:lstStyle/>
                    <a:p>
                      <a:pPr defTabSz="457200">
                        <a:defRPr sz="2700">
                          <a:solidFill>
                            <a:srgbClr val="FFFFFF"/>
                          </a:solidFill>
                          <a:latin typeface="Arial"/>
                          <a:ea typeface="Arial"/>
                          <a:cs typeface="Arial"/>
                          <a:sym typeface="Arial"/>
                        </a:defRPr>
                      </a:pPr>
                      <a:r>
                        <a:t>Для женщин: в период менопаузы </a:t>
                      </a:r>
                    </a:p>
                    <a:p>
                      <a:pPr defTabSz="457200">
                        <a:defRPr sz="2700">
                          <a:solidFill>
                            <a:srgbClr val="FFFFFF"/>
                          </a:solidFill>
                          <a:latin typeface="Arial"/>
                          <a:ea typeface="Arial"/>
                          <a:cs typeface="Arial"/>
                          <a:sym typeface="Arial"/>
                        </a:defRPr>
                      </a:pPr>
                      <a:r>
                        <a:t>и постменопаузы; при приеме оральных контрацептивов, гормональных препаратов</a:t>
                      </a:r>
                    </a:p>
                  </a:txBody>
                  <a:tcPr marL="0" marR="0" marT="0" marB="0" anchor="ctr" horzOverflow="overflow">
                    <a:noFill/>
                  </a:tcPr>
                </a:tc>
                <a:tc>
                  <a:txBody>
                    <a:bodyPr/>
                    <a:lstStyle/>
                    <a:p>
                      <a:pPr defTabSz="457200">
                        <a:defRPr sz="1800"/>
                      </a:pPr>
                      <a:r>
                        <a:rPr sz="2700">
                          <a:solidFill>
                            <a:srgbClr val="FFFFFF"/>
                          </a:solidFill>
                          <a:latin typeface="Arial"/>
                          <a:ea typeface="Arial"/>
                          <a:cs typeface="Arial"/>
                          <a:sym typeface="Arial"/>
                        </a:rPr>
                        <a:t>1 саше на 0,75-1-1,5 л. Принимать в течение дня или разделить на 3-5 порций</a:t>
                      </a:r>
                    </a:p>
                  </a:txBody>
                  <a:tcPr marL="0" marR="0" marT="0" marB="0" anchor="ctr" horzOverflow="overflow">
                    <a:noFill/>
                  </a:tcPr>
                </a:tc>
                <a:tc>
                  <a:txBody>
                    <a:bodyPr/>
                    <a:lstStyle/>
                    <a:p>
                      <a:pPr defTabSz="457200">
                        <a:defRPr sz="1800"/>
                      </a:pPr>
                      <a:r>
                        <a:rPr sz="2700">
                          <a:solidFill>
                            <a:srgbClr val="FFFFFF"/>
                          </a:solidFill>
                          <a:latin typeface="Arial"/>
                          <a:ea typeface="Arial"/>
                          <a:cs typeface="Arial"/>
                          <a:sym typeface="Arial"/>
                        </a:rPr>
                        <a:t>Обсудить с консультантом</a:t>
                      </a:r>
                    </a:p>
                  </a:txBody>
                  <a:tcPr marL="0" marR="0" marT="0" marB="0" anchor="ctr" horzOverflow="overflow">
                    <a:noFill/>
                  </a:tcPr>
                </a:tc>
                <a:extLst>
                  <a:ext uri="{0D108BD9-81ED-4DB2-BD59-A6C34878D82A}">
                    <a16:rowId xmlns:a16="http://schemas.microsoft.com/office/drawing/2014/main" xmlns="" val="10002"/>
                  </a:ext>
                </a:extLst>
              </a:tr>
              <a:tr h="1570209">
                <a:tc>
                  <a:txBody>
                    <a:bodyPr/>
                    <a:lstStyle/>
                    <a:p>
                      <a:pPr defTabSz="457200">
                        <a:defRPr sz="1800"/>
                      </a:pPr>
                      <a:r>
                        <a:rPr sz="2700">
                          <a:solidFill>
                            <a:srgbClr val="FFFFFF"/>
                          </a:solidFill>
                          <a:latin typeface="Arial"/>
                          <a:ea typeface="Arial"/>
                          <a:cs typeface="Arial"/>
                          <a:sym typeface="Arial"/>
                        </a:rPr>
                        <a:t>Прием антибиотиков</a:t>
                      </a:r>
                    </a:p>
                  </a:txBody>
                  <a:tcPr marL="0" marR="0" marT="0" marB="0" anchor="ctr" horzOverflow="overflow">
                    <a:noFill/>
                  </a:tcPr>
                </a:tc>
                <a:tc>
                  <a:txBody>
                    <a:bodyPr/>
                    <a:lstStyle/>
                    <a:p>
                      <a:pPr defTabSz="457200">
                        <a:defRPr sz="1800"/>
                      </a:pPr>
                      <a:r>
                        <a:rPr sz="2700">
                          <a:solidFill>
                            <a:srgbClr val="FFFFFF"/>
                          </a:solidFill>
                          <a:latin typeface="Arial"/>
                          <a:ea typeface="Arial"/>
                          <a:cs typeface="Arial"/>
                          <a:sym typeface="Arial"/>
                        </a:rPr>
                        <a:t>1 саше на 0,75-1-1,5 л. Принимать в течение дня или разделить на 3-5 порций</a:t>
                      </a:r>
                    </a:p>
                  </a:txBody>
                  <a:tcPr marL="0" marR="0" marT="0" marB="0" anchor="ctr" horzOverflow="overflow">
                    <a:noFill/>
                  </a:tcPr>
                </a:tc>
                <a:tc>
                  <a:txBody>
                    <a:bodyPr/>
                    <a:lstStyle/>
                    <a:p>
                      <a:pPr defTabSz="457200">
                        <a:defRPr sz="1800"/>
                      </a:pPr>
                      <a:r>
                        <a:rPr sz="2700">
                          <a:solidFill>
                            <a:srgbClr val="FFFFFF"/>
                          </a:solidFill>
                          <a:latin typeface="Arial"/>
                          <a:ea typeface="Arial"/>
                          <a:cs typeface="Arial"/>
                          <a:sym typeface="Arial"/>
                        </a:rPr>
                        <a:t>2 недели после приема антибиотиков</a:t>
                      </a:r>
                    </a:p>
                  </a:txBody>
                  <a:tcPr marL="0" marR="0" marT="0" marB="0" anchor="ctr" horzOverflow="overflow">
                    <a:noFill/>
                  </a:tcPr>
                </a:tc>
                <a:extLst>
                  <a:ext uri="{0D108BD9-81ED-4DB2-BD59-A6C34878D82A}">
                    <a16:rowId xmlns:a16="http://schemas.microsoft.com/office/drawing/2014/main" xmlns="" val="10003"/>
                  </a:ext>
                </a:extLst>
              </a:tr>
              <a:tr h="1517094">
                <a:tc>
                  <a:txBody>
                    <a:bodyPr/>
                    <a:lstStyle/>
                    <a:p>
                      <a:pPr defTabSz="457200">
                        <a:defRPr sz="1800"/>
                      </a:pPr>
                      <a:r>
                        <a:rPr sz="2700">
                          <a:solidFill>
                            <a:srgbClr val="FFFFFF"/>
                          </a:solidFill>
                          <a:latin typeface="Arial"/>
                          <a:ea typeface="Arial"/>
                          <a:cs typeface="Arial"/>
                          <a:sym typeface="Arial"/>
                        </a:rPr>
                        <a:t>Задержка стула</a:t>
                      </a:r>
                    </a:p>
                  </a:txBody>
                  <a:tcPr marL="0" marR="0" marT="0" marB="0" anchor="ctr" horzOverflow="overflow">
                    <a:noFill/>
                  </a:tcPr>
                </a:tc>
                <a:tc>
                  <a:txBody>
                    <a:bodyPr/>
                    <a:lstStyle/>
                    <a:p>
                      <a:pPr defTabSz="457200">
                        <a:defRPr sz="2700">
                          <a:solidFill>
                            <a:srgbClr val="FFFFFF"/>
                          </a:solidFill>
                          <a:latin typeface="Arial"/>
                          <a:ea typeface="Arial"/>
                          <a:cs typeface="Arial"/>
                          <a:sym typeface="Arial"/>
                        </a:defRPr>
                      </a:pPr>
                      <a:r>
                        <a:t>1 саше на 0,25-0,5 л. Разделить на 2-3 порции </a:t>
                      </a:r>
                    </a:p>
                    <a:p>
                      <a:pPr defTabSz="457200">
                        <a:defRPr sz="2700">
                          <a:solidFill>
                            <a:srgbClr val="FFFFFF"/>
                          </a:solidFill>
                          <a:latin typeface="Arial"/>
                          <a:ea typeface="Arial"/>
                          <a:cs typeface="Arial"/>
                          <a:sym typeface="Arial"/>
                        </a:defRPr>
                      </a:pPr>
                      <a:r>
                        <a:t>в течение дня</a:t>
                      </a:r>
                    </a:p>
                  </a:txBody>
                  <a:tcPr marL="0" marR="0" marT="0" marB="0" anchor="ctr" horzOverflow="overflow">
                    <a:noFill/>
                  </a:tcPr>
                </a:tc>
                <a:tc>
                  <a:txBody>
                    <a:bodyPr/>
                    <a:lstStyle/>
                    <a:p>
                      <a:pPr defTabSz="457200">
                        <a:defRPr sz="1800"/>
                      </a:pPr>
                      <a:r>
                        <a:rPr sz="2700">
                          <a:solidFill>
                            <a:srgbClr val="FFFFFF"/>
                          </a:solidFill>
                          <a:latin typeface="Arial"/>
                          <a:ea typeface="Arial"/>
                          <a:cs typeface="Arial"/>
                          <a:sym typeface="Arial"/>
                        </a:rPr>
                        <a:t>До наступления эффекта</a:t>
                      </a:r>
                    </a:p>
                  </a:txBody>
                  <a:tcPr marL="0" marR="0" marT="0" marB="0" anchor="ctr" horzOverflow="overflow">
                    <a:noFill/>
                  </a:tcPr>
                </a:tc>
                <a:extLst>
                  <a:ext uri="{0D108BD9-81ED-4DB2-BD59-A6C34878D82A}">
                    <a16:rowId xmlns:a16="http://schemas.microsoft.com/office/drawing/2014/main" xmlns="" val="10004"/>
                  </a:ext>
                </a:extLst>
              </a:tr>
              <a:tr h="1496245">
                <a:tc>
                  <a:txBody>
                    <a:bodyPr/>
                    <a:lstStyle/>
                    <a:p>
                      <a:pPr defTabSz="457200">
                        <a:defRPr sz="1800"/>
                      </a:pPr>
                      <a:r>
                        <a:rPr sz="2700">
                          <a:solidFill>
                            <a:srgbClr val="FFFFFF"/>
                          </a:solidFill>
                          <a:latin typeface="Arial"/>
                          <a:ea typeface="Arial"/>
                          <a:cs typeface="Arial"/>
                          <a:sym typeface="Arial"/>
                        </a:rPr>
                        <a:t>Изжога</a:t>
                      </a:r>
                    </a:p>
                  </a:txBody>
                  <a:tcPr marL="0" marR="0" marT="0" marB="0" anchor="ctr" horzOverflow="overflow">
                    <a:noFill/>
                  </a:tcPr>
                </a:tc>
                <a:tc>
                  <a:txBody>
                    <a:bodyPr/>
                    <a:lstStyle/>
                    <a:p>
                      <a:pPr defTabSz="457200">
                        <a:defRPr sz="1800"/>
                      </a:pPr>
                      <a:r>
                        <a:rPr sz="2700">
                          <a:solidFill>
                            <a:srgbClr val="FFFFFF"/>
                          </a:solidFill>
                          <a:latin typeface="Arial"/>
                          <a:ea typeface="Arial"/>
                          <a:cs typeface="Arial"/>
                          <a:sym typeface="Arial"/>
                        </a:rPr>
                        <a:t>1 саше на 0,5 л. Принимать после еды небольшими порциями при необходимости</a:t>
                      </a:r>
                    </a:p>
                  </a:txBody>
                  <a:tcPr marL="0" marR="0" marT="0" marB="0" anchor="ctr" horzOverflow="overflow">
                    <a:noFill/>
                  </a:tcPr>
                </a:tc>
                <a:tc>
                  <a:txBody>
                    <a:bodyPr/>
                    <a:lstStyle/>
                    <a:p>
                      <a:pPr defTabSz="457200">
                        <a:defRPr sz="2700">
                          <a:solidFill>
                            <a:srgbClr val="FFFFFF"/>
                          </a:solidFill>
                          <a:latin typeface="Arial"/>
                          <a:ea typeface="Arial"/>
                          <a:cs typeface="Arial"/>
                          <a:sym typeface="Arial"/>
                        </a:defRPr>
                      </a:pPr>
                      <a:r>
                        <a:rPr dirty="0" err="1"/>
                        <a:t>Единовременно</a:t>
                      </a:r>
                      <a:r>
                        <a:rPr dirty="0"/>
                        <a:t> </a:t>
                      </a:r>
                    </a:p>
                    <a:p>
                      <a:pPr defTabSz="457200">
                        <a:defRPr sz="2700">
                          <a:solidFill>
                            <a:srgbClr val="FFFFFF"/>
                          </a:solidFill>
                          <a:latin typeface="Arial"/>
                          <a:ea typeface="Arial"/>
                          <a:cs typeface="Arial"/>
                          <a:sym typeface="Arial"/>
                        </a:defRPr>
                      </a:pPr>
                      <a:r>
                        <a:rPr dirty="0" err="1"/>
                        <a:t>при</a:t>
                      </a:r>
                      <a:r>
                        <a:rPr dirty="0"/>
                        <a:t> </a:t>
                      </a:r>
                      <a:r>
                        <a:rPr dirty="0" err="1"/>
                        <a:t>необходимости</a:t>
                      </a:r>
                      <a:endParaRPr dirty="0"/>
                    </a:p>
                  </a:txBody>
                  <a:tcPr marL="0" marR="0" marT="0" marB="0" anchor="ctr" horzOverflow="overflow">
                    <a:noFill/>
                  </a:tcPr>
                </a:tc>
                <a:extLst>
                  <a:ext uri="{0D108BD9-81ED-4DB2-BD59-A6C34878D82A}">
                    <a16:rowId xmlns:a16="http://schemas.microsoft.com/office/drawing/2014/main" xmlns="" val="100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 name="Shape 44"/>
          <p:cNvSpPr/>
          <p:nvPr/>
        </p:nvSpPr>
        <p:spPr>
          <a:xfrm>
            <a:off x="-203599" y="-229990"/>
            <a:ext cx="24740000" cy="14175980"/>
          </a:xfrm>
          <a:prstGeom prst="rect">
            <a:avLst/>
          </a:prstGeom>
          <a:solidFill>
            <a:srgbClr val="75C1DD"/>
          </a:solidFill>
          <a:ln w="12700">
            <a:miter lim="400000"/>
          </a:ln>
        </p:spPr>
        <p:txBody>
          <a:bodyPr lIns="71433" tIns="71433" rIns="71433" bIns="71433" anchor="ctr"/>
          <a:lstStyle/>
          <a:p>
            <a:pPr>
              <a:defRPr>
                <a:latin typeface="+mn-lt"/>
                <a:ea typeface="+mn-ea"/>
                <a:cs typeface="+mn-cs"/>
                <a:sym typeface="Helvetica Neue"/>
              </a:defRPr>
            </a:pPr>
            <a:endParaRPr/>
          </a:p>
        </p:txBody>
      </p:sp>
      <p:sp>
        <p:nvSpPr>
          <p:cNvPr id="583" name="Shape 45"/>
          <p:cNvSpPr txBox="1"/>
          <p:nvPr/>
        </p:nvSpPr>
        <p:spPr>
          <a:xfrm>
            <a:off x="22160439" y="12782736"/>
            <a:ext cx="1383647" cy="426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3" tIns="71433" rIns="71433" bIns="71433" anchor="ctr">
            <a:spAutoFit/>
          </a:bodyPr>
          <a:lstStyle>
            <a:lvl1pPr algn="r">
              <a:lnSpc>
                <a:spcPct val="90000"/>
              </a:lnSpc>
              <a:defRPr sz="2000" b="1">
                <a:solidFill>
                  <a:srgbClr val="FFFFFF"/>
                </a:solidFill>
                <a:latin typeface="Arial"/>
                <a:ea typeface="Arial"/>
                <a:cs typeface="Arial"/>
                <a:sym typeface="Arial"/>
              </a:defRPr>
            </a:lvl1pPr>
          </a:lstStyle>
          <a:p>
            <a:r>
              <a:t>Oceanmin</a:t>
            </a:r>
          </a:p>
        </p:txBody>
      </p:sp>
      <p:sp>
        <p:nvSpPr>
          <p:cNvPr id="584" name="Shape 51"/>
          <p:cNvSpPr txBox="1"/>
          <p:nvPr/>
        </p:nvSpPr>
        <p:spPr>
          <a:xfrm>
            <a:off x="967840" y="1164297"/>
            <a:ext cx="22448320" cy="19045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lnSpc>
                <a:spcPct val="90000"/>
              </a:lnSpc>
              <a:defRPr sz="6400" b="1">
                <a:solidFill>
                  <a:srgbClr val="FFFFFF"/>
                </a:solidFill>
                <a:latin typeface="Arial"/>
                <a:ea typeface="Arial"/>
                <a:cs typeface="Arial"/>
                <a:sym typeface="Arial"/>
              </a:defRPr>
            </a:pPr>
            <a:r>
              <a:t>Рекомендации по приготовлению </a:t>
            </a:r>
          </a:p>
          <a:p>
            <a:pPr defTabSz="914400">
              <a:lnSpc>
                <a:spcPct val="90000"/>
              </a:lnSpc>
              <a:defRPr sz="6400" b="1">
                <a:solidFill>
                  <a:srgbClr val="FFFFFF"/>
                </a:solidFill>
                <a:latin typeface="Arial"/>
                <a:ea typeface="Arial"/>
                <a:cs typeface="Arial"/>
                <a:sym typeface="Arial"/>
              </a:defRPr>
            </a:pPr>
            <a:r>
              <a:t>воды c </a:t>
            </a:r>
            <a:r>
              <a:rPr>
                <a:solidFill>
                  <a:srgbClr val="285FB0"/>
                </a:solidFill>
              </a:rPr>
              <a:t>Oceanmin</a:t>
            </a:r>
          </a:p>
        </p:txBody>
      </p:sp>
      <p:sp>
        <p:nvSpPr>
          <p:cNvPr id="585" name="Shape 52"/>
          <p:cNvSpPr txBox="1"/>
          <p:nvPr/>
        </p:nvSpPr>
        <p:spPr>
          <a:xfrm>
            <a:off x="2897241" y="4108455"/>
            <a:ext cx="11044347" cy="66025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lnSpc>
                <a:spcPct val="110000"/>
              </a:lnSpc>
              <a:defRPr sz="3200" b="1">
                <a:solidFill>
                  <a:srgbClr val="FFFFFF"/>
                </a:solidFill>
                <a:latin typeface="Arial"/>
                <a:ea typeface="Arial"/>
                <a:cs typeface="Arial"/>
                <a:sym typeface="Arial"/>
              </a:defRPr>
            </a:pPr>
            <a:r>
              <a:rPr dirty="0" err="1"/>
              <a:t>Выбор</a:t>
            </a:r>
            <a:r>
              <a:rPr dirty="0"/>
              <a:t> </a:t>
            </a:r>
            <a:r>
              <a:rPr dirty="0" err="1"/>
              <a:t>температуры</a:t>
            </a:r>
            <a:r>
              <a:rPr dirty="0"/>
              <a:t> </a:t>
            </a:r>
            <a:r>
              <a:rPr dirty="0" err="1"/>
              <a:t>воды</a:t>
            </a:r>
            <a:r>
              <a:rPr dirty="0"/>
              <a:t> </a:t>
            </a:r>
            <a:r>
              <a:rPr dirty="0" err="1"/>
              <a:t>для</a:t>
            </a:r>
            <a:r>
              <a:rPr dirty="0"/>
              <a:t> </a:t>
            </a:r>
            <a:r>
              <a:rPr dirty="0" err="1"/>
              <a:t>Oceanmin</a:t>
            </a:r>
            <a:r>
              <a:rPr dirty="0"/>
              <a:t> </a:t>
            </a:r>
            <a:r>
              <a:rPr dirty="0" err="1"/>
              <a:t>индивидуален</a:t>
            </a:r>
            <a:r>
              <a:rPr dirty="0"/>
              <a:t>. </a:t>
            </a:r>
            <a:r>
              <a:rPr b="0" dirty="0" err="1"/>
              <a:t>Лучше</a:t>
            </a:r>
            <a:r>
              <a:rPr b="0" dirty="0"/>
              <a:t> </a:t>
            </a:r>
            <a:r>
              <a:rPr b="0" dirty="0" err="1"/>
              <a:t>использовать</a:t>
            </a:r>
            <a:r>
              <a:rPr b="0" dirty="0"/>
              <a:t> </a:t>
            </a:r>
            <a:r>
              <a:rPr b="0" dirty="0" err="1"/>
              <a:t>воду</a:t>
            </a:r>
            <a:r>
              <a:rPr b="0" dirty="0"/>
              <a:t> </a:t>
            </a:r>
            <a:r>
              <a:rPr b="0" dirty="0" err="1"/>
              <a:t>комнатной</a:t>
            </a:r>
            <a:r>
              <a:rPr b="0" dirty="0"/>
              <a:t> </a:t>
            </a:r>
            <a:r>
              <a:rPr b="0" dirty="0" err="1"/>
              <a:t>температуры</a:t>
            </a:r>
            <a:r>
              <a:rPr b="0" dirty="0"/>
              <a:t> (</a:t>
            </a:r>
            <a:r>
              <a:rPr b="0" dirty="0" err="1"/>
              <a:t>примерно</a:t>
            </a:r>
            <a:r>
              <a:rPr b="0" dirty="0"/>
              <a:t> +23 </a:t>
            </a:r>
            <a:r>
              <a:rPr b="0" dirty="0" err="1"/>
              <a:t>градуса</a:t>
            </a:r>
            <a:r>
              <a:rPr b="0" dirty="0"/>
              <a:t> </a:t>
            </a:r>
            <a:r>
              <a:rPr lang="ru-RU" b="0" dirty="0"/>
              <a:t>по </a:t>
            </a:r>
            <a:r>
              <a:rPr b="0" dirty="0" err="1"/>
              <a:t>Цельси</a:t>
            </a:r>
            <a:r>
              <a:rPr lang="ru-RU" b="0" dirty="0"/>
              <a:t>ю</a:t>
            </a:r>
            <a:r>
              <a:rPr b="0" dirty="0"/>
              <a:t>). </a:t>
            </a:r>
          </a:p>
          <a:p>
            <a:pPr defTabSz="914400">
              <a:lnSpc>
                <a:spcPct val="110000"/>
              </a:lnSpc>
              <a:defRPr sz="3200" b="1">
                <a:solidFill>
                  <a:srgbClr val="FFFFFF"/>
                </a:solidFill>
                <a:latin typeface="Arial"/>
                <a:ea typeface="Arial"/>
                <a:cs typeface="Arial"/>
                <a:sym typeface="Arial"/>
              </a:defRPr>
            </a:pPr>
            <a:endParaRPr b="0" dirty="0"/>
          </a:p>
          <a:p>
            <a:pPr defTabSz="914400">
              <a:lnSpc>
                <a:spcPct val="110000"/>
              </a:lnSpc>
              <a:defRPr sz="3200" b="1">
                <a:solidFill>
                  <a:srgbClr val="FFFFFF"/>
                </a:solidFill>
                <a:latin typeface="Arial"/>
                <a:ea typeface="Arial"/>
                <a:cs typeface="Arial"/>
                <a:sym typeface="Arial"/>
              </a:defRPr>
            </a:pPr>
            <a:endParaRPr b="0" dirty="0"/>
          </a:p>
          <a:p>
            <a:pPr defTabSz="914400">
              <a:lnSpc>
                <a:spcPct val="110000"/>
              </a:lnSpc>
              <a:defRPr sz="3200" b="1">
                <a:solidFill>
                  <a:srgbClr val="FFFFFF"/>
                </a:solidFill>
                <a:latin typeface="Arial"/>
                <a:ea typeface="Arial"/>
                <a:cs typeface="Arial"/>
                <a:sym typeface="Arial"/>
              </a:defRPr>
            </a:pPr>
            <a:r>
              <a:rPr dirty="0" err="1"/>
              <a:t>Растворять</a:t>
            </a:r>
            <a:r>
              <a:rPr dirty="0">
                <a:solidFill>
                  <a:srgbClr val="FF0000"/>
                </a:solidFill>
              </a:rPr>
              <a:t> </a:t>
            </a:r>
            <a:r>
              <a:rPr dirty="0" err="1"/>
              <a:t>Oceanmin</a:t>
            </a:r>
            <a:r>
              <a:rPr dirty="0"/>
              <a:t> </a:t>
            </a:r>
            <a:r>
              <a:rPr dirty="0" err="1"/>
              <a:t>нужно</a:t>
            </a:r>
            <a:r>
              <a:rPr dirty="0"/>
              <a:t> в </a:t>
            </a:r>
            <a:r>
              <a:rPr dirty="0" err="1"/>
              <a:t>обычной</a:t>
            </a:r>
            <a:r>
              <a:rPr dirty="0"/>
              <a:t> </a:t>
            </a:r>
            <a:r>
              <a:rPr dirty="0" err="1"/>
              <a:t>питьевой</a:t>
            </a:r>
            <a:r>
              <a:rPr dirty="0"/>
              <a:t> </a:t>
            </a:r>
            <a:r>
              <a:rPr dirty="0" err="1"/>
              <a:t>воде</a:t>
            </a:r>
            <a:r>
              <a:rPr dirty="0"/>
              <a:t>. </a:t>
            </a:r>
            <a:r>
              <a:rPr b="0" dirty="0" err="1"/>
              <a:t>Минеральная</a:t>
            </a:r>
            <a:r>
              <a:rPr b="0" dirty="0"/>
              <a:t> и </a:t>
            </a:r>
            <a:r>
              <a:rPr b="0" dirty="0" err="1"/>
              <a:t>дистиллированная</a:t>
            </a:r>
            <a:r>
              <a:rPr b="0" dirty="0"/>
              <a:t> – </a:t>
            </a:r>
            <a:r>
              <a:rPr b="0" dirty="0" err="1"/>
              <a:t>не</a:t>
            </a:r>
            <a:r>
              <a:rPr b="0" dirty="0"/>
              <a:t> </a:t>
            </a:r>
            <a:r>
              <a:rPr b="0" dirty="0" err="1"/>
              <a:t>подходят</a:t>
            </a:r>
            <a:r>
              <a:rPr b="0" dirty="0"/>
              <a:t>.</a:t>
            </a:r>
            <a:r>
              <a:rPr dirty="0"/>
              <a:t> </a:t>
            </a:r>
          </a:p>
          <a:p>
            <a:pPr defTabSz="914400">
              <a:lnSpc>
                <a:spcPct val="110000"/>
              </a:lnSpc>
              <a:defRPr sz="3200" b="1">
                <a:solidFill>
                  <a:srgbClr val="FFFFFF"/>
                </a:solidFill>
                <a:latin typeface="Arial"/>
                <a:ea typeface="Arial"/>
                <a:cs typeface="Arial"/>
                <a:sym typeface="Arial"/>
              </a:defRPr>
            </a:pPr>
            <a:endParaRPr dirty="0"/>
          </a:p>
          <a:p>
            <a:pPr defTabSz="914400">
              <a:lnSpc>
                <a:spcPct val="110000"/>
              </a:lnSpc>
              <a:defRPr sz="3200" b="1">
                <a:solidFill>
                  <a:srgbClr val="FF0000"/>
                </a:solidFill>
                <a:latin typeface="Arial"/>
                <a:ea typeface="Arial"/>
                <a:cs typeface="Arial"/>
                <a:sym typeface="Arial"/>
              </a:defRPr>
            </a:pPr>
            <a:endParaRPr dirty="0"/>
          </a:p>
          <a:p>
            <a:pPr defTabSz="914400">
              <a:lnSpc>
                <a:spcPct val="110000"/>
              </a:lnSpc>
              <a:defRPr sz="3200" b="1">
                <a:solidFill>
                  <a:srgbClr val="FFFFFF"/>
                </a:solidFill>
                <a:latin typeface="Arial"/>
                <a:ea typeface="Arial"/>
                <a:cs typeface="Arial"/>
                <a:sym typeface="Arial"/>
              </a:defRPr>
            </a:pPr>
            <a:r>
              <a:rPr dirty="0" err="1"/>
              <a:t>Продолжительность</a:t>
            </a:r>
            <a:r>
              <a:rPr dirty="0"/>
              <a:t> </a:t>
            </a:r>
            <a:r>
              <a:rPr dirty="0" err="1"/>
              <a:t>приема</a:t>
            </a:r>
            <a:r>
              <a:rPr dirty="0">
                <a:solidFill>
                  <a:srgbClr val="FF0000"/>
                </a:solidFill>
              </a:rPr>
              <a:t> </a:t>
            </a:r>
            <a:r>
              <a:rPr dirty="0" err="1"/>
              <a:t>Oceanmin</a:t>
            </a:r>
            <a:r>
              <a:rPr dirty="0"/>
              <a:t> </a:t>
            </a:r>
            <a:r>
              <a:rPr lang="ru-RU" dirty="0"/>
              <a:t>– </a:t>
            </a:r>
            <a:r>
              <a:rPr dirty="0" err="1"/>
              <a:t>один</a:t>
            </a:r>
            <a:r>
              <a:rPr dirty="0"/>
              <a:t> </a:t>
            </a:r>
            <a:r>
              <a:rPr dirty="0" err="1"/>
              <a:t>месяц</a:t>
            </a:r>
            <a:r>
              <a:rPr dirty="0"/>
              <a:t>. </a:t>
            </a:r>
            <a:r>
              <a:rPr b="0" dirty="0" err="1"/>
              <a:t>Затем</a:t>
            </a:r>
            <a:r>
              <a:rPr b="0" dirty="0"/>
              <a:t> </a:t>
            </a:r>
            <a:r>
              <a:rPr b="0" dirty="0" err="1"/>
              <a:t>следует</a:t>
            </a:r>
            <a:r>
              <a:rPr b="0" dirty="0"/>
              <a:t> </a:t>
            </a:r>
            <a:r>
              <a:rPr b="0" dirty="0" err="1"/>
              <a:t>сделать</a:t>
            </a:r>
            <a:r>
              <a:rPr b="0" dirty="0"/>
              <a:t> </a:t>
            </a:r>
            <a:r>
              <a:rPr b="0" dirty="0" err="1"/>
              <a:t>перерыв</a:t>
            </a:r>
            <a:r>
              <a:rPr b="0" dirty="0"/>
              <a:t>. </a:t>
            </a:r>
            <a:r>
              <a:rPr b="0" dirty="0" err="1"/>
              <a:t>Также</a:t>
            </a:r>
            <a:r>
              <a:rPr b="0" dirty="0"/>
              <a:t> </a:t>
            </a:r>
            <a:r>
              <a:rPr b="0" dirty="0" err="1"/>
              <a:t>можно</a:t>
            </a:r>
            <a:r>
              <a:rPr b="0" dirty="0"/>
              <a:t> </a:t>
            </a:r>
            <a:r>
              <a:rPr b="0" dirty="0" err="1"/>
              <a:t>пить</a:t>
            </a:r>
            <a:r>
              <a:rPr b="0" dirty="0"/>
              <a:t> </a:t>
            </a:r>
            <a:r>
              <a:rPr b="0" dirty="0" err="1"/>
              <a:t>Oceanmin</a:t>
            </a:r>
            <a:r>
              <a:rPr b="0" dirty="0"/>
              <a:t> </a:t>
            </a:r>
            <a:r>
              <a:rPr b="0" dirty="0" err="1"/>
              <a:t>через</a:t>
            </a:r>
            <a:r>
              <a:rPr b="0" dirty="0"/>
              <a:t> </a:t>
            </a:r>
            <a:r>
              <a:rPr b="0" dirty="0" err="1"/>
              <a:t>день</a:t>
            </a:r>
            <a:r>
              <a:rPr b="0" dirty="0"/>
              <a:t>.</a:t>
            </a:r>
            <a:r>
              <a:rPr dirty="0"/>
              <a:t> </a:t>
            </a:r>
          </a:p>
        </p:txBody>
      </p:sp>
      <p:sp>
        <p:nvSpPr>
          <p:cNvPr id="586" name="CustomShape 2"/>
          <p:cNvSpPr/>
          <p:nvPr/>
        </p:nvSpPr>
        <p:spPr>
          <a:xfrm>
            <a:off x="17178604" y="6040260"/>
            <a:ext cx="1337142" cy="5169411"/>
          </a:xfrm>
          <a:custGeom>
            <a:avLst/>
            <a:gdLst/>
            <a:ahLst/>
            <a:cxnLst>
              <a:cxn ang="0">
                <a:pos x="wd2" y="hd2"/>
              </a:cxn>
              <a:cxn ang="5400000">
                <a:pos x="wd2" y="hd2"/>
              </a:cxn>
              <a:cxn ang="10800000">
                <a:pos x="wd2" y="hd2"/>
              </a:cxn>
              <a:cxn ang="16200000">
                <a:pos x="wd2" y="hd2"/>
              </a:cxn>
            </a:cxnLst>
            <a:rect l="0" t="0" r="r" b="b"/>
            <a:pathLst>
              <a:path w="21600" h="21600" extrusionOk="0">
                <a:moveTo>
                  <a:pt x="2078" y="0"/>
                </a:moveTo>
                <a:lnTo>
                  <a:pt x="0" y="505"/>
                </a:lnTo>
                <a:lnTo>
                  <a:pt x="0" y="21095"/>
                </a:lnTo>
                <a:lnTo>
                  <a:pt x="2076" y="21600"/>
                </a:lnTo>
                <a:lnTo>
                  <a:pt x="3047" y="21364"/>
                </a:lnTo>
                <a:lnTo>
                  <a:pt x="2076" y="21364"/>
                </a:lnTo>
                <a:lnTo>
                  <a:pt x="664" y="21021"/>
                </a:lnTo>
                <a:lnTo>
                  <a:pt x="664" y="20435"/>
                </a:lnTo>
                <a:lnTo>
                  <a:pt x="21600" y="20435"/>
                </a:lnTo>
                <a:lnTo>
                  <a:pt x="21600" y="20263"/>
                </a:lnTo>
                <a:lnTo>
                  <a:pt x="664" y="20263"/>
                </a:lnTo>
                <a:lnTo>
                  <a:pt x="664" y="20115"/>
                </a:lnTo>
                <a:lnTo>
                  <a:pt x="21600" y="20115"/>
                </a:lnTo>
                <a:lnTo>
                  <a:pt x="21600" y="19943"/>
                </a:lnTo>
                <a:lnTo>
                  <a:pt x="664" y="19943"/>
                </a:lnTo>
                <a:lnTo>
                  <a:pt x="664" y="19795"/>
                </a:lnTo>
                <a:lnTo>
                  <a:pt x="21600" y="19795"/>
                </a:lnTo>
                <a:lnTo>
                  <a:pt x="21600" y="19623"/>
                </a:lnTo>
                <a:lnTo>
                  <a:pt x="664" y="19623"/>
                </a:lnTo>
                <a:lnTo>
                  <a:pt x="664" y="19476"/>
                </a:lnTo>
                <a:lnTo>
                  <a:pt x="21600" y="19476"/>
                </a:lnTo>
                <a:lnTo>
                  <a:pt x="21600" y="19304"/>
                </a:lnTo>
                <a:lnTo>
                  <a:pt x="664" y="19304"/>
                </a:lnTo>
                <a:lnTo>
                  <a:pt x="664" y="2296"/>
                </a:lnTo>
                <a:lnTo>
                  <a:pt x="21600" y="2296"/>
                </a:lnTo>
                <a:lnTo>
                  <a:pt x="21600" y="2124"/>
                </a:lnTo>
                <a:lnTo>
                  <a:pt x="664" y="2124"/>
                </a:lnTo>
                <a:lnTo>
                  <a:pt x="664" y="1977"/>
                </a:lnTo>
                <a:lnTo>
                  <a:pt x="21600" y="1977"/>
                </a:lnTo>
                <a:lnTo>
                  <a:pt x="21600" y="1805"/>
                </a:lnTo>
                <a:lnTo>
                  <a:pt x="664" y="1805"/>
                </a:lnTo>
                <a:lnTo>
                  <a:pt x="664" y="1657"/>
                </a:lnTo>
                <a:lnTo>
                  <a:pt x="21600" y="1657"/>
                </a:lnTo>
                <a:lnTo>
                  <a:pt x="21600" y="1485"/>
                </a:lnTo>
                <a:lnTo>
                  <a:pt x="664" y="1485"/>
                </a:lnTo>
                <a:lnTo>
                  <a:pt x="664" y="1337"/>
                </a:lnTo>
                <a:lnTo>
                  <a:pt x="21600" y="1337"/>
                </a:lnTo>
                <a:lnTo>
                  <a:pt x="21600" y="1165"/>
                </a:lnTo>
                <a:lnTo>
                  <a:pt x="664" y="1165"/>
                </a:lnTo>
                <a:lnTo>
                  <a:pt x="664" y="579"/>
                </a:lnTo>
                <a:lnTo>
                  <a:pt x="2078" y="236"/>
                </a:lnTo>
                <a:lnTo>
                  <a:pt x="3049" y="236"/>
                </a:lnTo>
                <a:lnTo>
                  <a:pt x="2078" y="0"/>
                </a:lnTo>
                <a:close/>
                <a:moveTo>
                  <a:pt x="4791" y="21176"/>
                </a:moveTo>
                <a:lnTo>
                  <a:pt x="3821" y="21176"/>
                </a:lnTo>
                <a:lnTo>
                  <a:pt x="5565" y="21600"/>
                </a:lnTo>
                <a:lnTo>
                  <a:pt x="6536" y="21364"/>
                </a:lnTo>
                <a:lnTo>
                  <a:pt x="5565" y="21364"/>
                </a:lnTo>
                <a:lnTo>
                  <a:pt x="4791" y="21176"/>
                </a:lnTo>
                <a:close/>
                <a:moveTo>
                  <a:pt x="8280" y="21176"/>
                </a:moveTo>
                <a:lnTo>
                  <a:pt x="7309" y="21176"/>
                </a:lnTo>
                <a:lnTo>
                  <a:pt x="9054" y="21600"/>
                </a:lnTo>
                <a:lnTo>
                  <a:pt x="10025" y="21364"/>
                </a:lnTo>
                <a:lnTo>
                  <a:pt x="9054" y="21364"/>
                </a:lnTo>
                <a:lnTo>
                  <a:pt x="8280" y="21176"/>
                </a:lnTo>
                <a:close/>
                <a:moveTo>
                  <a:pt x="11769" y="21176"/>
                </a:moveTo>
                <a:lnTo>
                  <a:pt x="10799" y="21176"/>
                </a:lnTo>
                <a:lnTo>
                  <a:pt x="12543" y="21600"/>
                </a:lnTo>
                <a:lnTo>
                  <a:pt x="13513" y="21364"/>
                </a:lnTo>
                <a:lnTo>
                  <a:pt x="12543" y="21364"/>
                </a:lnTo>
                <a:lnTo>
                  <a:pt x="11769" y="21176"/>
                </a:lnTo>
                <a:close/>
                <a:moveTo>
                  <a:pt x="15258" y="21176"/>
                </a:moveTo>
                <a:lnTo>
                  <a:pt x="14287" y="21176"/>
                </a:lnTo>
                <a:lnTo>
                  <a:pt x="16032" y="21600"/>
                </a:lnTo>
                <a:lnTo>
                  <a:pt x="17003" y="21364"/>
                </a:lnTo>
                <a:lnTo>
                  <a:pt x="16032" y="21364"/>
                </a:lnTo>
                <a:lnTo>
                  <a:pt x="15258" y="21176"/>
                </a:lnTo>
                <a:close/>
                <a:moveTo>
                  <a:pt x="18747" y="21176"/>
                </a:moveTo>
                <a:lnTo>
                  <a:pt x="17777" y="21176"/>
                </a:lnTo>
                <a:lnTo>
                  <a:pt x="19522" y="21600"/>
                </a:lnTo>
                <a:lnTo>
                  <a:pt x="20493" y="21364"/>
                </a:lnTo>
                <a:lnTo>
                  <a:pt x="19522" y="21364"/>
                </a:lnTo>
                <a:lnTo>
                  <a:pt x="18747" y="21176"/>
                </a:lnTo>
                <a:close/>
                <a:moveTo>
                  <a:pt x="21600" y="20435"/>
                </a:moveTo>
                <a:lnTo>
                  <a:pt x="20936" y="20435"/>
                </a:lnTo>
                <a:lnTo>
                  <a:pt x="20936" y="21021"/>
                </a:lnTo>
                <a:lnTo>
                  <a:pt x="19522" y="21364"/>
                </a:lnTo>
                <a:lnTo>
                  <a:pt x="20493" y="21364"/>
                </a:lnTo>
                <a:lnTo>
                  <a:pt x="21600" y="21095"/>
                </a:lnTo>
                <a:lnTo>
                  <a:pt x="21600" y="20435"/>
                </a:lnTo>
                <a:close/>
                <a:moveTo>
                  <a:pt x="3821" y="20940"/>
                </a:moveTo>
                <a:lnTo>
                  <a:pt x="2076" y="21364"/>
                </a:lnTo>
                <a:lnTo>
                  <a:pt x="3047" y="21364"/>
                </a:lnTo>
                <a:lnTo>
                  <a:pt x="3821" y="21176"/>
                </a:lnTo>
                <a:lnTo>
                  <a:pt x="4791" y="21176"/>
                </a:lnTo>
                <a:lnTo>
                  <a:pt x="3821" y="20940"/>
                </a:lnTo>
                <a:close/>
                <a:moveTo>
                  <a:pt x="7309" y="20940"/>
                </a:moveTo>
                <a:lnTo>
                  <a:pt x="5565" y="21364"/>
                </a:lnTo>
                <a:lnTo>
                  <a:pt x="6536" y="21364"/>
                </a:lnTo>
                <a:lnTo>
                  <a:pt x="7309" y="21176"/>
                </a:lnTo>
                <a:lnTo>
                  <a:pt x="8280" y="21176"/>
                </a:lnTo>
                <a:lnTo>
                  <a:pt x="7309" y="20940"/>
                </a:lnTo>
                <a:close/>
                <a:moveTo>
                  <a:pt x="10799" y="20940"/>
                </a:moveTo>
                <a:lnTo>
                  <a:pt x="9054" y="21364"/>
                </a:lnTo>
                <a:lnTo>
                  <a:pt x="10025" y="21364"/>
                </a:lnTo>
                <a:lnTo>
                  <a:pt x="10799" y="21176"/>
                </a:lnTo>
                <a:lnTo>
                  <a:pt x="11769" y="21176"/>
                </a:lnTo>
                <a:lnTo>
                  <a:pt x="10799" y="20940"/>
                </a:lnTo>
                <a:close/>
                <a:moveTo>
                  <a:pt x="14287" y="20940"/>
                </a:moveTo>
                <a:lnTo>
                  <a:pt x="12543" y="21364"/>
                </a:lnTo>
                <a:lnTo>
                  <a:pt x="13513" y="21364"/>
                </a:lnTo>
                <a:lnTo>
                  <a:pt x="14287" y="21176"/>
                </a:lnTo>
                <a:lnTo>
                  <a:pt x="15258" y="21176"/>
                </a:lnTo>
                <a:lnTo>
                  <a:pt x="14287" y="20940"/>
                </a:lnTo>
                <a:close/>
                <a:moveTo>
                  <a:pt x="17776" y="20940"/>
                </a:moveTo>
                <a:lnTo>
                  <a:pt x="16032" y="21364"/>
                </a:lnTo>
                <a:lnTo>
                  <a:pt x="17003" y="21364"/>
                </a:lnTo>
                <a:lnTo>
                  <a:pt x="17777" y="21176"/>
                </a:lnTo>
                <a:lnTo>
                  <a:pt x="18747" y="21176"/>
                </a:lnTo>
                <a:lnTo>
                  <a:pt x="17776" y="20940"/>
                </a:lnTo>
                <a:close/>
                <a:moveTo>
                  <a:pt x="21600" y="20115"/>
                </a:moveTo>
                <a:lnTo>
                  <a:pt x="20936" y="20115"/>
                </a:lnTo>
                <a:lnTo>
                  <a:pt x="20936" y="20263"/>
                </a:lnTo>
                <a:lnTo>
                  <a:pt x="21600" y="20263"/>
                </a:lnTo>
                <a:lnTo>
                  <a:pt x="21600" y="20115"/>
                </a:lnTo>
                <a:close/>
                <a:moveTo>
                  <a:pt x="21600" y="19795"/>
                </a:moveTo>
                <a:lnTo>
                  <a:pt x="20936" y="19795"/>
                </a:lnTo>
                <a:lnTo>
                  <a:pt x="20936" y="19943"/>
                </a:lnTo>
                <a:lnTo>
                  <a:pt x="21600" y="19943"/>
                </a:lnTo>
                <a:lnTo>
                  <a:pt x="21600" y="19795"/>
                </a:lnTo>
                <a:close/>
                <a:moveTo>
                  <a:pt x="21600" y="19476"/>
                </a:moveTo>
                <a:lnTo>
                  <a:pt x="20936" y="19476"/>
                </a:lnTo>
                <a:lnTo>
                  <a:pt x="20936" y="19623"/>
                </a:lnTo>
                <a:lnTo>
                  <a:pt x="21600" y="19623"/>
                </a:lnTo>
                <a:lnTo>
                  <a:pt x="21600" y="19476"/>
                </a:lnTo>
                <a:close/>
                <a:moveTo>
                  <a:pt x="11132" y="2296"/>
                </a:moveTo>
                <a:lnTo>
                  <a:pt x="10468" y="2296"/>
                </a:lnTo>
                <a:lnTo>
                  <a:pt x="10468" y="19304"/>
                </a:lnTo>
                <a:lnTo>
                  <a:pt x="11132" y="19304"/>
                </a:lnTo>
                <a:lnTo>
                  <a:pt x="11132" y="2296"/>
                </a:lnTo>
                <a:close/>
                <a:moveTo>
                  <a:pt x="21600" y="2296"/>
                </a:moveTo>
                <a:lnTo>
                  <a:pt x="20936" y="2296"/>
                </a:lnTo>
                <a:lnTo>
                  <a:pt x="20936" y="19304"/>
                </a:lnTo>
                <a:lnTo>
                  <a:pt x="21600" y="19304"/>
                </a:lnTo>
                <a:lnTo>
                  <a:pt x="21600" y="2296"/>
                </a:lnTo>
                <a:close/>
                <a:moveTo>
                  <a:pt x="21600" y="1977"/>
                </a:moveTo>
                <a:lnTo>
                  <a:pt x="20936" y="1977"/>
                </a:lnTo>
                <a:lnTo>
                  <a:pt x="20936" y="2124"/>
                </a:lnTo>
                <a:lnTo>
                  <a:pt x="21600" y="2124"/>
                </a:lnTo>
                <a:lnTo>
                  <a:pt x="21600" y="1977"/>
                </a:lnTo>
                <a:close/>
                <a:moveTo>
                  <a:pt x="21600" y="1657"/>
                </a:moveTo>
                <a:lnTo>
                  <a:pt x="20936" y="1657"/>
                </a:lnTo>
                <a:lnTo>
                  <a:pt x="20936" y="1805"/>
                </a:lnTo>
                <a:lnTo>
                  <a:pt x="21600" y="1805"/>
                </a:lnTo>
                <a:lnTo>
                  <a:pt x="21600" y="1657"/>
                </a:lnTo>
                <a:close/>
                <a:moveTo>
                  <a:pt x="21600" y="1337"/>
                </a:moveTo>
                <a:lnTo>
                  <a:pt x="20936" y="1337"/>
                </a:lnTo>
                <a:lnTo>
                  <a:pt x="20936" y="1485"/>
                </a:lnTo>
                <a:lnTo>
                  <a:pt x="21600" y="1485"/>
                </a:lnTo>
                <a:lnTo>
                  <a:pt x="21600" y="1337"/>
                </a:lnTo>
                <a:close/>
                <a:moveTo>
                  <a:pt x="20494" y="236"/>
                </a:moveTo>
                <a:lnTo>
                  <a:pt x="19524" y="236"/>
                </a:lnTo>
                <a:lnTo>
                  <a:pt x="20936" y="579"/>
                </a:lnTo>
                <a:lnTo>
                  <a:pt x="20936" y="1165"/>
                </a:lnTo>
                <a:lnTo>
                  <a:pt x="21600" y="1165"/>
                </a:lnTo>
                <a:lnTo>
                  <a:pt x="21600" y="505"/>
                </a:lnTo>
                <a:lnTo>
                  <a:pt x="20494" y="236"/>
                </a:lnTo>
                <a:close/>
                <a:moveTo>
                  <a:pt x="3049" y="236"/>
                </a:moveTo>
                <a:lnTo>
                  <a:pt x="2078" y="236"/>
                </a:lnTo>
                <a:lnTo>
                  <a:pt x="3824" y="660"/>
                </a:lnTo>
                <a:lnTo>
                  <a:pt x="4794" y="424"/>
                </a:lnTo>
                <a:lnTo>
                  <a:pt x="3823" y="424"/>
                </a:lnTo>
                <a:lnTo>
                  <a:pt x="3049" y="236"/>
                </a:lnTo>
                <a:close/>
                <a:moveTo>
                  <a:pt x="6538" y="236"/>
                </a:moveTo>
                <a:lnTo>
                  <a:pt x="5568" y="236"/>
                </a:lnTo>
                <a:lnTo>
                  <a:pt x="7313" y="660"/>
                </a:lnTo>
                <a:lnTo>
                  <a:pt x="8283" y="424"/>
                </a:lnTo>
                <a:lnTo>
                  <a:pt x="7313" y="424"/>
                </a:lnTo>
                <a:lnTo>
                  <a:pt x="6538" y="236"/>
                </a:lnTo>
                <a:close/>
                <a:moveTo>
                  <a:pt x="10028" y="236"/>
                </a:moveTo>
                <a:lnTo>
                  <a:pt x="9057" y="236"/>
                </a:lnTo>
                <a:lnTo>
                  <a:pt x="10801" y="660"/>
                </a:lnTo>
                <a:lnTo>
                  <a:pt x="11772" y="424"/>
                </a:lnTo>
                <a:lnTo>
                  <a:pt x="10801" y="424"/>
                </a:lnTo>
                <a:lnTo>
                  <a:pt x="10028" y="236"/>
                </a:lnTo>
                <a:close/>
                <a:moveTo>
                  <a:pt x="13517" y="236"/>
                </a:moveTo>
                <a:lnTo>
                  <a:pt x="12546" y="236"/>
                </a:lnTo>
                <a:lnTo>
                  <a:pt x="14291" y="660"/>
                </a:lnTo>
                <a:lnTo>
                  <a:pt x="15261" y="424"/>
                </a:lnTo>
                <a:lnTo>
                  <a:pt x="14291" y="424"/>
                </a:lnTo>
                <a:lnTo>
                  <a:pt x="13517" y="236"/>
                </a:lnTo>
                <a:close/>
                <a:moveTo>
                  <a:pt x="17005" y="236"/>
                </a:moveTo>
                <a:lnTo>
                  <a:pt x="16035" y="236"/>
                </a:lnTo>
                <a:lnTo>
                  <a:pt x="17779" y="660"/>
                </a:lnTo>
                <a:lnTo>
                  <a:pt x="18750" y="424"/>
                </a:lnTo>
                <a:lnTo>
                  <a:pt x="17779" y="424"/>
                </a:lnTo>
                <a:lnTo>
                  <a:pt x="17005" y="236"/>
                </a:lnTo>
                <a:close/>
                <a:moveTo>
                  <a:pt x="5568" y="0"/>
                </a:moveTo>
                <a:lnTo>
                  <a:pt x="3823" y="424"/>
                </a:lnTo>
                <a:lnTo>
                  <a:pt x="4794" y="424"/>
                </a:lnTo>
                <a:lnTo>
                  <a:pt x="5568" y="236"/>
                </a:lnTo>
                <a:lnTo>
                  <a:pt x="6538" y="236"/>
                </a:lnTo>
                <a:lnTo>
                  <a:pt x="5568" y="0"/>
                </a:lnTo>
                <a:close/>
                <a:moveTo>
                  <a:pt x="9057" y="0"/>
                </a:moveTo>
                <a:lnTo>
                  <a:pt x="7313" y="424"/>
                </a:lnTo>
                <a:lnTo>
                  <a:pt x="8284" y="424"/>
                </a:lnTo>
                <a:lnTo>
                  <a:pt x="9057" y="236"/>
                </a:lnTo>
                <a:lnTo>
                  <a:pt x="10028" y="236"/>
                </a:lnTo>
                <a:lnTo>
                  <a:pt x="9057" y="0"/>
                </a:lnTo>
                <a:close/>
                <a:moveTo>
                  <a:pt x="12546" y="0"/>
                </a:moveTo>
                <a:lnTo>
                  <a:pt x="10801" y="424"/>
                </a:lnTo>
                <a:lnTo>
                  <a:pt x="11772" y="424"/>
                </a:lnTo>
                <a:lnTo>
                  <a:pt x="12546" y="236"/>
                </a:lnTo>
                <a:lnTo>
                  <a:pt x="13517" y="236"/>
                </a:lnTo>
                <a:lnTo>
                  <a:pt x="12546" y="0"/>
                </a:lnTo>
                <a:close/>
                <a:moveTo>
                  <a:pt x="16035" y="0"/>
                </a:moveTo>
                <a:lnTo>
                  <a:pt x="14291" y="424"/>
                </a:lnTo>
                <a:lnTo>
                  <a:pt x="15261" y="424"/>
                </a:lnTo>
                <a:lnTo>
                  <a:pt x="16035" y="236"/>
                </a:lnTo>
                <a:lnTo>
                  <a:pt x="17005" y="236"/>
                </a:lnTo>
                <a:lnTo>
                  <a:pt x="16035" y="0"/>
                </a:lnTo>
                <a:close/>
                <a:moveTo>
                  <a:pt x="19524" y="0"/>
                </a:moveTo>
                <a:lnTo>
                  <a:pt x="17779" y="424"/>
                </a:lnTo>
                <a:lnTo>
                  <a:pt x="18750" y="424"/>
                </a:lnTo>
                <a:lnTo>
                  <a:pt x="19524" y="236"/>
                </a:lnTo>
                <a:lnTo>
                  <a:pt x="20494" y="236"/>
                </a:lnTo>
                <a:lnTo>
                  <a:pt x="19524" y="0"/>
                </a:lnTo>
                <a:close/>
              </a:path>
            </a:pathLst>
          </a:custGeom>
          <a:solidFill>
            <a:srgbClr val="FFFFFF">
              <a:alpha val="62000"/>
            </a:srgbClr>
          </a:solidFill>
          <a:ln w="12700">
            <a:miter lim="400000"/>
          </a:ln>
        </p:spPr>
        <p:txBody>
          <a:bodyPr lIns="71433" tIns="71433" rIns="71433" bIns="71433"/>
          <a:lstStyle/>
          <a:p>
            <a:pPr defTabSz="914400">
              <a:defRPr sz="1800">
                <a:latin typeface="Arial"/>
                <a:ea typeface="Arial"/>
                <a:cs typeface="Arial"/>
                <a:sym typeface="Arial"/>
              </a:defRPr>
            </a:pPr>
            <a:endParaRPr/>
          </a:p>
        </p:txBody>
      </p:sp>
      <p:pic>
        <p:nvPicPr>
          <p:cNvPr id="587" name="image2.png" descr="image2.png"/>
          <p:cNvPicPr>
            <a:picLocks noChangeAspect="1"/>
          </p:cNvPicPr>
          <p:nvPr/>
        </p:nvPicPr>
        <p:blipFill>
          <a:blip r:embed="rId2"/>
          <a:stretch>
            <a:fillRect/>
          </a:stretch>
        </p:blipFill>
        <p:spPr>
          <a:xfrm>
            <a:off x="1057090" y="12732639"/>
            <a:ext cx="1738685" cy="304618"/>
          </a:xfrm>
          <a:prstGeom prst="rect">
            <a:avLst/>
          </a:prstGeom>
          <a:ln w="12700">
            <a:miter lim="400000"/>
          </a:ln>
        </p:spPr>
      </p:pic>
      <p:pic>
        <p:nvPicPr>
          <p:cNvPr id="588" name="Изображение" descr="Изображение"/>
          <p:cNvPicPr>
            <a:picLocks noChangeAspect="1"/>
          </p:cNvPicPr>
          <p:nvPr/>
        </p:nvPicPr>
        <p:blipFill>
          <a:blip r:embed="rId3"/>
          <a:stretch>
            <a:fillRect/>
          </a:stretch>
        </p:blipFill>
        <p:spPr>
          <a:xfrm>
            <a:off x="19193743" y="2530983"/>
            <a:ext cx="3239474" cy="8654034"/>
          </a:xfrm>
          <a:prstGeom prst="rect">
            <a:avLst/>
          </a:prstGeom>
          <a:ln w="12700">
            <a:miter lim="400000"/>
          </a:ln>
        </p:spPr>
      </p:pic>
      <p:pic>
        <p:nvPicPr>
          <p:cNvPr id="589" name="Изображение" descr="Изображение"/>
          <p:cNvPicPr>
            <a:picLocks noChangeAspect="1"/>
          </p:cNvPicPr>
          <p:nvPr/>
        </p:nvPicPr>
        <p:blipFill>
          <a:blip r:embed="rId4"/>
          <a:stretch>
            <a:fillRect/>
          </a:stretch>
        </p:blipFill>
        <p:spPr>
          <a:xfrm>
            <a:off x="1203358" y="4287431"/>
            <a:ext cx="1446153" cy="1446154"/>
          </a:xfrm>
          <a:prstGeom prst="rect">
            <a:avLst/>
          </a:prstGeom>
          <a:ln w="12700">
            <a:miter lim="400000"/>
          </a:ln>
        </p:spPr>
      </p:pic>
      <p:pic>
        <p:nvPicPr>
          <p:cNvPr id="590" name="Изображение" descr="Изображение"/>
          <p:cNvPicPr>
            <a:picLocks noChangeAspect="1"/>
          </p:cNvPicPr>
          <p:nvPr/>
        </p:nvPicPr>
        <p:blipFill>
          <a:blip r:embed="rId5"/>
          <a:stretch>
            <a:fillRect/>
          </a:stretch>
        </p:blipFill>
        <p:spPr>
          <a:xfrm>
            <a:off x="1203358" y="6668981"/>
            <a:ext cx="1446153" cy="1446154"/>
          </a:xfrm>
          <a:prstGeom prst="rect">
            <a:avLst/>
          </a:prstGeom>
          <a:ln w="12700">
            <a:miter lim="400000"/>
          </a:ln>
        </p:spPr>
      </p:pic>
      <p:pic>
        <p:nvPicPr>
          <p:cNvPr id="591" name="Изображение" descr="Изображение"/>
          <p:cNvPicPr>
            <a:picLocks noChangeAspect="1"/>
          </p:cNvPicPr>
          <p:nvPr/>
        </p:nvPicPr>
        <p:blipFill>
          <a:blip r:embed="rId6"/>
          <a:stretch>
            <a:fillRect/>
          </a:stretch>
        </p:blipFill>
        <p:spPr>
          <a:xfrm>
            <a:off x="1203358" y="9099954"/>
            <a:ext cx="1446153" cy="144615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44"/>
          <p:cNvSpPr/>
          <p:nvPr/>
        </p:nvSpPr>
        <p:spPr>
          <a:xfrm>
            <a:off x="-203599" y="-229990"/>
            <a:ext cx="24740000" cy="14175980"/>
          </a:xfrm>
          <a:prstGeom prst="rect">
            <a:avLst/>
          </a:prstGeom>
          <a:solidFill>
            <a:srgbClr val="E9F5FE"/>
          </a:solidFill>
          <a:ln w="12700">
            <a:miter lim="400000"/>
          </a:ln>
        </p:spPr>
        <p:txBody>
          <a:bodyPr lIns="71433" tIns="71433" rIns="71433" bIns="71433" anchor="ctr"/>
          <a:lstStyle/>
          <a:p>
            <a:pPr>
              <a:defRPr>
                <a:latin typeface="+mn-lt"/>
                <a:ea typeface="+mn-ea"/>
                <a:cs typeface="+mn-cs"/>
                <a:sym typeface="Helvetica Neue"/>
              </a:defRPr>
            </a:pPr>
            <a:endParaRPr/>
          </a:p>
        </p:txBody>
      </p:sp>
      <p:sp>
        <p:nvSpPr>
          <p:cNvPr id="57" name="Shape 45"/>
          <p:cNvSpPr txBox="1"/>
          <p:nvPr/>
        </p:nvSpPr>
        <p:spPr>
          <a:xfrm>
            <a:off x="22160439" y="12782736"/>
            <a:ext cx="1383647" cy="426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3" tIns="71433" rIns="71433" bIns="71433" anchor="ctr">
            <a:spAutoFit/>
          </a:bodyPr>
          <a:lstStyle>
            <a:lvl1pPr algn="r">
              <a:lnSpc>
                <a:spcPct val="90000"/>
              </a:lnSpc>
              <a:defRPr sz="2000" b="1">
                <a:solidFill>
                  <a:srgbClr val="72B5E4"/>
                </a:solidFill>
                <a:latin typeface="Arial"/>
                <a:ea typeface="Arial"/>
                <a:cs typeface="Arial"/>
                <a:sym typeface="Arial"/>
              </a:defRPr>
            </a:lvl1pPr>
          </a:lstStyle>
          <a:p>
            <a:r>
              <a:t>Oceanmin</a:t>
            </a:r>
          </a:p>
        </p:txBody>
      </p:sp>
      <p:pic>
        <p:nvPicPr>
          <p:cNvPr id="58" name="image5.png" descr="image5.png"/>
          <p:cNvPicPr>
            <a:picLocks noChangeAspect="1"/>
          </p:cNvPicPr>
          <p:nvPr/>
        </p:nvPicPr>
        <p:blipFill>
          <a:blip r:embed="rId3"/>
          <a:stretch>
            <a:fillRect/>
          </a:stretch>
        </p:blipFill>
        <p:spPr>
          <a:xfrm>
            <a:off x="1046162" y="12715875"/>
            <a:ext cx="1938342" cy="338140"/>
          </a:xfrm>
          <a:prstGeom prst="rect">
            <a:avLst/>
          </a:prstGeom>
          <a:ln w="12700">
            <a:miter lim="400000"/>
          </a:ln>
        </p:spPr>
      </p:pic>
      <p:sp>
        <p:nvSpPr>
          <p:cNvPr id="59" name="Shape 52"/>
          <p:cNvSpPr txBox="1"/>
          <p:nvPr/>
        </p:nvSpPr>
        <p:spPr>
          <a:xfrm>
            <a:off x="6789491" y="1993095"/>
            <a:ext cx="14558792" cy="6977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defRPr sz="4000" b="1">
                <a:solidFill>
                  <a:srgbClr val="285FB0"/>
                </a:solidFill>
                <a:latin typeface="Arial"/>
                <a:ea typeface="Arial"/>
                <a:cs typeface="Arial"/>
                <a:sym typeface="Arial"/>
              </a:defRPr>
            </a:pPr>
            <a:r>
              <a:t>Усталость</a:t>
            </a:r>
            <a:r>
              <a:rPr>
                <a:solidFill>
                  <a:srgbClr val="363F47"/>
                </a:solidFill>
              </a:rPr>
              <a:t> — симптом, а не отдельное состояние.</a:t>
            </a:r>
          </a:p>
        </p:txBody>
      </p:sp>
      <p:sp>
        <p:nvSpPr>
          <p:cNvPr id="60" name="Shape 52"/>
          <p:cNvSpPr txBox="1"/>
          <p:nvPr/>
        </p:nvSpPr>
        <p:spPr>
          <a:xfrm>
            <a:off x="6797177" y="2720188"/>
            <a:ext cx="10720693" cy="5994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defTabSz="914400">
              <a:defRPr sz="3200">
                <a:solidFill>
                  <a:srgbClr val="7A7A7A"/>
                </a:solidFill>
                <a:latin typeface="Arial"/>
                <a:ea typeface="Arial"/>
                <a:cs typeface="Arial"/>
                <a:sym typeface="Arial"/>
              </a:defRPr>
            </a:lvl1pPr>
          </a:lstStyle>
          <a:p>
            <a:r>
              <a:t>Снижение энергии, работоспособности и мотивации.</a:t>
            </a:r>
          </a:p>
        </p:txBody>
      </p:sp>
      <p:sp>
        <p:nvSpPr>
          <p:cNvPr id="61" name="Shape 52"/>
          <p:cNvSpPr txBox="1"/>
          <p:nvPr/>
        </p:nvSpPr>
        <p:spPr>
          <a:xfrm>
            <a:off x="6789156" y="5505389"/>
            <a:ext cx="13826865" cy="6977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defRPr sz="4000" b="1">
                <a:solidFill>
                  <a:srgbClr val="285FB0"/>
                </a:solidFill>
                <a:latin typeface="Arial"/>
                <a:ea typeface="Arial"/>
                <a:cs typeface="Arial"/>
                <a:sym typeface="Arial"/>
              </a:defRPr>
            </a:pPr>
            <a:r>
              <a:t>Быстрая утомляемость</a:t>
            </a:r>
            <a:r>
              <a:rPr>
                <a:solidFill>
                  <a:srgbClr val="363F47"/>
                </a:solidFill>
              </a:rPr>
              <a:t> — следствие усталости.</a:t>
            </a:r>
          </a:p>
        </p:txBody>
      </p:sp>
      <p:sp>
        <p:nvSpPr>
          <p:cNvPr id="62" name="Shape 52"/>
          <p:cNvSpPr txBox="1"/>
          <p:nvPr/>
        </p:nvSpPr>
        <p:spPr>
          <a:xfrm>
            <a:off x="6796843" y="6272919"/>
            <a:ext cx="12658131" cy="1539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defTabSz="914400">
              <a:defRPr sz="3200">
                <a:solidFill>
                  <a:srgbClr val="7A7A7A"/>
                </a:solidFill>
                <a:latin typeface="Arial"/>
                <a:ea typeface="Arial"/>
                <a:cs typeface="Arial"/>
                <a:sym typeface="Arial"/>
              </a:defRPr>
            </a:lvl1pPr>
          </a:lstStyle>
          <a:p>
            <a:r>
              <a:t>Нарушение концентрации внимания, беспокойство, слабость, проблемы со сном, раздражительность, повышенная чувствительность к свету.</a:t>
            </a:r>
          </a:p>
        </p:txBody>
      </p:sp>
      <p:sp>
        <p:nvSpPr>
          <p:cNvPr id="63" name="Shape 52"/>
          <p:cNvSpPr txBox="1"/>
          <p:nvPr/>
        </p:nvSpPr>
        <p:spPr>
          <a:xfrm>
            <a:off x="6810151" y="9017679"/>
            <a:ext cx="13385904" cy="12692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defRPr sz="4000" b="1">
                <a:solidFill>
                  <a:srgbClr val="285FB0"/>
                </a:solidFill>
                <a:latin typeface="Arial"/>
                <a:ea typeface="Arial"/>
                <a:cs typeface="Arial"/>
                <a:sym typeface="Arial"/>
              </a:defRPr>
            </a:pPr>
            <a:r>
              <a:rPr dirty="0" err="1"/>
              <a:t>Переутомление</a:t>
            </a:r>
            <a:r>
              <a:rPr dirty="0">
                <a:solidFill>
                  <a:srgbClr val="363F47"/>
                </a:solidFill>
              </a:rPr>
              <a:t> — </a:t>
            </a:r>
            <a:r>
              <a:rPr dirty="0" err="1">
                <a:solidFill>
                  <a:srgbClr val="363F47"/>
                </a:solidFill>
              </a:rPr>
              <a:t>опасное</a:t>
            </a:r>
            <a:r>
              <a:rPr dirty="0">
                <a:solidFill>
                  <a:srgbClr val="363F47"/>
                </a:solidFill>
              </a:rPr>
              <a:t> </a:t>
            </a:r>
            <a:r>
              <a:rPr dirty="0" err="1">
                <a:solidFill>
                  <a:srgbClr val="363F47"/>
                </a:solidFill>
              </a:rPr>
              <a:t>для</a:t>
            </a:r>
            <a:r>
              <a:rPr dirty="0">
                <a:solidFill>
                  <a:srgbClr val="363F47"/>
                </a:solidFill>
              </a:rPr>
              <a:t> </a:t>
            </a:r>
            <a:r>
              <a:rPr dirty="0" err="1">
                <a:solidFill>
                  <a:srgbClr val="363F47"/>
                </a:solidFill>
              </a:rPr>
              <a:t>здоровья</a:t>
            </a:r>
            <a:r>
              <a:rPr dirty="0">
                <a:solidFill>
                  <a:srgbClr val="363F47"/>
                </a:solidFill>
              </a:rPr>
              <a:t> </a:t>
            </a:r>
            <a:r>
              <a:rPr dirty="0" err="1">
                <a:solidFill>
                  <a:srgbClr val="363F47"/>
                </a:solidFill>
              </a:rPr>
              <a:t>последствие</a:t>
            </a:r>
            <a:r>
              <a:rPr dirty="0">
                <a:solidFill>
                  <a:srgbClr val="363F47"/>
                </a:solidFill>
              </a:rPr>
              <a:t> </a:t>
            </a:r>
            <a:r>
              <a:rPr dirty="0" err="1">
                <a:solidFill>
                  <a:srgbClr val="363F47"/>
                </a:solidFill>
              </a:rPr>
              <a:t>длительного</a:t>
            </a:r>
            <a:r>
              <a:rPr dirty="0">
                <a:solidFill>
                  <a:srgbClr val="363F47"/>
                </a:solidFill>
              </a:rPr>
              <a:t> </a:t>
            </a:r>
            <a:r>
              <a:rPr dirty="0" err="1">
                <a:solidFill>
                  <a:srgbClr val="363F47"/>
                </a:solidFill>
              </a:rPr>
              <a:t>утомления</a:t>
            </a:r>
            <a:r>
              <a:rPr dirty="0">
                <a:solidFill>
                  <a:srgbClr val="363F47"/>
                </a:solidFill>
              </a:rPr>
              <a:t>.</a:t>
            </a:r>
          </a:p>
        </p:txBody>
      </p:sp>
      <p:sp>
        <p:nvSpPr>
          <p:cNvPr id="64" name="Shape 52"/>
          <p:cNvSpPr txBox="1"/>
          <p:nvPr/>
        </p:nvSpPr>
        <p:spPr>
          <a:xfrm>
            <a:off x="6805137" y="10370959"/>
            <a:ext cx="13922624" cy="20091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defTabSz="914400">
              <a:defRPr sz="3200">
                <a:solidFill>
                  <a:srgbClr val="7A7A7A"/>
                </a:solidFill>
                <a:latin typeface="Arial"/>
                <a:ea typeface="Arial"/>
                <a:cs typeface="Arial"/>
                <a:sym typeface="Arial"/>
              </a:defRPr>
            </a:lvl1pPr>
          </a:lstStyle>
          <a:p>
            <a:r>
              <a:t>Расстройство сна, апатия, нарушение сердечного ритма и дыхания, повышенное потоотделение, головная боль, головокружение, заторможенность, появление болевых ощущений в мышцах, снижение иммунитета.</a:t>
            </a:r>
          </a:p>
        </p:txBody>
      </p:sp>
      <p:grpSp>
        <p:nvGrpSpPr>
          <p:cNvPr id="68" name="Группа"/>
          <p:cNvGrpSpPr/>
          <p:nvPr/>
        </p:nvGrpSpPr>
        <p:grpSpPr>
          <a:xfrm>
            <a:off x="2450839" y="917200"/>
            <a:ext cx="3503765" cy="3503765"/>
            <a:chOff x="-1" y="0"/>
            <a:chExt cx="3503764" cy="3503764"/>
          </a:xfrm>
        </p:grpSpPr>
        <p:sp>
          <p:nvSpPr>
            <p:cNvPr id="65" name="Кружок"/>
            <p:cNvSpPr/>
            <p:nvPr/>
          </p:nvSpPr>
          <p:spPr>
            <a:xfrm>
              <a:off x="-2" y="-1"/>
              <a:ext cx="3503765" cy="3503765"/>
            </a:xfrm>
            <a:prstGeom prst="ellipse">
              <a:avLst/>
            </a:prstGeom>
            <a:noFill/>
            <a:ln w="25400" cap="flat">
              <a:solidFill>
                <a:srgbClr val="FFFFFF"/>
              </a:solidFill>
              <a:prstDash val="solid"/>
              <a:round/>
            </a:ln>
            <a:effectLst/>
          </p:spPr>
          <p:txBody>
            <a:bodyPr wrap="square" lIns="71433" tIns="71433" rIns="71433" bIns="71433" numCol="1" anchor="ctr">
              <a:noAutofit/>
            </a:bodyPr>
            <a:lstStyle/>
            <a:p>
              <a:endParaRPr/>
            </a:p>
          </p:txBody>
        </p:sp>
        <p:sp>
          <p:nvSpPr>
            <p:cNvPr id="66" name="Кружок"/>
            <p:cNvSpPr/>
            <p:nvPr/>
          </p:nvSpPr>
          <p:spPr>
            <a:xfrm>
              <a:off x="591577" y="591576"/>
              <a:ext cx="2320609" cy="2320607"/>
            </a:xfrm>
            <a:prstGeom prst="ellipse">
              <a:avLst/>
            </a:prstGeom>
            <a:noFill/>
            <a:ln w="50800" cap="flat">
              <a:solidFill>
                <a:srgbClr val="FFFFFF"/>
              </a:solidFill>
              <a:prstDash val="solid"/>
              <a:round/>
            </a:ln>
            <a:effectLst/>
          </p:spPr>
          <p:txBody>
            <a:bodyPr wrap="square" lIns="71433" tIns="71433" rIns="71433" bIns="71433" numCol="1" anchor="ctr">
              <a:noAutofit/>
            </a:bodyPr>
            <a:lstStyle/>
            <a:p>
              <a:endParaRPr/>
            </a:p>
          </p:txBody>
        </p:sp>
        <p:sp>
          <p:nvSpPr>
            <p:cNvPr id="67" name="Кружок"/>
            <p:cNvSpPr/>
            <p:nvPr/>
          </p:nvSpPr>
          <p:spPr>
            <a:xfrm>
              <a:off x="1337115" y="1337114"/>
              <a:ext cx="829533" cy="829533"/>
            </a:xfrm>
            <a:prstGeom prst="ellipse">
              <a:avLst/>
            </a:prstGeom>
            <a:solidFill>
              <a:srgbClr val="E0F7FF"/>
            </a:solidFill>
            <a:ln w="25400" cap="flat">
              <a:solidFill>
                <a:srgbClr val="285FB0"/>
              </a:solidFill>
              <a:prstDash val="solid"/>
              <a:round/>
            </a:ln>
            <a:effectLst/>
          </p:spPr>
          <p:txBody>
            <a:bodyPr wrap="square" lIns="71433" tIns="71433" rIns="71433" bIns="71433" numCol="1" anchor="ctr">
              <a:noAutofit/>
            </a:bodyPr>
            <a:lstStyle/>
            <a:p>
              <a:endParaRPr/>
            </a:p>
          </p:txBody>
        </p:sp>
      </p:grpSp>
      <p:grpSp>
        <p:nvGrpSpPr>
          <p:cNvPr id="72" name="Группа"/>
          <p:cNvGrpSpPr/>
          <p:nvPr/>
        </p:nvGrpSpPr>
        <p:grpSpPr>
          <a:xfrm>
            <a:off x="2450839" y="4906909"/>
            <a:ext cx="3503765" cy="3503767"/>
            <a:chOff x="-1" y="-1"/>
            <a:chExt cx="3503764" cy="3503765"/>
          </a:xfrm>
        </p:grpSpPr>
        <p:sp>
          <p:nvSpPr>
            <p:cNvPr id="69" name="Кружок"/>
            <p:cNvSpPr/>
            <p:nvPr/>
          </p:nvSpPr>
          <p:spPr>
            <a:xfrm>
              <a:off x="-2" y="-2"/>
              <a:ext cx="3503765" cy="3503767"/>
            </a:xfrm>
            <a:prstGeom prst="ellipse">
              <a:avLst/>
            </a:prstGeom>
            <a:noFill/>
            <a:ln w="50800" cap="flat">
              <a:solidFill>
                <a:srgbClr val="FFFFFF"/>
              </a:solidFill>
              <a:prstDash val="solid"/>
              <a:round/>
            </a:ln>
            <a:effectLst/>
          </p:spPr>
          <p:txBody>
            <a:bodyPr wrap="square" lIns="71433" tIns="71433" rIns="71433" bIns="71433" numCol="1" anchor="ctr">
              <a:noAutofit/>
            </a:bodyPr>
            <a:lstStyle/>
            <a:p>
              <a:endParaRPr/>
            </a:p>
          </p:txBody>
        </p:sp>
        <p:sp>
          <p:nvSpPr>
            <p:cNvPr id="70" name="Кружок"/>
            <p:cNvSpPr/>
            <p:nvPr/>
          </p:nvSpPr>
          <p:spPr>
            <a:xfrm>
              <a:off x="591577" y="591577"/>
              <a:ext cx="2320609" cy="2320609"/>
            </a:xfrm>
            <a:prstGeom prst="ellipse">
              <a:avLst/>
            </a:prstGeom>
            <a:solidFill>
              <a:srgbClr val="E0F7FF"/>
            </a:solidFill>
            <a:ln w="25400" cap="flat">
              <a:solidFill>
                <a:srgbClr val="285FB0"/>
              </a:solidFill>
              <a:prstDash val="solid"/>
              <a:round/>
            </a:ln>
            <a:effectLst/>
          </p:spPr>
          <p:txBody>
            <a:bodyPr wrap="square" lIns="71433" tIns="71433" rIns="71433" bIns="71433" numCol="1" anchor="ctr">
              <a:noAutofit/>
            </a:bodyPr>
            <a:lstStyle/>
            <a:p>
              <a:endParaRPr/>
            </a:p>
          </p:txBody>
        </p:sp>
        <p:sp>
          <p:nvSpPr>
            <p:cNvPr id="71" name="Кружок"/>
            <p:cNvSpPr/>
            <p:nvPr/>
          </p:nvSpPr>
          <p:spPr>
            <a:xfrm>
              <a:off x="1337115" y="1337115"/>
              <a:ext cx="829533" cy="829533"/>
            </a:xfrm>
            <a:prstGeom prst="ellipse">
              <a:avLst/>
            </a:prstGeom>
            <a:solidFill>
              <a:srgbClr val="A7DDF2"/>
            </a:solidFill>
            <a:ln w="25400" cap="flat">
              <a:solidFill>
                <a:srgbClr val="285FB0"/>
              </a:solidFill>
              <a:prstDash val="solid"/>
              <a:round/>
            </a:ln>
            <a:effectLst/>
          </p:spPr>
          <p:txBody>
            <a:bodyPr wrap="square" lIns="71433" tIns="71433" rIns="71433" bIns="71433" numCol="1" anchor="ctr">
              <a:noAutofit/>
            </a:bodyPr>
            <a:lstStyle/>
            <a:p>
              <a:endParaRPr/>
            </a:p>
          </p:txBody>
        </p:sp>
      </p:grpSp>
      <p:grpSp>
        <p:nvGrpSpPr>
          <p:cNvPr id="76" name="Группа"/>
          <p:cNvGrpSpPr/>
          <p:nvPr/>
        </p:nvGrpSpPr>
        <p:grpSpPr>
          <a:xfrm>
            <a:off x="2450839" y="8896624"/>
            <a:ext cx="3503765" cy="3503765"/>
            <a:chOff x="-1" y="0"/>
            <a:chExt cx="3503764" cy="3503763"/>
          </a:xfrm>
        </p:grpSpPr>
        <p:sp>
          <p:nvSpPr>
            <p:cNvPr id="73" name="Кружок"/>
            <p:cNvSpPr/>
            <p:nvPr/>
          </p:nvSpPr>
          <p:spPr>
            <a:xfrm>
              <a:off x="-2" y="-1"/>
              <a:ext cx="3503765" cy="3503764"/>
            </a:xfrm>
            <a:prstGeom prst="ellipse">
              <a:avLst/>
            </a:prstGeom>
            <a:solidFill>
              <a:srgbClr val="DFF7FF"/>
            </a:solidFill>
            <a:ln w="25400" cap="flat">
              <a:solidFill>
                <a:schemeClr val="accent1"/>
              </a:solidFill>
              <a:prstDash val="solid"/>
              <a:round/>
            </a:ln>
            <a:effectLst/>
          </p:spPr>
          <p:txBody>
            <a:bodyPr wrap="square" lIns="71433" tIns="71433" rIns="71433" bIns="71433" numCol="1" anchor="ctr">
              <a:noAutofit/>
            </a:bodyPr>
            <a:lstStyle/>
            <a:p>
              <a:endParaRPr/>
            </a:p>
          </p:txBody>
        </p:sp>
        <p:sp>
          <p:nvSpPr>
            <p:cNvPr id="74" name="Кружок"/>
            <p:cNvSpPr/>
            <p:nvPr/>
          </p:nvSpPr>
          <p:spPr>
            <a:xfrm>
              <a:off x="591577" y="591577"/>
              <a:ext cx="2320609" cy="2320607"/>
            </a:xfrm>
            <a:prstGeom prst="ellipse">
              <a:avLst/>
            </a:prstGeom>
            <a:solidFill>
              <a:srgbClr val="A7DDF2"/>
            </a:solidFill>
            <a:ln w="25400" cap="flat">
              <a:solidFill>
                <a:srgbClr val="285FB0"/>
              </a:solidFill>
              <a:prstDash val="solid"/>
              <a:round/>
            </a:ln>
            <a:effectLst/>
          </p:spPr>
          <p:txBody>
            <a:bodyPr wrap="square" lIns="71433" tIns="71433" rIns="71433" bIns="71433" numCol="1" anchor="ctr">
              <a:noAutofit/>
            </a:bodyPr>
            <a:lstStyle/>
            <a:p>
              <a:endParaRPr/>
            </a:p>
          </p:txBody>
        </p:sp>
        <p:sp>
          <p:nvSpPr>
            <p:cNvPr id="75" name="Кружок"/>
            <p:cNvSpPr/>
            <p:nvPr/>
          </p:nvSpPr>
          <p:spPr>
            <a:xfrm>
              <a:off x="1337115" y="1337114"/>
              <a:ext cx="829533" cy="829533"/>
            </a:xfrm>
            <a:prstGeom prst="ellipse">
              <a:avLst/>
            </a:prstGeom>
            <a:solidFill>
              <a:srgbClr val="72B6E3"/>
            </a:solidFill>
            <a:ln w="25400" cap="flat">
              <a:solidFill>
                <a:srgbClr val="285FB0"/>
              </a:solidFill>
              <a:prstDash val="solid"/>
              <a:round/>
            </a:ln>
            <a:effectLst/>
          </p:spPr>
          <p:txBody>
            <a:bodyPr wrap="square" lIns="71433" tIns="71433" rIns="71433" bIns="71433" numCol="1" anchor="ctr">
              <a:noAutofit/>
            </a:bodyPr>
            <a:lstStyle/>
            <a:p>
              <a:endParaRPr/>
            </a:p>
          </p:txBody>
        </p:sp>
      </p:grpSp>
      <p:sp>
        <p:nvSpPr>
          <p:cNvPr id="77" name="Линия"/>
          <p:cNvSpPr/>
          <p:nvPr/>
        </p:nvSpPr>
        <p:spPr>
          <a:xfrm flipH="1">
            <a:off x="4202722" y="3019319"/>
            <a:ext cx="4" cy="2444422"/>
          </a:xfrm>
          <a:prstGeom prst="line">
            <a:avLst/>
          </a:prstGeom>
          <a:ln w="50800" cap="rnd">
            <a:solidFill>
              <a:srgbClr val="72B6E3"/>
            </a:solidFill>
            <a:custDash>
              <a:ds d="100000" sp="200000"/>
            </a:custDash>
            <a:tailEnd type="triangle"/>
          </a:ln>
        </p:spPr>
        <p:txBody>
          <a:bodyPr lIns="45718" tIns="45718" rIns="45718" bIns="45718"/>
          <a:lstStyle/>
          <a:p>
            <a:endParaRPr/>
          </a:p>
        </p:txBody>
      </p:sp>
      <p:sp>
        <p:nvSpPr>
          <p:cNvPr id="78" name="Линия"/>
          <p:cNvSpPr/>
          <p:nvPr/>
        </p:nvSpPr>
        <p:spPr>
          <a:xfrm>
            <a:off x="4202722" y="7793480"/>
            <a:ext cx="4" cy="1011151"/>
          </a:xfrm>
          <a:prstGeom prst="line">
            <a:avLst/>
          </a:prstGeom>
          <a:ln w="50800" cap="rnd">
            <a:solidFill>
              <a:srgbClr val="72B6E3"/>
            </a:solidFill>
            <a:custDash>
              <a:ds d="100000" sp="200000"/>
            </a:custDash>
            <a:tailEnd type="triangle"/>
          </a:ln>
        </p:spPr>
        <p:txBody>
          <a:bodyPr lIns="45718" tIns="45718" rIns="45718" bIns="45718"/>
          <a:lstStyle/>
          <a:p>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Shape 540"/>
          <p:cNvSpPr/>
          <p:nvPr/>
        </p:nvSpPr>
        <p:spPr>
          <a:xfrm>
            <a:off x="-178000" y="-177800"/>
            <a:ext cx="24740000" cy="14175980"/>
          </a:xfrm>
          <a:prstGeom prst="rect">
            <a:avLst/>
          </a:prstGeom>
          <a:solidFill>
            <a:srgbClr val="F6F5F3"/>
          </a:solidFill>
          <a:ln w="12700">
            <a:miter lim="400000"/>
          </a:ln>
        </p:spPr>
        <p:txBody>
          <a:bodyPr lIns="71433" tIns="71433" rIns="71433" bIns="71433" anchor="ctr"/>
          <a:lstStyle/>
          <a:p>
            <a:pPr>
              <a:defRPr>
                <a:latin typeface="+mn-lt"/>
                <a:ea typeface="+mn-ea"/>
                <a:cs typeface="+mn-cs"/>
                <a:sym typeface="Helvetica Neue"/>
              </a:defRPr>
            </a:pPr>
            <a:endParaRPr/>
          </a:p>
        </p:txBody>
      </p:sp>
      <p:sp>
        <p:nvSpPr>
          <p:cNvPr id="594" name="Shape 541"/>
          <p:cNvSpPr txBox="1"/>
          <p:nvPr/>
        </p:nvSpPr>
        <p:spPr>
          <a:xfrm>
            <a:off x="1028998" y="2168424"/>
            <a:ext cx="18814950" cy="13644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nchor="ctr">
            <a:spAutoFit/>
          </a:bodyPr>
          <a:lstStyle>
            <a:lvl1pPr>
              <a:defRPr sz="8600" b="1">
                <a:solidFill>
                  <a:srgbClr val="535353"/>
                </a:solidFill>
                <a:latin typeface="Arial"/>
                <a:ea typeface="Arial"/>
                <a:cs typeface="Arial"/>
                <a:sym typeface="Arial"/>
              </a:defRPr>
            </a:lvl1pPr>
          </a:lstStyle>
          <a:p>
            <a:r>
              <a:t>Oceanmin</a:t>
            </a:r>
          </a:p>
        </p:txBody>
      </p:sp>
      <p:sp>
        <p:nvSpPr>
          <p:cNvPr id="595" name="Shape 542"/>
          <p:cNvSpPr/>
          <p:nvPr/>
        </p:nvSpPr>
        <p:spPr>
          <a:xfrm>
            <a:off x="11536959" y="1949759"/>
            <a:ext cx="13184720" cy="9615963"/>
          </a:xfrm>
          <a:prstGeom prst="rect">
            <a:avLst/>
          </a:prstGeom>
          <a:solidFill>
            <a:srgbClr val="285FB0"/>
          </a:solidFill>
          <a:ln w="12700">
            <a:miter lim="400000"/>
          </a:ln>
        </p:spPr>
        <p:txBody>
          <a:bodyPr lIns="71433" tIns="71433" rIns="71433" bIns="71433"/>
          <a:lstStyle/>
          <a:p>
            <a:pPr defTabSz="914400">
              <a:defRPr sz="1800">
                <a:latin typeface="Arial"/>
                <a:ea typeface="Arial"/>
                <a:cs typeface="Arial"/>
                <a:sym typeface="Arial"/>
              </a:defRPr>
            </a:pPr>
            <a:endParaRPr/>
          </a:p>
        </p:txBody>
      </p:sp>
      <p:pic>
        <p:nvPicPr>
          <p:cNvPr id="596" name="image5.png" descr="image5.png"/>
          <p:cNvPicPr>
            <a:picLocks noChangeAspect="1"/>
          </p:cNvPicPr>
          <p:nvPr/>
        </p:nvPicPr>
        <p:blipFill>
          <a:blip r:embed="rId2"/>
          <a:stretch>
            <a:fillRect/>
          </a:stretch>
        </p:blipFill>
        <p:spPr>
          <a:xfrm>
            <a:off x="1046162" y="12715875"/>
            <a:ext cx="1938342" cy="338140"/>
          </a:xfrm>
          <a:prstGeom prst="rect">
            <a:avLst/>
          </a:prstGeom>
          <a:ln w="12700">
            <a:miter lim="400000"/>
          </a:ln>
        </p:spPr>
      </p:pic>
      <p:sp>
        <p:nvSpPr>
          <p:cNvPr id="597" name="Shape 547"/>
          <p:cNvSpPr txBox="1"/>
          <p:nvPr/>
        </p:nvSpPr>
        <p:spPr>
          <a:xfrm>
            <a:off x="1024158" y="7210659"/>
            <a:ext cx="4248858" cy="34473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85678" tIns="85678" rIns="85678" bIns="85678">
            <a:spAutoFit/>
          </a:bodyPr>
          <a:lstStyle/>
          <a:p>
            <a:pPr defTabSz="914400">
              <a:defRPr sz="3200" b="1" spc="-1">
                <a:solidFill>
                  <a:srgbClr val="535353"/>
                </a:solidFill>
                <a:latin typeface="Arial"/>
                <a:ea typeface="Arial"/>
                <a:cs typeface="Arial"/>
                <a:sym typeface="Arial"/>
              </a:defRPr>
            </a:pPr>
            <a:r>
              <a:t>БОНУСНЫЕ БАЛЛЫ</a:t>
            </a:r>
          </a:p>
          <a:p>
            <a:pPr defTabSz="914400">
              <a:defRPr sz="3200" spc="-1">
                <a:latin typeface="Arial"/>
                <a:ea typeface="Arial"/>
                <a:cs typeface="Arial"/>
                <a:sym typeface="Arial"/>
              </a:defRPr>
            </a:pPr>
            <a:endParaRPr/>
          </a:p>
          <a:p>
            <a:pPr defTabSz="914400">
              <a:defRPr sz="3200" spc="-1">
                <a:latin typeface="Arial"/>
                <a:ea typeface="Arial"/>
                <a:cs typeface="Arial"/>
                <a:sym typeface="Arial"/>
              </a:defRPr>
            </a:pPr>
            <a:endParaRPr/>
          </a:p>
          <a:p>
            <a:pPr defTabSz="914400">
              <a:defRPr sz="3200" b="1" spc="-1">
                <a:solidFill>
                  <a:srgbClr val="535353"/>
                </a:solidFill>
                <a:latin typeface="Arial"/>
                <a:ea typeface="Arial"/>
                <a:cs typeface="Arial"/>
                <a:sym typeface="Arial"/>
              </a:defRPr>
            </a:pPr>
            <a:r>
              <a:t>КЛУБНАЯ ЦЕНА</a:t>
            </a:r>
          </a:p>
          <a:p>
            <a:pPr defTabSz="914400">
              <a:defRPr sz="3200" spc="-1">
                <a:latin typeface="Arial"/>
                <a:ea typeface="Arial"/>
                <a:cs typeface="Arial"/>
                <a:sym typeface="Arial"/>
              </a:defRPr>
            </a:pPr>
            <a:endParaRPr/>
          </a:p>
          <a:p>
            <a:pPr defTabSz="914400">
              <a:defRPr sz="3200" spc="-1">
                <a:latin typeface="Arial"/>
                <a:ea typeface="Arial"/>
                <a:cs typeface="Arial"/>
                <a:sym typeface="Arial"/>
              </a:defRPr>
            </a:pPr>
            <a:endParaRPr/>
          </a:p>
          <a:p>
            <a:pPr defTabSz="914400">
              <a:defRPr sz="3200" b="1" spc="-1">
                <a:solidFill>
                  <a:srgbClr val="535353"/>
                </a:solidFill>
                <a:latin typeface="Arial"/>
                <a:ea typeface="Arial"/>
                <a:cs typeface="Arial"/>
                <a:sym typeface="Arial"/>
              </a:defRPr>
            </a:pPr>
            <a:r>
              <a:t>РОЗНИЧНАЯ ЦЕНА</a:t>
            </a:r>
          </a:p>
        </p:txBody>
      </p:sp>
      <p:sp>
        <p:nvSpPr>
          <p:cNvPr id="598" name="Shape 548"/>
          <p:cNvSpPr txBox="1"/>
          <p:nvPr/>
        </p:nvSpPr>
        <p:spPr>
          <a:xfrm>
            <a:off x="6179999" y="7007466"/>
            <a:ext cx="913360" cy="9732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85678" tIns="85678" rIns="85678" bIns="85678">
            <a:spAutoFit/>
          </a:bodyPr>
          <a:lstStyle>
            <a:lvl1pPr defTabSz="914400">
              <a:defRPr sz="5200" b="1" spc="-1">
                <a:solidFill>
                  <a:srgbClr val="535353"/>
                </a:solidFill>
                <a:latin typeface="Arial"/>
                <a:ea typeface="Arial"/>
                <a:cs typeface="Arial"/>
                <a:sym typeface="Arial"/>
              </a:defRPr>
            </a:lvl1pPr>
          </a:lstStyle>
          <a:p>
            <a:r>
              <a:rPr lang="ru-RU" dirty="0"/>
              <a:t>17</a:t>
            </a:r>
            <a:endParaRPr dirty="0"/>
          </a:p>
        </p:txBody>
      </p:sp>
      <p:sp>
        <p:nvSpPr>
          <p:cNvPr id="599" name="Shape 549"/>
          <p:cNvSpPr txBox="1"/>
          <p:nvPr/>
        </p:nvSpPr>
        <p:spPr>
          <a:xfrm>
            <a:off x="6196881" y="9913618"/>
            <a:ext cx="2707698" cy="9732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85678" tIns="85678" rIns="85678" bIns="85678">
            <a:spAutoFit/>
          </a:bodyPr>
          <a:lstStyle/>
          <a:p>
            <a:pPr defTabSz="914400">
              <a:defRPr sz="5200" b="1" spc="-1">
                <a:solidFill>
                  <a:srgbClr val="535353"/>
                </a:solidFill>
                <a:latin typeface="Arial"/>
                <a:ea typeface="Arial"/>
                <a:cs typeface="Arial"/>
                <a:sym typeface="Arial"/>
              </a:defRPr>
            </a:pPr>
            <a:r>
              <a:rPr lang="ru-RU" dirty="0"/>
              <a:t>31,25</a:t>
            </a:r>
            <a:r>
              <a:rPr dirty="0"/>
              <a:t> </a:t>
            </a:r>
            <a:r>
              <a:rPr sz="3200" dirty="0" err="1"/>
              <a:t>у.е</a:t>
            </a:r>
            <a:r>
              <a:rPr sz="3200" dirty="0"/>
              <a:t>.</a:t>
            </a:r>
          </a:p>
        </p:txBody>
      </p:sp>
      <p:sp>
        <p:nvSpPr>
          <p:cNvPr id="600" name="Shape 550"/>
          <p:cNvSpPr txBox="1"/>
          <p:nvPr/>
        </p:nvSpPr>
        <p:spPr>
          <a:xfrm>
            <a:off x="6179999" y="8565612"/>
            <a:ext cx="1709412" cy="9732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85678" tIns="85678" rIns="85678" bIns="85678">
            <a:spAutoFit/>
          </a:bodyPr>
          <a:lstStyle/>
          <a:p>
            <a:pPr defTabSz="914400">
              <a:defRPr sz="5200" b="1" spc="-1">
                <a:solidFill>
                  <a:srgbClr val="535353"/>
                </a:solidFill>
                <a:latin typeface="Arial"/>
                <a:ea typeface="Arial"/>
                <a:cs typeface="Arial"/>
                <a:sym typeface="Arial"/>
              </a:defRPr>
            </a:pPr>
            <a:r>
              <a:rPr lang="ru-RU" dirty="0"/>
              <a:t>25</a:t>
            </a:r>
            <a:r>
              <a:rPr sz="3200" dirty="0"/>
              <a:t> </a:t>
            </a:r>
            <a:r>
              <a:rPr sz="3200" dirty="0" err="1"/>
              <a:t>у.е</a:t>
            </a:r>
            <a:r>
              <a:rPr sz="3200" dirty="0"/>
              <a:t>.</a:t>
            </a:r>
          </a:p>
        </p:txBody>
      </p:sp>
      <p:sp>
        <p:nvSpPr>
          <p:cNvPr id="601" name="Shape 551"/>
          <p:cNvSpPr/>
          <p:nvPr/>
        </p:nvSpPr>
        <p:spPr>
          <a:xfrm>
            <a:off x="5927304" y="6767714"/>
            <a:ext cx="1423147" cy="1423147"/>
          </a:xfrm>
          <a:prstGeom prst="ellipse">
            <a:avLst/>
          </a:prstGeom>
          <a:ln w="38160">
            <a:solidFill>
              <a:srgbClr val="72B6E3"/>
            </a:solidFill>
          </a:ln>
        </p:spPr>
        <p:txBody>
          <a:bodyPr lIns="71433" tIns="71433" rIns="71433" bIns="71433"/>
          <a:lstStyle/>
          <a:p>
            <a:pPr defTabSz="914400">
              <a:defRPr sz="1800">
                <a:latin typeface="Arial"/>
                <a:ea typeface="Arial"/>
                <a:cs typeface="Arial"/>
                <a:sym typeface="Arial"/>
              </a:defRPr>
            </a:pPr>
            <a:endParaRPr/>
          </a:p>
        </p:txBody>
      </p:sp>
      <p:sp>
        <p:nvSpPr>
          <p:cNvPr id="602" name="Shape 552"/>
          <p:cNvSpPr txBox="1"/>
          <p:nvPr/>
        </p:nvSpPr>
        <p:spPr>
          <a:xfrm>
            <a:off x="1117787" y="4319006"/>
            <a:ext cx="9850078" cy="18893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nchor="ctr">
            <a:spAutoFit/>
          </a:bodyPr>
          <a:lstStyle/>
          <a:p>
            <a:pPr>
              <a:lnSpc>
                <a:spcPct val="90000"/>
              </a:lnSpc>
              <a:defRPr sz="5400" b="1">
                <a:solidFill>
                  <a:srgbClr val="707070"/>
                </a:solidFill>
                <a:latin typeface="Arial"/>
                <a:ea typeface="Arial"/>
                <a:cs typeface="Arial"/>
                <a:sym typeface="Arial"/>
              </a:defRPr>
            </a:pPr>
            <a:r>
              <a:rPr lang="ru-RU" dirty="0"/>
              <a:t>225115</a:t>
            </a:r>
            <a:endParaRPr sz="3600" dirty="0"/>
          </a:p>
          <a:p>
            <a:pPr>
              <a:lnSpc>
                <a:spcPct val="90000"/>
              </a:lnSpc>
              <a:defRPr sz="3600" b="1">
                <a:solidFill>
                  <a:srgbClr val="707070"/>
                </a:solidFill>
                <a:latin typeface="Arial"/>
                <a:ea typeface="Arial"/>
                <a:cs typeface="Arial"/>
                <a:sym typeface="Arial"/>
              </a:defRPr>
            </a:pPr>
            <a:endParaRPr sz="3600" dirty="0"/>
          </a:p>
          <a:p>
            <a:pPr>
              <a:lnSpc>
                <a:spcPct val="90000"/>
              </a:lnSpc>
              <a:defRPr sz="3600" b="1">
                <a:solidFill>
                  <a:srgbClr val="285FB0"/>
                </a:solidFill>
                <a:latin typeface="Arial"/>
                <a:ea typeface="Arial"/>
                <a:cs typeface="Arial"/>
                <a:sym typeface="Arial"/>
              </a:defRPr>
            </a:pPr>
            <a:r>
              <a:rPr dirty="0"/>
              <a:t>1 </a:t>
            </a:r>
            <a:r>
              <a:rPr dirty="0" err="1"/>
              <a:t>упаковка</a:t>
            </a:r>
            <a:r>
              <a:rPr dirty="0">
                <a:solidFill>
                  <a:srgbClr val="707070"/>
                </a:solidFill>
              </a:rPr>
              <a:t> = 15 </a:t>
            </a:r>
            <a:r>
              <a:rPr dirty="0" err="1">
                <a:solidFill>
                  <a:srgbClr val="7A7A7A"/>
                </a:solidFill>
              </a:rPr>
              <a:t>саше</a:t>
            </a:r>
            <a:r>
              <a:rPr dirty="0">
                <a:solidFill>
                  <a:srgbClr val="FF0000"/>
                </a:solidFill>
              </a:rPr>
              <a:t> </a:t>
            </a:r>
            <a:r>
              <a:rPr dirty="0" err="1">
                <a:solidFill>
                  <a:srgbClr val="707070"/>
                </a:solidFill>
              </a:rPr>
              <a:t>по</a:t>
            </a:r>
            <a:r>
              <a:rPr dirty="0">
                <a:solidFill>
                  <a:srgbClr val="707070"/>
                </a:solidFill>
              </a:rPr>
              <a:t> 1 г</a:t>
            </a:r>
          </a:p>
        </p:txBody>
      </p:sp>
      <p:sp>
        <p:nvSpPr>
          <p:cNvPr id="603" name="Shape 554"/>
          <p:cNvSpPr/>
          <p:nvPr/>
        </p:nvSpPr>
        <p:spPr>
          <a:xfrm flipH="1" flipV="1">
            <a:off x="1201768" y="5361737"/>
            <a:ext cx="9766098" cy="20049"/>
          </a:xfrm>
          <a:prstGeom prst="line">
            <a:avLst/>
          </a:prstGeom>
          <a:ln w="38100">
            <a:solidFill>
              <a:srgbClr val="DDDDDD"/>
            </a:solidFill>
            <a:miter lim="400000"/>
          </a:ln>
        </p:spPr>
        <p:txBody>
          <a:bodyPr lIns="45718" tIns="45718" rIns="45718" bIns="45718"/>
          <a:lstStyle/>
          <a:p>
            <a:endParaRPr/>
          </a:p>
        </p:txBody>
      </p:sp>
      <p:sp>
        <p:nvSpPr>
          <p:cNvPr id="604" name="Shape 45"/>
          <p:cNvSpPr txBox="1"/>
          <p:nvPr/>
        </p:nvSpPr>
        <p:spPr>
          <a:xfrm>
            <a:off x="22160439" y="12782736"/>
            <a:ext cx="1383647" cy="426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3" tIns="71433" rIns="71433" bIns="71433" anchor="ctr">
            <a:spAutoFit/>
          </a:bodyPr>
          <a:lstStyle>
            <a:lvl1pPr algn="r">
              <a:lnSpc>
                <a:spcPct val="90000"/>
              </a:lnSpc>
              <a:defRPr sz="2000" b="1">
                <a:solidFill>
                  <a:srgbClr val="72B5E4"/>
                </a:solidFill>
                <a:latin typeface="Arial"/>
                <a:ea typeface="Arial"/>
                <a:cs typeface="Arial"/>
                <a:sym typeface="Arial"/>
              </a:defRPr>
            </a:lvl1pPr>
          </a:lstStyle>
          <a:p>
            <a:r>
              <a:t>Oceanmin</a:t>
            </a:r>
          </a:p>
        </p:txBody>
      </p:sp>
      <p:pic>
        <p:nvPicPr>
          <p:cNvPr id="605" name="oceanmin card 15.png" descr="oceanmin card 15.png"/>
          <p:cNvPicPr>
            <a:picLocks noChangeAspect="1"/>
          </p:cNvPicPr>
          <p:nvPr/>
        </p:nvPicPr>
        <p:blipFill>
          <a:blip r:embed="rId3"/>
          <a:stretch>
            <a:fillRect/>
          </a:stretch>
        </p:blipFill>
        <p:spPr>
          <a:xfrm>
            <a:off x="14868458" y="3481851"/>
            <a:ext cx="6928741" cy="712101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7" name="oceanmin-1.png" descr="oceanmin-1.pn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608" name="Shape 21"/>
          <p:cNvSpPr txBox="1"/>
          <p:nvPr/>
        </p:nvSpPr>
        <p:spPr>
          <a:xfrm>
            <a:off x="13917823" y="5043863"/>
            <a:ext cx="7524047" cy="18456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3" tIns="71433" rIns="71433" bIns="71433" anchor="ctr">
            <a:spAutoFit/>
          </a:bodyPr>
          <a:lstStyle>
            <a:lvl1pPr>
              <a:spcBef>
                <a:spcPts val="1800"/>
              </a:spcBef>
              <a:defRPr sz="12000" b="1">
                <a:solidFill>
                  <a:srgbClr val="285FB0"/>
                </a:solidFill>
                <a:latin typeface="Arial"/>
                <a:ea typeface="Arial"/>
                <a:cs typeface="Arial"/>
                <a:sym typeface="Arial"/>
              </a:defRPr>
            </a:lvl1pPr>
          </a:lstStyle>
          <a:p>
            <a:r>
              <a:t>Oceanmin</a:t>
            </a:r>
          </a:p>
        </p:txBody>
      </p:sp>
      <p:pic>
        <p:nvPicPr>
          <p:cNvPr id="609" name="image5.png" descr="image5.png"/>
          <p:cNvPicPr>
            <a:picLocks noChangeAspect="1"/>
          </p:cNvPicPr>
          <p:nvPr/>
        </p:nvPicPr>
        <p:blipFill>
          <a:blip r:embed="rId3"/>
          <a:stretch>
            <a:fillRect/>
          </a:stretch>
        </p:blipFill>
        <p:spPr>
          <a:xfrm>
            <a:off x="20484616" y="12562306"/>
            <a:ext cx="2818645" cy="491710"/>
          </a:xfrm>
          <a:prstGeom prst="rect">
            <a:avLst/>
          </a:prstGeom>
          <a:ln w="12700">
            <a:miter lim="400000"/>
          </a:ln>
        </p:spPr>
      </p:pic>
      <p:sp>
        <p:nvSpPr>
          <p:cNvPr id="610" name="Shape 21"/>
          <p:cNvSpPr txBox="1"/>
          <p:nvPr/>
        </p:nvSpPr>
        <p:spPr>
          <a:xfrm>
            <a:off x="13889248" y="6954469"/>
            <a:ext cx="6971362" cy="18988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3" tIns="71433" rIns="71433" bIns="71433" anchor="ctr">
            <a:spAutoFit/>
          </a:bodyPr>
          <a:lstStyle/>
          <a:p>
            <a:pPr>
              <a:spcBef>
                <a:spcPts val="1800"/>
              </a:spcBef>
              <a:defRPr sz="5300">
                <a:solidFill>
                  <a:srgbClr val="363F47"/>
                </a:solidFill>
                <a:latin typeface="Arial"/>
                <a:ea typeface="Arial"/>
                <a:cs typeface="Arial"/>
                <a:sym typeface="Arial"/>
              </a:defRPr>
            </a:pPr>
            <a:r>
              <a:t>Сила океана </a:t>
            </a:r>
          </a:p>
          <a:p>
            <a:pPr>
              <a:spcBef>
                <a:spcPts val="1800"/>
              </a:spcBef>
              <a:defRPr sz="5300">
                <a:solidFill>
                  <a:srgbClr val="363F47"/>
                </a:solidFill>
                <a:latin typeface="Arial"/>
                <a:ea typeface="Arial"/>
                <a:cs typeface="Arial"/>
                <a:sym typeface="Arial"/>
              </a:defRPr>
            </a:pPr>
            <a:r>
              <a:t>в твоём стакане воды</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Shape 107"/>
          <p:cNvSpPr/>
          <p:nvPr/>
        </p:nvSpPr>
        <p:spPr>
          <a:xfrm>
            <a:off x="-178000" y="-229990"/>
            <a:ext cx="24740000" cy="14175980"/>
          </a:xfrm>
          <a:prstGeom prst="rect">
            <a:avLst/>
          </a:prstGeom>
          <a:solidFill>
            <a:srgbClr val="F6F5F3"/>
          </a:solidFill>
          <a:ln w="12700">
            <a:miter lim="400000"/>
          </a:ln>
        </p:spPr>
        <p:txBody>
          <a:bodyPr lIns="71433" tIns="71433" rIns="71433" bIns="71433" anchor="ctr"/>
          <a:lstStyle/>
          <a:p>
            <a:pPr>
              <a:defRPr>
                <a:latin typeface="+mn-lt"/>
                <a:ea typeface="+mn-ea"/>
                <a:cs typeface="+mn-cs"/>
                <a:sym typeface="Helvetica Neue"/>
              </a:defRPr>
            </a:pPr>
            <a:endParaRPr/>
          </a:p>
        </p:txBody>
      </p:sp>
      <p:sp>
        <p:nvSpPr>
          <p:cNvPr id="83" name="Shape 45"/>
          <p:cNvSpPr txBox="1"/>
          <p:nvPr/>
        </p:nvSpPr>
        <p:spPr>
          <a:xfrm>
            <a:off x="22160439" y="12782736"/>
            <a:ext cx="1383647" cy="426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3" tIns="71433" rIns="71433" bIns="71433" anchor="ctr">
            <a:spAutoFit/>
          </a:bodyPr>
          <a:lstStyle>
            <a:lvl1pPr algn="r">
              <a:lnSpc>
                <a:spcPct val="90000"/>
              </a:lnSpc>
              <a:defRPr sz="2000" b="1">
                <a:solidFill>
                  <a:srgbClr val="72B5E4"/>
                </a:solidFill>
                <a:latin typeface="Arial"/>
                <a:ea typeface="Arial"/>
                <a:cs typeface="Arial"/>
                <a:sym typeface="Arial"/>
              </a:defRPr>
            </a:lvl1pPr>
          </a:lstStyle>
          <a:p>
            <a:r>
              <a:t>Oceanmin</a:t>
            </a:r>
          </a:p>
        </p:txBody>
      </p:sp>
      <p:pic>
        <p:nvPicPr>
          <p:cNvPr id="84" name="image5.png" descr="image5.png"/>
          <p:cNvPicPr>
            <a:picLocks noChangeAspect="1"/>
          </p:cNvPicPr>
          <p:nvPr/>
        </p:nvPicPr>
        <p:blipFill>
          <a:blip r:embed="rId2"/>
          <a:stretch>
            <a:fillRect/>
          </a:stretch>
        </p:blipFill>
        <p:spPr>
          <a:xfrm>
            <a:off x="1046162" y="12715875"/>
            <a:ext cx="1938342" cy="338140"/>
          </a:xfrm>
          <a:prstGeom prst="rect">
            <a:avLst/>
          </a:prstGeom>
          <a:ln w="12700">
            <a:miter lim="400000"/>
          </a:ln>
        </p:spPr>
      </p:pic>
      <p:sp>
        <p:nvSpPr>
          <p:cNvPr id="85" name="Shape 51"/>
          <p:cNvSpPr txBox="1"/>
          <p:nvPr/>
        </p:nvSpPr>
        <p:spPr>
          <a:xfrm>
            <a:off x="967840" y="1164297"/>
            <a:ext cx="22448320" cy="19045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lnSpc>
                <a:spcPct val="90000"/>
              </a:lnSpc>
              <a:defRPr sz="6400" b="1">
                <a:solidFill>
                  <a:srgbClr val="535353"/>
                </a:solidFill>
                <a:latin typeface="Arial"/>
                <a:ea typeface="Arial"/>
                <a:cs typeface="Arial"/>
                <a:sym typeface="Arial"/>
              </a:defRPr>
            </a:pPr>
            <a:r>
              <a:t>В современном мире хроническая усталость  </a:t>
            </a:r>
          </a:p>
          <a:p>
            <a:pPr defTabSz="914400">
              <a:lnSpc>
                <a:spcPct val="90000"/>
              </a:lnSpc>
              <a:defRPr sz="6400" b="1">
                <a:solidFill>
                  <a:srgbClr val="535353"/>
                </a:solidFill>
                <a:latin typeface="Arial"/>
                <a:ea typeface="Arial"/>
                <a:cs typeface="Arial"/>
                <a:sym typeface="Arial"/>
              </a:defRPr>
            </a:pPr>
            <a:r>
              <a:t>и эмоциональное выгорание –</a:t>
            </a:r>
            <a:r>
              <a:rPr>
                <a:solidFill>
                  <a:srgbClr val="285FB0"/>
                </a:solidFill>
              </a:rPr>
              <a:t> признанные диагнозы</a:t>
            </a:r>
          </a:p>
        </p:txBody>
      </p:sp>
      <p:sp>
        <p:nvSpPr>
          <p:cNvPr id="86" name="Shape 72"/>
          <p:cNvSpPr/>
          <p:nvPr/>
        </p:nvSpPr>
        <p:spPr>
          <a:xfrm flipH="1">
            <a:off x="1068917" y="8142764"/>
            <a:ext cx="4" cy="4070016"/>
          </a:xfrm>
          <a:prstGeom prst="line">
            <a:avLst/>
          </a:prstGeom>
          <a:ln w="38100">
            <a:solidFill>
              <a:srgbClr val="72B6E3"/>
            </a:solidFill>
          </a:ln>
        </p:spPr>
        <p:txBody>
          <a:bodyPr lIns="45718" tIns="45718" rIns="45718" bIns="45718"/>
          <a:lstStyle/>
          <a:p>
            <a:endParaRPr/>
          </a:p>
        </p:txBody>
      </p:sp>
      <p:sp>
        <p:nvSpPr>
          <p:cNvPr id="87" name="Shape 52"/>
          <p:cNvSpPr txBox="1"/>
          <p:nvPr/>
        </p:nvSpPr>
        <p:spPr>
          <a:xfrm>
            <a:off x="1266082" y="8059549"/>
            <a:ext cx="22180476" cy="45557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spcBef>
                <a:spcPts val="800"/>
              </a:spcBef>
              <a:defRPr sz="1500">
                <a:solidFill>
                  <a:srgbClr val="7A7A7A"/>
                </a:solidFill>
                <a:latin typeface="Arial"/>
                <a:ea typeface="Arial"/>
                <a:cs typeface="Arial"/>
                <a:sym typeface="Arial"/>
              </a:defRPr>
            </a:pPr>
            <a:r>
              <a:rPr dirty="0"/>
              <a:t>* </a:t>
            </a:r>
            <a:r>
              <a:rPr dirty="0" err="1"/>
              <a:t>Состояние</a:t>
            </a:r>
            <a:r>
              <a:rPr dirty="0"/>
              <a:t> </a:t>
            </a:r>
            <a:r>
              <a:rPr dirty="0" err="1"/>
              <a:t>выгорания</a:t>
            </a:r>
            <a:r>
              <a:rPr dirty="0"/>
              <a:t> </a:t>
            </a:r>
            <a:r>
              <a:rPr dirty="0" err="1"/>
              <a:t>на</a:t>
            </a:r>
            <a:r>
              <a:rPr dirty="0"/>
              <a:t> </a:t>
            </a:r>
            <a:r>
              <a:rPr dirty="0" err="1"/>
              <a:t>работе</a:t>
            </a:r>
            <a:r>
              <a:rPr dirty="0"/>
              <a:t> </a:t>
            </a:r>
            <a:r>
              <a:rPr dirty="0" err="1"/>
              <a:t>включено</a:t>
            </a:r>
            <a:r>
              <a:rPr dirty="0"/>
              <a:t> в </a:t>
            </a:r>
            <a:r>
              <a:rPr dirty="0" err="1"/>
              <a:t>каталог</a:t>
            </a:r>
            <a:r>
              <a:rPr dirty="0"/>
              <a:t> </a:t>
            </a:r>
            <a:r>
              <a:rPr dirty="0" err="1"/>
              <a:t>международной</a:t>
            </a:r>
            <a:r>
              <a:rPr dirty="0"/>
              <a:t> </a:t>
            </a:r>
            <a:r>
              <a:rPr dirty="0" err="1"/>
              <a:t>классификации</a:t>
            </a:r>
            <a:r>
              <a:rPr dirty="0"/>
              <a:t> </a:t>
            </a:r>
            <a:r>
              <a:rPr dirty="0" err="1"/>
              <a:t>болезней</a:t>
            </a:r>
            <a:r>
              <a:rPr dirty="0"/>
              <a:t> (МКБ-11) </a:t>
            </a:r>
            <a:r>
              <a:rPr dirty="0" err="1"/>
              <a:t>под</a:t>
            </a:r>
            <a:r>
              <a:rPr dirty="0"/>
              <a:t> </a:t>
            </a:r>
            <a:r>
              <a:rPr dirty="0" err="1"/>
              <a:t>названием</a:t>
            </a:r>
            <a:r>
              <a:rPr dirty="0"/>
              <a:t> «</a:t>
            </a:r>
            <a:r>
              <a:rPr dirty="0" err="1"/>
              <a:t>выгорание</a:t>
            </a:r>
            <a:r>
              <a:rPr dirty="0"/>
              <a:t>» и </a:t>
            </a:r>
            <a:r>
              <a:rPr dirty="0" err="1"/>
              <a:t>кодом</a:t>
            </a:r>
            <a:r>
              <a:rPr dirty="0"/>
              <a:t> QD85. </a:t>
            </a:r>
            <a:r>
              <a:rPr dirty="0" err="1"/>
              <a:t>Решение</a:t>
            </a:r>
            <a:r>
              <a:rPr dirty="0"/>
              <a:t> </a:t>
            </a:r>
            <a:r>
              <a:rPr dirty="0" err="1"/>
              <a:t>было</a:t>
            </a:r>
            <a:r>
              <a:rPr dirty="0"/>
              <a:t> </a:t>
            </a:r>
            <a:r>
              <a:rPr dirty="0" err="1"/>
              <a:t>принято</a:t>
            </a:r>
            <a:r>
              <a:rPr dirty="0"/>
              <a:t> </a:t>
            </a:r>
            <a:r>
              <a:rPr dirty="0" err="1"/>
              <a:t>на</a:t>
            </a:r>
            <a:r>
              <a:rPr dirty="0"/>
              <a:t> </a:t>
            </a:r>
            <a:r>
              <a:rPr lang="ru-RU" dirty="0"/>
              <a:t>В</a:t>
            </a:r>
            <a:r>
              <a:rPr dirty="0" err="1"/>
              <a:t>семирной</a:t>
            </a:r>
            <a:r>
              <a:rPr dirty="0"/>
              <a:t> </a:t>
            </a:r>
            <a:r>
              <a:rPr dirty="0" err="1"/>
              <a:t>ассамблее</a:t>
            </a:r>
            <a:r>
              <a:rPr dirty="0"/>
              <a:t> </a:t>
            </a:r>
            <a:r>
              <a:rPr dirty="0" err="1"/>
              <a:t>здравоохранения</a:t>
            </a:r>
            <a:r>
              <a:rPr dirty="0"/>
              <a:t>, </a:t>
            </a:r>
            <a:r>
              <a:rPr dirty="0" err="1"/>
              <a:t>которая</a:t>
            </a:r>
            <a:r>
              <a:rPr dirty="0"/>
              <a:t> </a:t>
            </a:r>
            <a:r>
              <a:rPr dirty="0" err="1"/>
              <a:t>завершилась</a:t>
            </a:r>
            <a:r>
              <a:rPr dirty="0"/>
              <a:t> </a:t>
            </a:r>
            <a:r>
              <a:rPr dirty="0" err="1"/>
              <a:t>накануне</a:t>
            </a:r>
            <a:r>
              <a:rPr dirty="0"/>
              <a:t> в </a:t>
            </a:r>
            <a:r>
              <a:rPr dirty="0" err="1"/>
              <a:t>Женеве</a:t>
            </a:r>
            <a:r>
              <a:rPr dirty="0"/>
              <a:t>. </a:t>
            </a:r>
            <a:r>
              <a:rPr dirty="0" err="1"/>
              <a:t>Новый</a:t>
            </a:r>
            <a:r>
              <a:rPr dirty="0"/>
              <a:t> </a:t>
            </a:r>
            <a:r>
              <a:rPr dirty="0" err="1"/>
              <a:t>каталог</a:t>
            </a:r>
            <a:r>
              <a:rPr dirty="0"/>
              <a:t> </a:t>
            </a:r>
            <a:r>
              <a:rPr dirty="0" err="1"/>
              <a:t>вступит</a:t>
            </a:r>
            <a:r>
              <a:rPr dirty="0"/>
              <a:t> в </a:t>
            </a:r>
            <a:r>
              <a:rPr dirty="0" err="1"/>
              <a:t>силу</a:t>
            </a:r>
            <a:r>
              <a:rPr dirty="0"/>
              <a:t> 1 </a:t>
            </a:r>
            <a:r>
              <a:rPr dirty="0" err="1"/>
              <a:t>января</a:t>
            </a:r>
            <a:r>
              <a:rPr dirty="0"/>
              <a:t> 2022 </a:t>
            </a:r>
            <a:r>
              <a:rPr dirty="0" err="1"/>
              <a:t>года</a:t>
            </a:r>
            <a:r>
              <a:rPr lang="ru-RU" dirty="0"/>
              <a:t>.</a:t>
            </a:r>
            <a:endParaRPr dirty="0"/>
          </a:p>
          <a:p>
            <a:pPr defTabSz="914400">
              <a:spcBef>
                <a:spcPts val="800"/>
              </a:spcBef>
              <a:defRPr sz="1500">
                <a:solidFill>
                  <a:srgbClr val="7A7A7A"/>
                </a:solidFill>
                <a:latin typeface="Arial"/>
                <a:ea typeface="Arial"/>
                <a:cs typeface="Arial"/>
                <a:sym typeface="Arial"/>
              </a:defRPr>
            </a:pPr>
            <a:r>
              <a:rPr dirty="0" err="1"/>
              <a:t>Усталость</a:t>
            </a:r>
            <a:r>
              <a:rPr dirty="0"/>
              <a:t> у </a:t>
            </a:r>
            <a:r>
              <a:rPr dirty="0" err="1"/>
              <a:t>норвежского</a:t>
            </a:r>
            <a:r>
              <a:rPr dirty="0"/>
              <a:t> </a:t>
            </a:r>
            <a:r>
              <a:rPr dirty="0" err="1"/>
              <a:t>населения</a:t>
            </a:r>
            <a:r>
              <a:rPr dirty="0"/>
              <a:t> в </a:t>
            </a:r>
            <a:r>
              <a:rPr dirty="0" err="1"/>
              <a:t>целом</a:t>
            </a:r>
            <a:r>
              <a:rPr dirty="0"/>
              <a:t>: </a:t>
            </a:r>
            <a:r>
              <a:rPr dirty="0" err="1"/>
              <a:t>нормативные</a:t>
            </a:r>
            <a:r>
              <a:rPr dirty="0"/>
              <a:t> </a:t>
            </a:r>
            <a:r>
              <a:rPr dirty="0" err="1"/>
              <a:t>данные</a:t>
            </a:r>
            <a:r>
              <a:rPr dirty="0"/>
              <a:t> и </a:t>
            </a:r>
            <a:r>
              <a:rPr dirty="0" err="1"/>
              <a:t>ассоциации</a:t>
            </a:r>
            <a:r>
              <a:rPr dirty="0"/>
              <a:t>. </a:t>
            </a:r>
            <a:r>
              <a:rPr i="1" dirty="0"/>
              <a:t>Jon </a:t>
            </a:r>
            <a:r>
              <a:rPr i="1" dirty="0" err="1"/>
              <a:t>håvard</a:t>
            </a:r>
            <a:r>
              <a:rPr i="1" dirty="0"/>
              <a:t> loge, </a:t>
            </a:r>
            <a:r>
              <a:rPr i="1" dirty="0" err="1"/>
              <a:t>øivind</a:t>
            </a:r>
            <a:r>
              <a:rPr i="1" dirty="0"/>
              <a:t> </a:t>
            </a:r>
            <a:r>
              <a:rPr i="1" dirty="0" err="1"/>
              <a:t>ekeberg</a:t>
            </a:r>
            <a:r>
              <a:rPr i="1" dirty="0"/>
              <a:t>, stein </a:t>
            </a:r>
            <a:r>
              <a:rPr i="1" dirty="0" err="1"/>
              <a:t>kaasa</a:t>
            </a:r>
            <a:r>
              <a:rPr i="1" dirty="0"/>
              <a:t>. Fatigue in the general </a:t>
            </a:r>
            <a:r>
              <a:rPr i="1" dirty="0" err="1"/>
              <a:t>norwegian</a:t>
            </a:r>
            <a:r>
              <a:rPr i="1" dirty="0"/>
              <a:t> population: normative data and associations. Journal of psychosomatic research. Volume 45, issue 1, 1998, pages 53-65.</a:t>
            </a:r>
          </a:p>
          <a:p>
            <a:pPr defTabSz="914400">
              <a:spcBef>
                <a:spcPts val="800"/>
              </a:spcBef>
              <a:defRPr sz="1500">
                <a:solidFill>
                  <a:srgbClr val="7A7A7A"/>
                </a:solidFill>
                <a:latin typeface="Arial"/>
                <a:ea typeface="Arial"/>
                <a:cs typeface="Arial"/>
                <a:sym typeface="Arial"/>
              </a:defRPr>
            </a:pPr>
            <a:r>
              <a:rPr dirty="0"/>
              <a:t>* </a:t>
            </a:r>
            <a:r>
              <a:rPr dirty="0" err="1"/>
              <a:t>Согласно</a:t>
            </a:r>
            <a:r>
              <a:rPr dirty="0"/>
              <a:t> </a:t>
            </a:r>
            <a:r>
              <a:rPr dirty="0" err="1"/>
              <a:t>отчету</a:t>
            </a:r>
            <a:r>
              <a:rPr dirty="0"/>
              <a:t> </a:t>
            </a:r>
            <a:r>
              <a:rPr dirty="0" err="1"/>
              <a:t>национального</a:t>
            </a:r>
            <a:r>
              <a:rPr dirty="0"/>
              <a:t> </a:t>
            </a:r>
            <a:r>
              <a:rPr dirty="0" err="1"/>
              <a:t>совета</a:t>
            </a:r>
            <a:r>
              <a:rPr dirty="0"/>
              <a:t> </a:t>
            </a:r>
            <a:r>
              <a:rPr dirty="0" err="1"/>
              <a:t>по</a:t>
            </a:r>
            <a:r>
              <a:rPr dirty="0"/>
              <a:t> </a:t>
            </a:r>
            <a:r>
              <a:rPr dirty="0" err="1"/>
              <a:t>безопасности</a:t>
            </a:r>
            <a:r>
              <a:rPr dirty="0"/>
              <a:t> (NSC www.nsc.org), </a:t>
            </a:r>
            <a:r>
              <a:rPr dirty="0" err="1"/>
              <a:t>проведенному</a:t>
            </a:r>
            <a:r>
              <a:rPr dirty="0"/>
              <a:t> в 2018 </a:t>
            </a:r>
            <a:r>
              <a:rPr dirty="0" err="1"/>
              <a:t>году</a:t>
            </a:r>
            <a:r>
              <a:rPr dirty="0"/>
              <a:t>, </a:t>
            </a:r>
            <a:r>
              <a:rPr dirty="0" err="1"/>
              <a:t>две</a:t>
            </a:r>
            <a:r>
              <a:rPr dirty="0"/>
              <a:t> </a:t>
            </a:r>
            <a:r>
              <a:rPr dirty="0" err="1"/>
              <a:t>трети</a:t>
            </a:r>
            <a:r>
              <a:rPr dirty="0"/>
              <a:t> </a:t>
            </a:r>
            <a:r>
              <a:rPr dirty="0" err="1"/>
              <a:t>рабочей</a:t>
            </a:r>
            <a:r>
              <a:rPr dirty="0"/>
              <a:t> </a:t>
            </a:r>
            <a:r>
              <a:rPr dirty="0" err="1"/>
              <a:t>силы</a:t>
            </a:r>
            <a:r>
              <a:rPr dirty="0"/>
              <a:t> США </a:t>
            </a:r>
            <a:r>
              <a:rPr dirty="0" err="1"/>
              <a:t>испытывают</a:t>
            </a:r>
            <a:r>
              <a:rPr dirty="0"/>
              <a:t> </a:t>
            </a:r>
            <a:r>
              <a:rPr dirty="0" err="1"/>
              <a:t>усталость</a:t>
            </a:r>
            <a:r>
              <a:rPr dirty="0"/>
              <a:t> </a:t>
            </a:r>
            <a:r>
              <a:rPr dirty="0" err="1"/>
              <a:t>на</a:t>
            </a:r>
            <a:r>
              <a:rPr dirty="0"/>
              <a:t> </a:t>
            </a:r>
            <a:r>
              <a:rPr dirty="0" err="1"/>
              <a:t>рабочем</a:t>
            </a:r>
            <a:r>
              <a:rPr dirty="0"/>
              <a:t> </a:t>
            </a:r>
            <a:r>
              <a:rPr dirty="0" err="1"/>
              <a:t>месте</a:t>
            </a:r>
            <a:r>
              <a:rPr dirty="0"/>
              <a:t>. </a:t>
            </a:r>
            <a:r>
              <a:rPr dirty="0" err="1"/>
              <a:t>Это</a:t>
            </a:r>
            <a:r>
              <a:rPr dirty="0"/>
              <a:t> </a:t>
            </a:r>
            <a:r>
              <a:rPr dirty="0" err="1"/>
              <a:t>означает</a:t>
            </a:r>
            <a:r>
              <a:rPr dirty="0"/>
              <a:t>, </a:t>
            </a:r>
            <a:r>
              <a:rPr dirty="0" err="1"/>
              <a:t>что</a:t>
            </a:r>
            <a:r>
              <a:rPr dirty="0"/>
              <a:t> </a:t>
            </a:r>
            <a:r>
              <a:rPr dirty="0" err="1"/>
              <a:t>почти</a:t>
            </a:r>
            <a:r>
              <a:rPr dirty="0"/>
              <a:t> 107 </a:t>
            </a:r>
            <a:r>
              <a:rPr dirty="0" err="1"/>
              <a:t>миллионов</a:t>
            </a:r>
            <a:r>
              <a:rPr dirty="0"/>
              <a:t> </a:t>
            </a:r>
            <a:r>
              <a:rPr dirty="0" err="1"/>
              <a:t>из</a:t>
            </a:r>
            <a:r>
              <a:rPr dirty="0"/>
              <a:t> 160 </a:t>
            </a:r>
            <a:r>
              <a:rPr dirty="0" err="1"/>
              <a:t>миллионов</a:t>
            </a:r>
            <a:r>
              <a:rPr dirty="0"/>
              <a:t> </a:t>
            </a:r>
            <a:r>
              <a:rPr dirty="0" err="1"/>
              <a:t>американских</a:t>
            </a:r>
            <a:r>
              <a:rPr dirty="0"/>
              <a:t> </a:t>
            </a:r>
            <a:r>
              <a:rPr dirty="0" err="1"/>
              <a:t>рабочих</a:t>
            </a:r>
            <a:r>
              <a:rPr dirty="0"/>
              <a:t> </a:t>
            </a:r>
            <a:r>
              <a:rPr dirty="0" err="1"/>
              <a:t>страдают</a:t>
            </a:r>
            <a:r>
              <a:rPr dirty="0"/>
              <a:t> </a:t>
            </a:r>
            <a:r>
              <a:rPr dirty="0" err="1"/>
              <a:t>от</a:t>
            </a:r>
            <a:r>
              <a:rPr dirty="0"/>
              <a:t> </a:t>
            </a:r>
            <a:r>
              <a:rPr dirty="0" err="1"/>
              <a:t>профессиональной</a:t>
            </a:r>
            <a:r>
              <a:rPr dirty="0"/>
              <a:t> </a:t>
            </a:r>
            <a:r>
              <a:rPr dirty="0" err="1"/>
              <a:t>усталости</a:t>
            </a:r>
            <a:r>
              <a:rPr dirty="0"/>
              <a:t>. </a:t>
            </a:r>
            <a:r>
              <a:rPr dirty="0" err="1"/>
              <a:t>Усталость</a:t>
            </a:r>
            <a:r>
              <a:rPr dirty="0"/>
              <a:t>, </a:t>
            </a:r>
            <a:r>
              <a:rPr dirty="0" err="1"/>
              <a:t>которая</a:t>
            </a:r>
            <a:r>
              <a:rPr dirty="0"/>
              <a:t> </a:t>
            </a:r>
            <a:r>
              <a:rPr dirty="0" err="1"/>
              <a:t>может</a:t>
            </a:r>
            <a:r>
              <a:rPr dirty="0"/>
              <a:t> </a:t>
            </a:r>
            <a:r>
              <a:rPr dirty="0" err="1"/>
              <a:t>быть</a:t>
            </a:r>
            <a:r>
              <a:rPr dirty="0"/>
              <a:t> </a:t>
            </a:r>
            <a:r>
              <a:rPr dirty="0" err="1"/>
              <a:t>острой</a:t>
            </a:r>
            <a:r>
              <a:rPr dirty="0"/>
              <a:t> </a:t>
            </a:r>
            <a:r>
              <a:rPr dirty="0" err="1"/>
              <a:t>или</a:t>
            </a:r>
            <a:r>
              <a:rPr dirty="0"/>
              <a:t> </a:t>
            </a:r>
            <a:r>
              <a:rPr dirty="0" err="1"/>
              <a:t>хронической</a:t>
            </a:r>
            <a:r>
              <a:rPr dirty="0"/>
              <a:t>, </a:t>
            </a:r>
            <a:r>
              <a:rPr dirty="0" err="1"/>
              <a:t>определяется</a:t>
            </a:r>
            <a:r>
              <a:rPr dirty="0"/>
              <a:t> NSC </a:t>
            </a:r>
            <a:r>
              <a:rPr dirty="0" err="1"/>
              <a:t>как</a:t>
            </a:r>
            <a:r>
              <a:rPr dirty="0"/>
              <a:t> «</a:t>
            </a:r>
            <a:r>
              <a:rPr dirty="0" err="1"/>
              <a:t>чувство</a:t>
            </a:r>
            <a:r>
              <a:rPr dirty="0"/>
              <a:t> </a:t>
            </a:r>
            <a:r>
              <a:rPr dirty="0" err="1"/>
              <a:t>усталости</a:t>
            </a:r>
            <a:r>
              <a:rPr dirty="0"/>
              <a:t>, </a:t>
            </a:r>
            <a:r>
              <a:rPr dirty="0" err="1"/>
              <a:t>сонливости</a:t>
            </a:r>
            <a:r>
              <a:rPr dirty="0"/>
              <a:t>, </a:t>
            </a:r>
            <a:r>
              <a:rPr dirty="0" err="1"/>
              <a:t>снижения</a:t>
            </a:r>
            <a:r>
              <a:rPr dirty="0"/>
              <a:t> </a:t>
            </a:r>
            <a:r>
              <a:rPr dirty="0" err="1"/>
              <a:t>энергии</a:t>
            </a:r>
            <a:r>
              <a:rPr dirty="0"/>
              <a:t> и </a:t>
            </a:r>
            <a:r>
              <a:rPr dirty="0" err="1"/>
              <a:t>увеличения</a:t>
            </a:r>
            <a:r>
              <a:rPr dirty="0"/>
              <a:t> </a:t>
            </a:r>
            <a:r>
              <a:rPr dirty="0" err="1"/>
              <a:t>усилий</a:t>
            </a:r>
            <a:r>
              <a:rPr dirty="0"/>
              <a:t>, </a:t>
            </a:r>
            <a:r>
              <a:rPr dirty="0" err="1"/>
              <a:t>необходимых</a:t>
            </a:r>
            <a:r>
              <a:rPr dirty="0"/>
              <a:t> </a:t>
            </a:r>
            <a:r>
              <a:rPr dirty="0" err="1"/>
              <a:t>для</a:t>
            </a:r>
            <a:r>
              <a:rPr dirty="0"/>
              <a:t> </a:t>
            </a:r>
            <a:r>
              <a:rPr dirty="0" err="1"/>
              <a:t>выполнения</a:t>
            </a:r>
            <a:r>
              <a:rPr dirty="0"/>
              <a:t> </a:t>
            </a:r>
            <a:r>
              <a:rPr dirty="0" err="1"/>
              <a:t>задач</a:t>
            </a:r>
            <a:r>
              <a:rPr dirty="0"/>
              <a:t> </a:t>
            </a:r>
            <a:r>
              <a:rPr dirty="0" err="1"/>
              <a:t>на</a:t>
            </a:r>
            <a:r>
              <a:rPr dirty="0"/>
              <a:t> </a:t>
            </a:r>
            <a:r>
              <a:rPr dirty="0" err="1"/>
              <a:t>желаемом</a:t>
            </a:r>
            <a:r>
              <a:rPr dirty="0"/>
              <a:t> </a:t>
            </a:r>
            <a:r>
              <a:rPr dirty="0" err="1"/>
              <a:t>уровне</a:t>
            </a:r>
            <a:r>
              <a:rPr dirty="0"/>
              <a:t>».</a:t>
            </a:r>
          </a:p>
          <a:p>
            <a:pPr defTabSz="914400">
              <a:spcBef>
                <a:spcPts val="800"/>
              </a:spcBef>
              <a:defRPr sz="1500">
                <a:solidFill>
                  <a:srgbClr val="7A7A7A"/>
                </a:solidFill>
                <a:latin typeface="Arial"/>
                <a:ea typeface="Arial"/>
                <a:cs typeface="Arial"/>
                <a:sym typeface="Arial"/>
              </a:defRPr>
            </a:pPr>
            <a:r>
              <a:rPr dirty="0" err="1"/>
              <a:t>Жалобы</a:t>
            </a:r>
            <a:r>
              <a:rPr dirty="0"/>
              <a:t>, </a:t>
            </a:r>
            <a:r>
              <a:rPr dirty="0" err="1"/>
              <a:t>подобные</a:t>
            </a:r>
            <a:r>
              <a:rPr dirty="0"/>
              <a:t> </a:t>
            </a:r>
            <a:r>
              <a:rPr dirty="0" err="1"/>
              <a:t>синдрому</a:t>
            </a:r>
            <a:r>
              <a:rPr dirty="0"/>
              <a:t> </a:t>
            </a:r>
            <a:r>
              <a:rPr dirty="0" err="1"/>
              <a:t>усталости</a:t>
            </a:r>
            <a:r>
              <a:rPr dirty="0"/>
              <a:t> и </a:t>
            </a:r>
            <a:r>
              <a:rPr dirty="0" err="1"/>
              <a:t>хронической</a:t>
            </a:r>
            <a:r>
              <a:rPr dirty="0"/>
              <a:t> </a:t>
            </a:r>
            <a:r>
              <a:rPr dirty="0" err="1"/>
              <a:t>усталости</a:t>
            </a:r>
            <a:r>
              <a:rPr dirty="0"/>
              <a:t>, </a:t>
            </a:r>
            <a:r>
              <a:rPr dirty="0" err="1"/>
              <a:t>среди</a:t>
            </a:r>
            <a:r>
              <a:rPr dirty="0"/>
              <a:t> </a:t>
            </a:r>
            <a:r>
              <a:rPr dirty="0" err="1"/>
              <a:t>населения</a:t>
            </a:r>
            <a:r>
              <a:rPr dirty="0"/>
              <a:t> в </a:t>
            </a:r>
            <a:r>
              <a:rPr dirty="0" err="1"/>
              <a:t>целом</a:t>
            </a:r>
            <a:r>
              <a:rPr dirty="0"/>
              <a:t>. </a:t>
            </a:r>
            <a:r>
              <a:rPr i="1" dirty="0" err="1"/>
              <a:t>Marjolein</a:t>
            </a:r>
            <a:r>
              <a:rPr i="1" dirty="0"/>
              <a:t> </a:t>
            </a:r>
            <a:r>
              <a:rPr i="1" dirty="0" err="1"/>
              <a:t>van’t</a:t>
            </a:r>
            <a:r>
              <a:rPr i="1" dirty="0"/>
              <a:t> Leven, Gerhard A. </a:t>
            </a:r>
            <a:r>
              <a:rPr i="1" dirty="0" err="1"/>
              <a:t>Zielhuis</a:t>
            </a:r>
            <a:r>
              <a:rPr i="1" dirty="0"/>
              <a:t>, Jos W. Van der </a:t>
            </a:r>
            <a:r>
              <a:rPr i="1" dirty="0" err="1"/>
              <a:t>meer</a:t>
            </a:r>
            <a:r>
              <a:rPr i="1" dirty="0"/>
              <a:t>, André L. Verbeek, Gijs </a:t>
            </a:r>
            <a:r>
              <a:rPr i="1" dirty="0" err="1"/>
              <a:t>Bleijenberg</a:t>
            </a:r>
            <a:r>
              <a:rPr i="1" dirty="0"/>
              <a:t>, Fatigue and chronic fatigue syndrome-like complaints in the general population, European Journal of Public Health, Volume 20, Issue 3, </a:t>
            </a:r>
            <a:r>
              <a:rPr i="1" dirty="0" err="1"/>
              <a:t>june</a:t>
            </a:r>
            <a:r>
              <a:rPr i="1" dirty="0"/>
              <a:t> 2010, pages 251–257,</a:t>
            </a:r>
          </a:p>
          <a:p>
            <a:pPr defTabSz="914400">
              <a:spcBef>
                <a:spcPts val="800"/>
              </a:spcBef>
              <a:defRPr sz="1500">
                <a:solidFill>
                  <a:srgbClr val="7A7A7A"/>
                </a:solidFill>
                <a:latin typeface="Arial"/>
                <a:ea typeface="Arial"/>
                <a:cs typeface="Arial"/>
                <a:sym typeface="Arial"/>
              </a:defRPr>
            </a:pPr>
            <a:r>
              <a:rPr dirty="0"/>
              <a:t>* </a:t>
            </a:r>
            <a:r>
              <a:rPr dirty="0" err="1"/>
              <a:t>Согласно</a:t>
            </a:r>
            <a:r>
              <a:rPr dirty="0"/>
              <a:t> </a:t>
            </a:r>
            <a:r>
              <a:rPr dirty="0" err="1"/>
              <a:t>отчету</a:t>
            </a:r>
            <a:r>
              <a:rPr dirty="0"/>
              <a:t> </a:t>
            </a:r>
            <a:r>
              <a:rPr dirty="0" err="1"/>
              <a:t>института</a:t>
            </a:r>
            <a:r>
              <a:rPr dirty="0"/>
              <a:t> </a:t>
            </a:r>
            <a:r>
              <a:rPr dirty="0" err="1"/>
              <a:t>медицины</a:t>
            </a:r>
            <a:r>
              <a:rPr dirty="0"/>
              <a:t> (IOM) </a:t>
            </a:r>
            <a:r>
              <a:rPr dirty="0" err="1"/>
              <a:t>за</a:t>
            </a:r>
            <a:r>
              <a:rPr dirty="0"/>
              <a:t> 2015 </a:t>
            </a:r>
            <a:r>
              <a:rPr dirty="0" err="1"/>
              <a:t>год</a:t>
            </a:r>
            <a:r>
              <a:rPr dirty="0"/>
              <a:t>, </a:t>
            </a:r>
            <a:r>
              <a:rPr dirty="0" err="1"/>
              <a:t>до</a:t>
            </a:r>
            <a:r>
              <a:rPr dirty="0"/>
              <a:t> 2,5 </a:t>
            </a:r>
            <a:r>
              <a:rPr dirty="0" err="1"/>
              <a:t>миллион</a:t>
            </a:r>
            <a:r>
              <a:rPr lang="ru-RU" dirty="0"/>
              <a:t>а</a:t>
            </a:r>
            <a:r>
              <a:rPr dirty="0"/>
              <a:t> </a:t>
            </a:r>
            <a:r>
              <a:rPr dirty="0" err="1"/>
              <a:t>человек</a:t>
            </a:r>
            <a:r>
              <a:rPr dirty="0"/>
              <a:t> в США </a:t>
            </a:r>
            <a:r>
              <a:rPr dirty="0" err="1"/>
              <a:t>страдают</a:t>
            </a:r>
            <a:r>
              <a:rPr dirty="0"/>
              <a:t> </a:t>
            </a:r>
            <a:r>
              <a:rPr dirty="0" err="1"/>
              <a:t>синдромом</a:t>
            </a:r>
            <a:r>
              <a:rPr dirty="0"/>
              <a:t> </a:t>
            </a:r>
            <a:r>
              <a:rPr dirty="0" err="1"/>
              <a:t>хронической</a:t>
            </a:r>
            <a:r>
              <a:rPr dirty="0"/>
              <a:t> </a:t>
            </a:r>
            <a:r>
              <a:rPr dirty="0" err="1"/>
              <a:t>усталости</a:t>
            </a:r>
            <a:r>
              <a:rPr dirty="0"/>
              <a:t> (СХУ), </a:t>
            </a:r>
            <a:r>
              <a:rPr dirty="0" err="1"/>
              <a:t>причем</a:t>
            </a:r>
            <a:r>
              <a:rPr dirty="0"/>
              <a:t> 90% </a:t>
            </a:r>
            <a:r>
              <a:rPr dirty="0" err="1"/>
              <a:t>этих</a:t>
            </a:r>
            <a:r>
              <a:rPr dirty="0"/>
              <a:t> </a:t>
            </a:r>
            <a:r>
              <a:rPr dirty="0" err="1"/>
              <a:t>случаев</a:t>
            </a:r>
            <a:r>
              <a:rPr dirty="0"/>
              <a:t> </a:t>
            </a:r>
            <a:r>
              <a:rPr dirty="0" err="1"/>
              <a:t>остаются</a:t>
            </a:r>
            <a:r>
              <a:rPr dirty="0"/>
              <a:t> </a:t>
            </a:r>
            <a:r>
              <a:rPr dirty="0" err="1"/>
              <a:t>недиагностированными</a:t>
            </a:r>
            <a:r>
              <a:rPr dirty="0"/>
              <a:t>.</a:t>
            </a:r>
          </a:p>
          <a:p>
            <a:pPr defTabSz="914400">
              <a:spcBef>
                <a:spcPts val="800"/>
              </a:spcBef>
              <a:defRPr sz="1500">
                <a:solidFill>
                  <a:srgbClr val="7A7A7A"/>
                </a:solidFill>
                <a:latin typeface="Arial"/>
                <a:ea typeface="Arial"/>
                <a:cs typeface="Arial"/>
                <a:sym typeface="Arial"/>
              </a:defRPr>
            </a:pPr>
            <a:r>
              <a:rPr dirty="0" err="1"/>
              <a:t>По</a:t>
            </a:r>
            <a:r>
              <a:rPr dirty="0"/>
              <a:t> </a:t>
            </a:r>
            <a:r>
              <a:rPr dirty="0" err="1"/>
              <a:t>сравнению</a:t>
            </a:r>
            <a:r>
              <a:rPr dirty="0"/>
              <a:t> с </a:t>
            </a:r>
            <a:r>
              <a:rPr dirty="0" err="1"/>
              <a:t>острой</a:t>
            </a:r>
            <a:r>
              <a:rPr dirty="0"/>
              <a:t> </a:t>
            </a:r>
            <a:r>
              <a:rPr dirty="0" err="1"/>
              <a:t>усталостью</a:t>
            </a:r>
            <a:r>
              <a:rPr lang="ru-RU" dirty="0"/>
              <a:t>,</a:t>
            </a:r>
            <a:r>
              <a:rPr dirty="0"/>
              <a:t> </a:t>
            </a:r>
            <a:r>
              <a:rPr dirty="0" err="1"/>
              <a:t>которая</a:t>
            </a:r>
            <a:r>
              <a:rPr dirty="0"/>
              <a:t> </a:t>
            </a:r>
            <a:r>
              <a:rPr dirty="0" err="1"/>
              <a:t>может</a:t>
            </a:r>
            <a:r>
              <a:rPr dirty="0"/>
              <a:t> </a:t>
            </a:r>
            <a:r>
              <a:rPr dirty="0" err="1"/>
              <a:t>быть</a:t>
            </a:r>
            <a:r>
              <a:rPr dirty="0"/>
              <a:t> </a:t>
            </a:r>
            <a:r>
              <a:rPr dirty="0" err="1"/>
              <a:t>устранена</a:t>
            </a:r>
            <a:r>
              <a:rPr dirty="0"/>
              <a:t> с </a:t>
            </a:r>
            <a:r>
              <a:rPr dirty="0" err="1"/>
              <a:t>помощью</a:t>
            </a:r>
            <a:r>
              <a:rPr dirty="0"/>
              <a:t> </a:t>
            </a:r>
            <a:r>
              <a:rPr dirty="0" err="1"/>
              <a:t>достаточного</a:t>
            </a:r>
            <a:r>
              <a:rPr dirty="0"/>
              <a:t> </a:t>
            </a:r>
            <a:r>
              <a:rPr dirty="0" err="1"/>
              <a:t>отдыха</a:t>
            </a:r>
            <a:r>
              <a:rPr dirty="0"/>
              <a:t> и </a:t>
            </a:r>
            <a:r>
              <a:rPr dirty="0" err="1"/>
              <a:t>расслабления</a:t>
            </a:r>
            <a:r>
              <a:rPr dirty="0"/>
              <a:t>, СХУ </a:t>
            </a:r>
            <a:r>
              <a:rPr dirty="0" err="1"/>
              <a:t>является</a:t>
            </a:r>
            <a:r>
              <a:rPr dirty="0"/>
              <a:t> </a:t>
            </a:r>
            <a:r>
              <a:rPr dirty="0" err="1"/>
              <a:t>инвалидизирующим</a:t>
            </a:r>
            <a:r>
              <a:rPr dirty="0"/>
              <a:t> и </a:t>
            </a:r>
            <a:r>
              <a:rPr dirty="0" err="1"/>
              <a:t>длительным</a:t>
            </a:r>
            <a:r>
              <a:rPr dirty="0"/>
              <a:t> </a:t>
            </a:r>
            <a:r>
              <a:rPr dirty="0" err="1"/>
              <a:t>заболеванием</a:t>
            </a:r>
            <a:r>
              <a:rPr dirty="0"/>
              <a:t>, </a:t>
            </a:r>
            <a:r>
              <a:rPr dirty="0" err="1"/>
              <a:t>которое</a:t>
            </a:r>
            <a:r>
              <a:rPr dirty="0"/>
              <a:t> </a:t>
            </a:r>
            <a:r>
              <a:rPr dirty="0" err="1"/>
              <a:t>не</a:t>
            </a:r>
            <a:r>
              <a:rPr dirty="0"/>
              <a:t> </a:t>
            </a:r>
            <a:r>
              <a:rPr dirty="0" err="1"/>
              <a:t>проходит</a:t>
            </a:r>
            <a:r>
              <a:rPr dirty="0"/>
              <a:t> </a:t>
            </a:r>
            <a:r>
              <a:rPr dirty="0" err="1"/>
              <a:t>после</a:t>
            </a:r>
            <a:r>
              <a:rPr dirty="0"/>
              <a:t> </a:t>
            </a:r>
            <a:r>
              <a:rPr dirty="0" err="1"/>
              <a:t>отдыха</a:t>
            </a:r>
            <a:r>
              <a:rPr dirty="0"/>
              <a:t>. </a:t>
            </a:r>
            <a:r>
              <a:rPr dirty="0" err="1"/>
              <a:t>Это</a:t>
            </a:r>
            <a:r>
              <a:rPr dirty="0"/>
              <a:t> </a:t>
            </a:r>
            <a:r>
              <a:rPr dirty="0" err="1"/>
              <a:t>болезнь</a:t>
            </a:r>
            <a:r>
              <a:rPr dirty="0"/>
              <a:t>, </a:t>
            </a:r>
            <a:r>
              <a:rPr dirty="0" err="1"/>
              <a:t>которую</a:t>
            </a:r>
            <a:r>
              <a:rPr dirty="0"/>
              <a:t> </a:t>
            </a:r>
            <a:r>
              <a:rPr dirty="0" err="1"/>
              <a:t>часто</a:t>
            </a:r>
            <a:r>
              <a:rPr dirty="0"/>
              <a:t> </a:t>
            </a:r>
            <a:r>
              <a:rPr dirty="0" err="1"/>
              <a:t>неправильно</a:t>
            </a:r>
            <a:r>
              <a:rPr dirty="0"/>
              <a:t> </a:t>
            </a:r>
            <a:r>
              <a:rPr dirty="0" err="1"/>
              <a:t>понимают</a:t>
            </a:r>
            <a:r>
              <a:rPr dirty="0"/>
              <a:t> и </a:t>
            </a:r>
            <a:r>
              <a:rPr dirty="0" err="1"/>
              <a:t>не</a:t>
            </a:r>
            <a:r>
              <a:rPr dirty="0"/>
              <a:t> </a:t>
            </a:r>
            <a:r>
              <a:rPr dirty="0" err="1"/>
              <a:t>диагностируют</a:t>
            </a:r>
            <a:r>
              <a:rPr dirty="0"/>
              <a:t> </a:t>
            </a:r>
            <a:r>
              <a:rPr dirty="0" err="1"/>
              <a:t>из-за</a:t>
            </a:r>
            <a:r>
              <a:rPr dirty="0"/>
              <a:t> </a:t>
            </a:r>
            <a:r>
              <a:rPr dirty="0" err="1"/>
              <a:t>недостаточной</a:t>
            </a:r>
            <a:r>
              <a:rPr dirty="0"/>
              <a:t> </a:t>
            </a:r>
            <a:r>
              <a:rPr dirty="0" err="1"/>
              <a:t>осведомленности</a:t>
            </a:r>
            <a:r>
              <a:rPr dirty="0"/>
              <a:t> </a:t>
            </a:r>
            <a:r>
              <a:rPr dirty="0" err="1"/>
              <a:t>как</a:t>
            </a:r>
            <a:r>
              <a:rPr dirty="0"/>
              <a:t> </a:t>
            </a:r>
            <a:r>
              <a:rPr dirty="0" err="1"/>
              <a:t>со</a:t>
            </a:r>
            <a:r>
              <a:rPr dirty="0"/>
              <a:t> </a:t>
            </a:r>
            <a:r>
              <a:rPr dirty="0" err="1"/>
              <a:t>стороны</a:t>
            </a:r>
            <a:r>
              <a:rPr dirty="0"/>
              <a:t> </a:t>
            </a:r>
            <a:r>
              <a:rPr dirty="0" err="1"/>
              <a:t>пациента</a:t>
            </a:r>
            <a:r>
              <a:rPr dirty="0"/>
              <a:t>, </a:t>
            </a:r>
            <a:r>
              <a:rPr dirty="0" err="1"/>
              <a:t>так</a:t>
            </a:r>
            <a:r>
              <a:rPr dirty="0"/>
              <a:t> и </a:t>
            </a:r>
            <a:r>
              <a:rPr dirty="0" err="1"/>
              <a:t>со</a:t>
            </a:r>
            <a:r>
              <a:rPr dirty="0"/>
              <a:t> </a:t>
            </a:r>
            <a:r>
              <a:rPr dirty="0" err="1"/>
              <a:t>стороны</a:t>
            </a:r>
            <a:r>
              <a:rPr dirty="0"/>
              <a:t> </a:t>
            </a:r>
            <a:r>
              <a:rPr dirty="0" err="1"/>
              <a:t>врача</a:t>
            </a:r>
            <a:r>
              <a:rPr dirty="0"/>
              <a:t>. (</a:t>
            </a:r>
            <a:r>
              <a:rPr i="1" dirty="0"/>
              <a:t>https://www.cdc.gov/me-cfs/about/index.html</a:t>
            </a:r>
            <a:r>
              <a:rPr dirty="0"/>
              <a:t>)</a:t>
            </a:r>
          </a:p>
          <a:p>
            <a:pPr defTabSz="914400">
              <a:spcBef>
                <a:spcPts val="800"/>
              </a:spcBef>
              <a:defRPr sz="1500" i="1">
                <a:solidFill>
                  <a:srgbClr val="7A7A7A"/>
                </a:solidFill>
                <a:latin typeface="Arial"/>
                <a:ea typeface="Arial"/>
                <a:cs typeface="Arial"/>
                <a:sym typeface="Arial"/>
              </a:defRPr>
            </a:pPr>
            <a:r>
              <a:rPr dirty="0" err="1"/>
              <a:t>Junghaenel</a:t>
            </a:r>
            <a:r>
              <a:rPr dirty="0"/>
              <a:t> DU, Christodoulou С, Lai JS, Stone AA. Demographic correlates of fatigue in the US general population: results from the patient-reported outcomes measurement information system (PROMIS) initiative. J </a:t>
            </a:r>
            <a:r>
              <a:rPr dirty="0" err="1"/>
              <a:t>Psychosom</a:t>
            </a:r>
            <a:r>
              <a:rPr dirty="0"/>
              <a:t> Res. 2011;71(3):117-123. Doi:10.1016/j.Jpsychores.2011.04.007</a:t>
            </a:r>
          </a:p>
          <a:p>
            <a:pPr defTabSz="914400">
              <a:spcBef>
                <a:spcPts val="800"/>
              </a:spcBef>
              <a:defRPr sz="1500">
                <a:solidFill>
                  <a:srgbClr val="7A7A7A"/>
                </a:solidFill>
                <a:latin typeface="Arial"/>
                <a:ea typeface="Arial"/>
                <a:cs typeface="Arial"/>
                <a:sym typeface="Arial"/>
              </a:defRPr>
            </a:pPr>
            <a:r>
              <a:rPr dirty="0"/>
              <a:t>* </a:t>
            </a:r>
            <a:r>
              <a:rPr dirty="0" err="1"/>
              <a:t>Распространенность</a:t>
            </a:r>
            <a:r>
              <a:rPr dirty="0"/>
              <a:t> </a:t>
            </a:r>
            <a:r>
              <a:rPr dirty="0" err="1"/>
              <a:t>утомляемости</a:t>
            </a:r>
            <a:r>
              <a:rPr dirty="0"/>
              <a:t> </a:t>
            </a:r>
            <a:r>
              <a:rPr dirty="0" err="1"/>
              <a:t>за</a:t>
            </a:r>
            <a:r>
              <a:rPr dirty="0"/>
              <a:t> 2 </a:t>
            </a:r>
            <a:r>
              <a:rPr dirty="0" err="1"/>
              <a:t>недели</a:t>
            </a:r>
            <a:r>
              <a:rPr dirty="0"/>
              <a:t> </a:t>
            </a:r>
            <a:r>
              <a:rPr dirty="0" err="1"/>
              <a:t>исследований</a:t>
            </a:r>
            <a:r>
              <a:rPr dirty="0"/>
              <a:t> </a:t>
            </a:r>
            <a:r>
              <a:rPr dirty="0" err="1"/>
              <a:t>составила</a:t>
            </a:r>
            <a:r>
              <a:rPr dirty="0"/>
              <a:t> 37,9% (</a:t>
            </a:r>
            <a:r>
              <a:rPr i="1" dirty="0"/>
              <a:t>Ricci JA, Chee E, </a:t>
            </a:r>
            <a:r>
              <a:rPr i="1" dirty="0" err="1"/>
              <a:t>Lorandeau</a:t>
            </a:r>
            <a:r>
              <a:rPr i="1" dirty="0"/>
              <a:t> AL, Berger J. Fatigue in the U.S. Workforce: prevalence and implications for lost productive work time. J </a:t>
            </a:r>
            <a:r>
              <a:rPr i="1" dirty="0" err="1"/>
              <a:t>Occup</a:t>
            </a:r>
            <a:r>
              <a:rPr i="1" dirty="0"/>
              <a:t> Environ Med. 2007 jan;49(1):1-10. Doi: 10.1097/01.Jom.0000249782.60321.2a. PMID: 17215708.</a:t>
            </a:r>
            <a:r>
              <a:rPr dirty="0"/>
              <a:t>)</a:t>
            </a:r>
          </a:p>
        </p:txBody>
      </p:sp>
      <p:sp>
        <p:nvSpPr>
          <p:cNvPr id="88" name="Shape 52"/>
          <p:cNvSpPr txBox="1"/>
          <p:nvPr/>
        </p:nvSpPr>
        <p:spPr>
          <a:xfrm>
            <a:off x="949994" y="3827698"/>
            <a:ext cx="2268530" cy="12161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defTabSz="914400">
              <a:defRPr sz="7600" b="1">
                <a:solidFill>
                  <a:srgbClr val="285FB0"/>
                </a:solidFill>
                <a:latin typeface="Arial"/>
                <a:ea typeface="Arial"/>
                <a:cs typeface="Arial"/>
                <a:sym typeface="Arial"/>
              </a:defRPr>
            </a:lvl1pPr>
          </a:lstStyle>
          <a:p>
            <a:r>
              <a:t>90%</a:t>
            </a:r>
          </a:p>
        </p:txBody>
      </p:sp>
      <p:sp>
        <p:nvSpPr>
          <p:cNvPr id="89" name="Shape 52"/>
          <p:cNvSpPr txBox="1"/>
          <p:nvPr/>
        </p:nvSpPr>
        <p:spPr>
          <a:xfrm>
            <a:off x="3162385" y="3895588"/>
            <a:ext cx="7682591" cy="10693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defTabSz="914400">
              <a:defRPr sz="3200">
                <a:solidFill>
                  <a:srgbClr val="7A7A7A"/>
                </a:solidFill>
                <a:latin typeface="Arial"/>
                <a:ea typeface="Arial"/>
                <a:cs typeface="Arial"/>
                <a:sym typeface="Arial"/>
              </a:defRPr>
            </a:lvl1pPr>
          </a:lstStyle>
          <a:p>
            <a:r>
              <a:t>случаев хронической усталости остаются недиагностированными</a:t>
            </a:r>
          </a:p>
        </p:txBody>
      </p:sp>
      <p:sp>
        <p:nvSpPr>
          <p:cNvPr id="90" name="Shape 52"/>
          <p:cNvSpPr txBox="1"/>
          <p:nvPr/>
        </p:nvSpPr>
        <p:spPr>
          <a:xfrm>
            <a:off x="949994" y="5282524"/>
            <a:ext cx="2268530" cy="12161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defTabSz="914400">
              <a:defRPr sz="7600" b="1">
                <a:solidFill>
                  <a:srgbClr val="285FB0"/>
                </a:solidFill>
                <a:latin typeface="Arial"/>
                <a:ea typeface="Arial"/>
                <a:cs typeface="Arial"/>
                <a:sym typeface="Arial"/>
              </a:defRPr>
            </a:lvl1pPr>
          </a:lstStyle>
          <a:p>
            <a:r>
              <a:t>70%</a:t>
            </a:r>
          </a:p>
        </p:txBody>
      </p:sp>
      <p:sp>
        <p:nvSpPr>
          <p:cNvPr id="91" name="Shape 52"/>
          <p:cNvSpPr txBox="1"/>
          <p:nvPr/>
        </p:nvSpPr>
        <p:spPr>
          <a:xfrm>
            <a:off x="3162385" y="5350414"/>
            <a:ext cx="7282214" cy="10693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defTabSz="914400">
              <a:defRPr sz="3200">
                <a:solidFill>
                  <a:srgbClr val="7A7A7A"/>
                </a:solidFill>
                <a:latin typeface="Arial"/>
                <a:ea typeface="Arial"/>
                <a:cs typeface="Arial"/>
                <a:sym typeface="Arial"/>
              </a:defRPr>
            </a:lvl1pPr>
          </a:lstStyle>
          <a:p>
            <a:r>
              <a:t>людей ежедневно чувствуют усталость на работе</a:t>
            </a:r>
          </a:p>
        </p:txBody>
      </p:sp>
      <p:sp>
        <p:nvSpPr>
          <p:cNvPr id="92" name="Shape 52"/>
          <p:cNvSpPr txBox="1"/>
          <p:nvPr/>
        </p:nvSpPr>
        <p:spPr>
          <a:xfrm>
            <a:off x="10498318" y="3827698"/>
            <a:ext cx="2268530" cy="12161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defTabSz="914400">
              <a:defRPr sz="7600" b="1">
                <a:solidFill>
                  <a:srgbClr val="285FB0"/>
                </a:solidFill>
                <a:latin typeface="Arial"/>
                <a:ea typeface="Arial"/>
                <a:cs typeface="Arial"/>
                <a:sym typeface="Arial"/>
              </a:defRPr>
            </a:lvl1pPr>
          </a:lstStyle>
          <a:p>
            <a:r>
              <a:t>51%</a:t>
            </a:r>
          </a:p>
        </p:txBody>
      </p:sp>
      <p:sp>
        <p:nvSpPr>
          <p:cNvPr id="93" name="Shape 52"/>
          <p:cNvSpPr txBox="1"/>
          <p:nvPr/>
        </p:nvSpPr>
        <p:spPr>
          <a:xfrm>
            <a:off x="12710711" y="3901106"/>
            <a:ext cx="7682591" cy="10693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defTabSz="914400">
              <a:defRPr sz="3200">
                <a:solidFill>
                  <a:srgbClr val="7A7A7A"/>
                </a:solidFill>
                <a:latin typeface="Arial"/>
                <a:ea typeface="Arial"/>
                <a:cs typeface="Arial"/>
                <a:sym typeface="Arial"/>
              </a:defRPr>
            </a:lvl1pPr>
          </a:lstStyle>
          <a:p>
            <a:r>
              <a:t>взрослых людей страдает от стресса, связанного с усталостью</a:t>
            </a:r>
          </a:p>
        </p:txBody>
      </p:sp>
      <p:sp>
        <p:nvSpPr>
          <p:cNvPr id="94" name="Shape 52"/>
          <p:cNvSpPr txBox="1"/>
          <p:nvPr/>
        </p:nvSpPr>
        <p:spPr>
          <a:xfrm>
            <a:off x="10498318" y="5282524"/>
            <a:ext cx="2268530" cy="12161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defTabSz="914400">
              <a:defRPr sz="7600" b="1">
                <a:solidFill>
                  <a:srgbClr val="285FB0"/>
                </a:solidFill>
                <a:latin typeface="Arial"/>
                <a:ea typeface="Arial"/>
                <a:cs typeface="Arial"/>
                <a:sym typeface="Arial"/>
              </a:defRPr>
            </a:lvl1pPr>
          </a:lstStyle>
          <a:p>
            <a:r>
              <a:t>20%</a:t>
            </a:r>
          </a:p>
        </p:txBody>
      </p:sp>
      <p:sp>
        <p:nvSpPr>
          <p:cNvPr id="95" name="Shape 52"/>
          <p:cNvSpPr txBox="1"/>
          <p:nvPr/>
        </p:nvSpPr>
        <p:spPr>
          <a:xfrm>
            <a:off x="12710709" y="5350414"/>
            <a:ext cx="10856521" cy="10693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defTabSz="914400">
              <a:defRPr sz="3200">
                <a:solidFill>
                  <a:srgbClr val="7A7A7A"/>
                </a:solidFill>
                <a:latin typeface="Arial"/>
                <a:ea typeface="Arial"/>
                <a:cs typeface="Arial"/>
                <a:sym typeface="Arial"/>
              </a:defRPr>
            </a:lvl1pPr>
          </a:lstStyle>
          <a:p>
            <a:r>
              <a:t>дорожно-транспортных происшествий со смертельным исходом связаны с усталостью водителя</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107"/>
          <p:cNvSpPr/>
          <p:nvPr/>
        </p:nvSpPr>
        <p:spPr>
          <a:xfrm>
            <a:off x="-178000" y="-229990"/>
            <a:ext cx="24740000" cy="14175980"/>
          </a:xfrm>
          <a:prstGeom prst="rect">
            <a:avLst/>
          </a:prstGeom>
          <a:solidFill>
            <a:srgbClr val="285FB0"/>
          </a:solidFill>
          <a:ln w="12700">
            <a:miter lim="400000"/>
          </a:ln>
        </p:spPr>
        <p:txBody>
          <a:bodyPr lIns="71433" tIns="71433" rIns="71433" bIns="71433" anchor="ctr"/>
          <a:lstStyle/>
          <a:p>
            <a:pPr>
              <a:defRPr>
                <a:latin typeface="+mn-lt"/>
                <a:ea typeface="+mn-ea"/>
                <a:cs typeface="+mn-cs"/>
                <a:sym typeface="Helvetica Neue"/>
              </a:defRPr>
            </a:pPr>
            <a:endParaRPr/>
          </a:p>
        </p:txBody>
      </p:sp>
      <p:pic>
        <p:nvPicPr>
          <p:cNvPr id="98" name="Изображение" descr="Изображение"/>
          <p:cNvPicPr>
            <a:picLocks noChangeAspect="1"/>
          </p:cNvPicPr>
          <p:nvPr/>
        </p:nvPicPr>
        <p:blipFill>
          <a:blip r:embed="rId3"/>
          <a:stretch>
            <a:fillRect/>
          </a:stretch>
        </p:blipFill>
        <p:spPr>
          <a:xfrm rot="13466629">
            <a:off x="13378048" y="1261501"/>
            <a:ext cx="10407646" cy="10407644"/>
          </a:xfrm>
          <a:prstGeom prst="rect">
            <a:avLst/>
          </a:prstGeom>
          <a:ln w="12700">
            <a:miter lim="400000"/>
          </a:ln>
        </p:spPr>
      </p:pic>
      <p:sp>
        <p:nvSpPr>
          <p:cNvPr id="99" name="Shape 45"/>
          <p:cNvSpPr txBox="1"/>
          <p:nvPr/>
        </p:nvSpPr>
        <p:spPr>
          <a:xfrm>
            <a:off x="22160439" y="12782736"/>
            <a:ext cx="1383647" cy="426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3" tIns="71433" rIns="71433" bIns="71433" anchor="ctr">
            <a:spAutoFit/>
          </a:bodyPr>
          <a:lstStyle>
            <a:lvl1pPr algn="r">
              <a:lnSpc>
                <a:spcPct val="90000"/>
              </a:lnSpc>
              <a:defRPr sz="2000" b="1">
                <a:solidFill>
                  <a:srgbClr val="72B5E4"/>
                </a:solidFill>
                <a:latin typeface="Arial"/>
                <a:ea typeface="Arial"/>
                <a:cs typeface="Arial"/>
                <a:sym typeface="Arial"/>
              </a:defRPr>
            </a:lvl1pPr>
          </a:lstStyle>
          <a:p>
            <a:r>
              <a:t>Oceanmin</a:t>
            </a:r>
          </a:p>
        </p:txBody>
      </p:sp>
      <p:sp>
        <p:nvSpPr>
          <p:cNvPr id="100" name="Shape 51"/>
          <p:cNvSpPr txBox="1"/>
          <p:nvPr/>
        </p:nvSpPr>
        <p:spPr>
          <a:xfrm>
            <a:off x="967840" y="1164298"/>
            <a:ext cx="22448320" cy="19045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lnSpc>
                <a:spcPct val="90000"/>
              </a:lnSpc>
              <a:defRPr sz="6400" b="1">
                <a:solidFill>
                  <a:srgbClr val="FFFFFF"/>
                </a:solidFill>
                <a:latin typeface="Arial"/>
                <a:ea typeface="Arial"/>
                <a:cs typeface="Arial"/>
                <a:sym typeface="Arial"/>
              </a:defRPr>
            </a:pPr>
            <a:r>
              <a:t>Усталость начинается </a:t>
            </a:r>
          </a:p>
          <a:p>
            <a:pPr defTabSz="914400">
              <a:lnSpc>
                <a:spcPct val="90000"/>
              </a:lnSpc>
              <a:defRPr sz="6400" b="1">
                <a:solidFill>
                  <a:srgbClr val="FFFFFF"/>
                </a:solidFill>
                <a:latin typeface="Arial"/>
                <a:ea typeface="Arial"/>
                <a:cs typeface="Arial"/>
                <a:sym typeface="Arial"/>
              </a:defRPr>
            </a:pPr>
            <a:r>
              <a:t>в клетке </a:t>
            </a:r>
          </a:p>
        </p:txBody>
      </p:sp>
      <p:pic>
        <p:nvPicPr>
          <p:cNvPr id="101" name="image2.png" descr="image2.png"/>
          <p:cNvPicPr>
            <a:picLocks noChangeAspect="1"/>
          </p:cNvPicPr>
          <p:nvPr/>
        </p:nvPicPr>
        <p:blipFill>
          <a:blip r:embed="rId4"/>
          <a:stretch>
            <a:fillRect/>
          </a:stretch>
        </p:blipFill>
        <p:spPr>
          <a:xfrm>
            <a:off x="1057090" y="12732639"/>
            <a:ext cx="1738685" cy="304618"/>
          </a:xfrm>
          <a:prstGeom prst="rect">
            <a:avLst/>
          </a:prstGeom>
          <a:ln w="12700">
            <a:miter lim="400000"/>
          </a:ln>
        </p:spPr>
      </p:pic>
      <p:sp>
        <p:nvSpPr>
          <p:cNvPr id="102" name="Кружок"/>
          <p:cNvSpPr/>
          <p:nvPr/>
        </p:nvSpPr>
        <p:spPr>
          <a:xfrm>
            <a:off x="13739739" y="2103003"/>
            <a:ext cx="676181" cy="676181"/>
          </a:xfrm>
          <a:prstGeom prst="ellipse">
            <a:avLst/>
          </a:prstGeom>
          <a:solidFill>
            <a:srgbClr val="72B6E3"/>
          </a:solidFill>
          <a:ln w="25400">
            <a:solidFill>
              <a:srgbClr val="CEFDFF"/>
            </a:solidFill>
          </a:ln>
        </p:spPr>
        <p:txBody>
          <a:bodyPr lIns="71433" tIns="71433" rIns="71433" bIns="71433" anchor="ctr"/>
          <a:lstStyle/>
          <a:p>
            <a:endParaRPr/>
          </a:p>
        </p:txBody>
      </p:sp>
      <p:grpSp>
        <p:nvGrpSpPr>
          <p:cNvPr id="106" name="Группа"/>
          <p:cNvGrpSpPr/>
          <p:nvPr/>
        </p:nvGrpSpPr>
        <p:grpSpPr>
          <a:xfrm>
            <a:off x="21642091" y="619411"/>
            <a:ext cx="1915460" cy="1349929"/>
            <a:chOff x="0" y="-1"/>
            <a:chExt cx="1915459" cy="1349928"/>
          </a:xfrm>
        </p:grpSpPr>
        <p:sp>
          <p:nvSpPr>
            <p:cNvPr id="103" name="Кружок"/>
            <p:cNvSpPr/>
            <p:nvPr/>
          </p:nvSpPr>
          <p:spPr>
            <a:xfrm>
              <a:off x="-1" y="506512"/>
              <a:ext cx="843413" cy="843415"/>
            </a:xfrm>
            <a:prstGeom prst="ellipse">
              <a:avLst/>
            </a:prstGeom>
            <a:solidFill>
              <a:srgbClr val="72B6E3"/>
            </a:solidFill>
            <a:ln w="25400" cap="flat">
              <a:solidFill>
                <a:srgbClr val="CEFDFF"/>
              </a:solidFill>
              <a:prstDash val="solid"/>
              <a:round/>
            </a:ln>
            <a:effectLst/>
          </p:spPr>
          <p:txBody>
            <a:bodyPr wrap="square" lIns="71433" tIns="71433" rIns="71433" bIns="71433" numCol="1" anchor="ctr">
              <a:noAutofit/>
            </a:bodyPr>
            <a:lstStyle/>
            <a:p>
              <a:endParaRPr/>
            </a:p>
          </p:txBody>
        </p:sp>
        <p:sp>
          <p:nvSpPr>
            <p:cNvPr id="104" name="Кружок"/>
            <p:cNvSpPr/>
            <p:nvPr/>
          </p:nvSpPr>
          <p:spPr>
            <a:xfrm>
              <a:off x="1239279" y="251364"/>
              <a:ext cx="676181" cy="676181"/>
            </a:xfrm>
            <a:prstGeom prst="ellipse">
              <a:avLst/>
            </a:prstGeom>
            <a:noFill/>
            <a:ln w="25400" cap="flat">
              <a:solidFill>
                <a:srgbClr val="CEFDFF"/>
              </a:solidFill>
              <a:prstDash val="solid"/>
              <a:round/>
            </a:ln>
            <a:effectLst/>
          </p:spPr>
          <p:txBody>
            <a:bodyPr wrap="square" lIns="71433" tIns="71433" rIns="71433" bIns="71433" numCol="1" anchor="ctr">
              <a:noAutofit/>
            </a:bodyPr>
            <a:lstStyle/>
            <a:p>
              <a:endParaRPr/>
            </a:p>
          </p:txBody>
        </p:sp>
        <p:sp>
          <p:nvSpPr>
            <p:cNvPr id="105" name="Линия"/>
            <p:cNvSpPr/>
            <p:nvPr/>
          </p:nvSpPr>
          <p:spPr>
            <a:xfrm rot="3585743" flipH="1">
              <a:off x="716273" y="-49012"/>
              <a:ext cx="379955" cy="858718"/>
            </a:xfrm>
            <a:custGeom>
              <a:avLst/>
              <a:gdLst/>
              <a:ahLst/>
              <a:cxnLst>
                <a:cxn ang="0">
                  <a:pos x="wd2" y="hd2"/>
                </a:cxn>
                <a:cxn ang="5400000">
                  <a:pos x="wd2" y="hd2"/>
                </a:cxn>
                <a:cxn ang="10800000">
                  <a:pos x="wd2" y="hd2"/>
                </a:cxn>
                <a:cxn ang="16200000">
                  <a:pos x="wd2" y="hd2"/>
                </a:cxn>
              </a:cxnLst>
              <a:rect l="0" t="0" r="r" b="b"/>
              <a:pathLst>
                <a:path w="19934" h="21600" extrusionOk="0">
                  <a:moveTo>
                    <a:pt x="0" y="0"/>
                  </a:moveTo>
                  <a:cubicBezTo>
                    <a:pt x="6165" y="1021"/>
                    <a:pt x="11445" y="2999"/>
                    <a:pt x="15003" y="5620"/>
                  </a:cubicBezTo>
                  <a:cubicBezTo>
                    <a:pt x="21600" y="10480"/>
                    <a:pt x="21576" y="16751"/>
                    <a:pt x="14941" y="21600"/>
                  </a:cubicBezTo>
                </a:path>
              </a:pathLst>
            </a:custGeom>
            <a:noFill/>
            <a:ln w="63500" cap="rnd">
              <a:solidFill>
                <a:srgbClr val="FFFFFF"/>
              </a:solidFill>
              <a:custDash>
                <a:ds d="100000" sp="200000"/>
              </a:custDash>
              <a:round/>
            </a:ln>
            <a:effectLst/>
          </p:spPr>
          <p:txBody>
            <a:bodyPr wrap="square" lIns="71433" tIns="71433" rIns="71433" bIns="71433" numCol="1" anchor="t">
              <a:noAutofit/>
            </a:bodyPr>
            <a:lstStyle/>
            <a:p>
              <a:endParaRPr/>
            </a:p>
          </p:txBody>
        </p:sp>
      </p:grpSp>
      <p:grpSp>
        <p:nvGrpSpPr>
          <p:cNvPr id="110" name="Группа"/>
          <p:cNvGrpSpPr/>
          <p:nvPr/>
        </p:nvGrpSpPr>
        <p:grpSpPr>
          <a:xfrm>
            <a:off x="10980829" y="9665862"/>
            <a:ext cx="1811405" cy="1762810"/>
            <a:chOff x="-2" y="-1"/>
            <a:chExt cx="1811404" cy="1762809"/>
          </a:xfrm>
        </p:grpSpPr>
        <p:sp>
          <p:nvSpPr>
            <p:cNvPr id="107" name="Кружок"/>
            <p:cNvSpPr/>
            <p:nvPr/>
          </p:nvSpPr>
          <p:spPr>
            <a:xfrm>
              <a:off x="1135221" y="966907"/>
              <a:ext cx="676181" cy="676181"/>
            </a:xfrm>
            <a:prstGeom prst="ellipse">
              <a:avLst/>
            </a:prstGeom>
            <a:solidFill>
              <a:srgbClr val="72B6E3"/>
            </a:solidFill>
            <a:ln w="25400" cap="flat">
              <a:solidFill>
                <a:srgbClr val="CEFDFF"/>
              </a:solidFill>
              <a:prstDash val="solid"/>
              <a:round/>
            </a:ln>
            <a:effectLst/>
          </p:spPr>
          <p:txBody>
            <a:bodyPr wrap="square" lIns="71433" tIns="71433" rIns="71433" bIns="71433" numCol="1" anchor="ctr">
              <a:noAutofit/>
            </a:bodyPr>
            <a:lstStyle/>
            <a:p>
              <a:endParaRPr/>
            </a:p>
          </p:txBody>
        </p:sp>
        <p:sp>
          <p:nvSpPr>
            <p:cNvPr id="108" name="Кружок"/>
            <p:cNvSpPr/>
            <p:nvPr/>
          </p:nvSpPr>
          <p:spPr>
            <a:xfrm>
              <a:off x="-2" y="-1"/>
              <a:ext cx="1082292" cy="1082288"/>
            </a:xfrm>
            <a:prstGeom prst="ellipse">
              <a:avLst/>
            </a:prstGeom>
            <a:noFill/>
            <a:ln w="25400" cap="flat">
              <a:solidFill>
                <a:srgbClr val="CEFDFF"/>
              </a:solidFill>
              <a:prstDash val="solid"/>
              <a:round/>
            </a:ln>
            <a:effectLst/>
          </p:spPr>
          <p:txBody>
            <a:bodyPr wrap="square" lIns="71433" tIns="71433" rIns="71433" bIns="71433" numCol="1" anchor="ctr">
              <a:noAutofit/>
            </a:bodyPr>
            <a:lstStyle/>
            <a:p>
              <a:endParaRPr/>
            </a:p>
          </p:txBody>
        </p:sp>
        <p:sp>
          <p:nvSpPr>
            <p:cNvPr id="109" name="Линия"/>
            <p:cNvSpPr/>
            <p:nvPr/>
          </p:nvSpPr>
          <p:spPr>
            <a:xfrm rot="3585743" flipH="1">
              <a:off x="454149" y="1184471"/>
              <a:ext cx="733157" cy="423517"/>
            </a:xfrm>
            <a:custGeom>
              <a:avLst/>
              <a:gdLst/>
              <a:ahLst/>
              <a:cxnLst>
                <a:cxn ang="0">
                  <a:pos x="wd2" y="hd2"/>
                </a:cxn>
                <a:cxn ang="5400000">
                  <a:pos x="wd2" y="hd2"/>
                </a:cxn>
                <a:cxn ang="10800000">
                  <a:pos x="wd2" y="hd2"/>
                </a:cxn>
                <a:cxn ang="16200000">
                  <a:pos x="wd2" y="hd2"/>
                </a:cxn>
              </a:cxnLst>
              <a:rect l="0" t="0" r="r" b="b"/>
              <a:pathLst>
                <a:path w="21600" h="20735" extrusionOk="0">
                  <a:moveTo>
                    <a:pt x="21600" y="18065"/>
                  </a:moveTo>
                  <a:cubicBezTo>
                    <a:pt x="17821" y="21238"/>
                    <a:pt x="13410" y="21600"/>
                    <a:pt x="9462" y="19062"/>
                  </a:cubicBezTo>
                  <a:cubicBezTo>
                    <a:pt x="4523" y="15886"/>
                    <a:pt x="937" y="8662"/>
                    <a:pt x="0" y="0"/>
                  </a:cubicBezTo>
                </a:path>
              </a:pathLst>
            </a:custGeom>
            <a:noFill/>
            <a:ln w="63500" cap="rnd">
              <a:solidFill>
                <a:srgbClr val="FFFFFF"/>
              </a:solidFill>
              <a:custDash>
                <a:ds d="100000" sp="200000"/>
              </a:custDash>
              <a:round/>
            </a:ln>
            <a:effectLst/>
          </p:spPr>
          <p:txBody>
            <a:bodyPr wrap="square" lIns="71433" tIns="71433" rIns="71433" bIns="71433" numCol="1" anchor="t">
              <a:noAutofit/>
            </a:bodyPr>
            <a:lstStyle/>
            <a:p>
              <a:endParaRPr/>
            </a:p>
          </p:txBody>
        </p:sp>
      </p:grpSp>
      <p:sp>
        <p:nvSpPr>
          <p:cNvPr id="111" name="Кружок"/>
          <p:cNvSpPr/>
          <p:nvPr/>
        </p:nvSpPr>
        <p:spPr>
          <a:xfrm>
            <a:off x="12132123" y="2251454"/>
            <a:ext cx="843413" cy="843413"/>
          </a:xfrm>
          <a:prstGeom prst="ellipse">
            <a:avLst/>
          </a:prstGeom>
          <a:solidFill>
            <a:srgbClr val="72B6E3"/>
          </a:solidFill>
          <a:ln w="25400">
            <a:solidFill>
              <a:srgbClr val="CEFDFF"/>
            </a:solidFill>
          </a:ln>
        </p:spPr>
        <p:txBody>
          <a:bodyPr lIns="71433" tIns="71433" rIns="71433" bIns="71433" anchor="ctr"/>
          <a:lstStyle/>
          <a:p>
            <a:endParaRPr/>
          </a:p>
        </p:txBody>
      </p:sp>
      <p:sp>
        <p:nvSpPr>
          <p:cNvPr id="112" name="Shape 52"/>
          <p:cNvSpPr txBox="1"/>
          <p:nvPr/>
        </p:nvSpPr>
        <p:spPr>
          <a:xfrm>
            <a:off x="17492194" y="12145995"/>
            <a:ext cx="2179355" cy="5994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algn="ctr" defTabSz="914400">
              <a:defRPr sz="3200" b="1">
                <a:solidFill>
                  <a:srgbClr val="CEFDFF"/>
                </a:solidFill>
                <a:latin typeface="Arial"/>
                <a:ea typeface="Arial"/>
                <a:cs typeface="Arial"/>
                <a:sym typeface="Arial"/>
              </a:defRPr>
            </a:lvl1pPr>
          </a:lstStyle>
          <a:p>
            <a:r>
              <a:t>Клетка</a:t>
            </a:r>
          </a:p>
        </p:txBody>
      </p:sp>
      <p:sp>
        <p:nvSpPr>
          <p:cNvPr id="113" name="TextBox 1"/>
          <p:cNvSpPr txBox="1"/>
          <p:nvPr/>
        </p:nvSpPr>
        <p:spPr>
          <a:xfrm>
            <a:off x="967740" y="4692989"/>
            <a:ext cx="9886486" cy="4330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nchor="ctr">
            <a:spAutoFit/>
          </a:bodyPr>
          <a:lstStyle/>
          <a:p>
            <a:pPr>
              <a:defRPr sz="4000">
                <a:solidFill>
                  <a:srgbClr val="FFFFFF"/>
                </a:solidFill>
              </a:defRPr>
            </a:pPr>
            <a:r>
              <a:rPr dirty="0" err="1"/>
              <a:t>Усталость</a:t>
            </a:r>
            <a:r>
              <a:rPr dirty="0"/>
              <a:t> – </a:t>
            </a:r>
            <a:r>
              <a:rPr dirty="0" err="1"/>
              <a:t>это</a:t>
            </a:r>
            <a:r>
              <a:rPr dirty="0"/>
              <a:t> </a:t>
            </a:r>
            <a:r>
              <a:rPr b="1" dirty="0" err="1"/>
              <a:t>недостаток</a:t>
            </a:r>
            <a:r>
              <a:rPr b="1" dirty="0"/>
              <a:t> </a:t>
            </a:r>
            <a:r>
              <a:rPr b="1" dirty="0" err="1"/>
              <a:t>энергии</a:t>
            </a:r>
            <a:r>
              <a:rPr dirty="0"/>
              <a:t>, </a:t>
            </a:r>
          </a:p>
          <a:p>
            <a:pPr>
              <a:defRPr sz="4000">
                <a:solidFill>
                  <a:srgbClr val="FFFFFF"/>
                </a:solidFill>
              </a:defRPr>
            </a:pPr>
            <a:r>
              <a:rPr dirty="0" err="1"/>
              <a:t>который</a:t>
            </a:r>
            <a:r>
              <a:rPr dirty="0"/>
              <a:t> </a:t>
            </a:r>
            <a:r>
              <a:rPr dirty="0" err="1"/>
              <a:t>наступает</a:t>
            </a:r>
            <a:r>
              <a:rPr dirty="0"/>
              <a:t> в </a:t>
            </a:r>
            <a:r>
              <a:rPr dirty="0" err="1"/>
              <a:t>результате</a:t>
            </a:r>
            <a:r>
              <a:rPr dirty="0"/>
              <a:t>:</a:t>
            </a:r>
          </a:p>
          <a:p>
            <a:pPr>
              <a:defRPr sz="3200">
                <a:solidFill>
                  <a:srgbClr val="FFFFFF"/>
                </a:solidFill>
              </a:defRPr>
            </a:pPr>
            <a:endParaRPr dirty="0"/>
          </a:p>
          <a:p>
            <a:pPr marL="457200" indent="-457200">
              <a:buSzPct val="100000"/>
              <a:buFont typeface="Arial"/>
              <a:buChar char="•"/>
              <a:defRPr sz="3200">
                <a:solidFill>
                  <a:srgbClr val="FFFFFF"/>
                </a:solidFill>
              </a:defRPr>
            </a:pPr>
            <a:r>
              <a:rPr dirty="0" err="1"/>
              <a:t>истощения</a:t>
            </a:r>
            <a:r>
              <a:rPr dirty="0"/>
              <a:t> </a:t>
            </a:r>
            <a:r>
              <a:rPr dirty="0" err="1"/>
              <a:t>энергетических</a:t>
            </a:r>
            <a:r>
              <a:rPr dirty="0"/>
              <a:t> </a:t>
            </a:r>
            <a:r>
              <a:rPr dirty="0" err="1"/>
              <a:t>ресурсов</a:t>
            </a:r>
            <a:r>
              <a:rPr dirty="0"/>
              <a:t> в </a:t>
            </a:r>
            <a:r>
              <a:rPr dirty="0" err="1"/>
              <a:t>тканях</a:t>
            </a:r>
            <a:r>
              <a:rPr dirty="0"/>
              <a:t> (</a:t>
            </a:r>
            <a:r>
              <a:rPr dirty="0" err="1"/>
              <a:t>молекул</a:t>
            </a:r>
            <a:r>
              <a:rPr dirty="0"/>
              <a:t> АТФ)</a:t>
            </a:r>
            <a:r>
              <a:rPr lang="ru-RU" dirty="0"/>
              <a:t>;</a:t>
            </a:r>
            <a:endParaRPr dirty="0"/>
          </a:p>
          <a:p>
            <a:pPr>
              <a:defRPr sz="3200">
                <a:solidFill>
                  <a:srgbClr val="FFFFFF"/>
                </a:solidFill>
              </a:defRPr>
            </a:pPr>
            <a:endParaRPr dirty="0"/>
          </a:p>
          <a:p>
            <a:pPr marL="457200" indent="-457200">
              <a:buSzPct val="100000"/>
              <a:buFont typeface="Arial"/>
              <a:buChar char="•"/>
              <a:defRPr sz="3200">
                <a:solidFill>
                  <a:srgbClr val="FFFFFF"/>
                </a:solidFill>
              </a:defRPr>
            </a:pPr>
            <a:r>
              <a:rPr dirty="0" err="1"/>
              <a:t>накопления</a:t>
            </a:r>
            <a:r>
              <a:rPr dirty="0"/>
              <a:t> </a:t>
            </a:r>
            <a:r>
              <a:rPr dirty="0" err="1"/>
              <a:t>продуктов</a:t>
            </a:r>
            <a:r>
              <a:rPr dirty="0"/>
              <a:t> </a:t>
            </a:r>
            <a:r>
              <a:rPr dirty="0" err="1"/>
              <a:t>клеточного</a:t>
            </a:r>
            <a:r>
              <a:rPr dirty="0"/>
              <a:t> </a:t>
            </a:r>
            <a:r>
              <a:rPr dirty="0" err="1"/>
              <a:t>обмена</a:t>
            </a:r>
            <a:r>
              <a:rPr dirty="0"/>
              <a:t> </a:t>
            </a:r>
            <a:r>
              <a:rPr dirty="0" err="1"/>
              <a:t>веществ</a:t>
            </a:r>
            <a:r>
              <a:rPr dirty="0"/>
              <a:t>. </a:t>
            </a:r>
          </a:p>
        </p:txBody>
      </p:sp>
      <p:sp>
        <p:nvSpPr>
          <p:cNvPr id="114" name="Rectangle 16"/>
          <p:cNvSpPr txBox="1"/>
          <p:nvPr/>
        </p:nvSpPr>
        <p:spPr>
          <a:xfrm>
            <a:off x="12056419" y="6427113"/>
            <a:ext cx="280560" cy="8534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r>
              <a:t> </a:t>
            </a:r>
          </a:p>
        </p:txBody>
      </p:sp>
      <p:sp>
        <p:nvSpPr>
          <p:cNvPr id="115" name="Rectangle 17"/>
          <p:cNvSpPr txBox="1"/>
          <p:nvPr/>
        </p:nvSpPr>
        <p:spPr>
          <a:xfrm>
            <a:off x="12056419" y="6427113"/>
            <a:ext cx="280560" cy="8534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r>
              <a:t>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07"/>
          <p:cNvSpPr/>
          <p:nvPr/>
        </p:nvSpPr>
        <p:spPr>
          <a:xfrm>
            <a:off x="-178000" y="-229990"/>
            <a:ext cx="24740000" cy="14175980"/>
          </a:xfrm>
          <a:prstGeom prst="rect">
            <a:avLst/>
          </a:prstGeom>
          <a:solidFill>
            <a:srgbClr val="285FB0"/>
          </a:solidFill>
          <a:ln w="12700">
            <a:miter lim="400000"/>
          </a:ln>
        </p:spPr>
        <p:txBody>
          <a:bodyPr lIns="71433" tIns="71433" rIns="71433" bIns="71433" anchor="ctr"/>
          <a:lstStyle/>
          <a:p>
            <a:pPr>
              <a:defRPr>
                <a:latin typeface="+mn-lt"/>
                <a:ea typeface="+mn-ea"/>
                <a:cs typeface="+mn-cs"/>
                <a:sym typeface="Helvetica Neue"/>
              </a:defRPr>
            </a:pPr>
            <a:endParaRPr/>
          </a:p>
        </p:txBody>
      </p:sp>
      <p:sp>
        <p:nvSpPr>
          <p:cNvPr id="120" name="Текстовое поле 3"/>
          <p:cNvSpPr txBox="1"/>
          <p:nvPr/>
        </p:nvSpPr>
        <p:spPr>
          <a:xfrm>
            <a:off x="9682798" y="8524133"/>
            <a:ext cx="11134413" cy="20732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nchor="ctr">
            <a:spAutoFit/>
          </a:bodyPr>
          <a:lstStyle/>
          <a:p>
            <a:pPr>
              <a:defRPr sz="3200">
                <a:solidFill>
                  <a:srgbClr val="FFFFFF"/>
                </a:solidFill>
              </a:defRPr>
            </a:pPr>
            <a:r>
              <a:t>обеспечивает поступление питания внутрь клетки </a:t>
            </a:r>
          </a:p>
          <a:p>
            <a:pPr>
              <a:defRPr sz="3200">
                <a:solidFill>
                  <a:srgbClr val="FFFFFF"/>
                </a:solidFill>
              </a:defRPr>
            </a:pPr>
            <a:r>
              <a:t>и выведение продуктов жизнедеятельности из клетки. Его нормальная работа позволяет избежать накопления в клетке продуктов клеточного обмена веществ.</a:t>
            </a:r>
          </a:p>
        </p:txBody>
      </p:sp>
      <p:sp>
        <p:nvSpPr>
          <p:cNvPr id="121" name="Текстовое поле 3"/>
          <p:cNvSpPr txBox="1"/>
          <p:nvPr/>
        </p:nvSpPr>
        <p:spPr>
          <a:xfrm>
            <a:off x="982556" y="990762"/>
            <a:ext cx="8874874" cy="30815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nchor="ctr">
            <a:spAutoFit/>
          </a:bodyPr>
          <a:lstStyle/>
          <a:p>
            <a:pPr>
              <a:lnSpc>
                <a:spcPct val="110000"/>
              </a:lnSpc>
              <a:defRPr sz="4000" b="1">
                <a:solidFill>
                  <a:srgbClr val="FFFFFF"/>
                </a:solidFill>
              </a:defRPr>
            </a:pPr>
            <a:r>
              <a:rPr dirty="0" err="1"/>
              <a:t>Молекулы</a:t>
            </a:r>
            <a:r>
              <a:rPr dirty="0"/>
              <a:t> АТФ </a:t>
            </a:r>
            <a:r>
              <a:rPr b="0" dirty="0" err="1"/>
              <a:t>вырабатываются</a:t>
            </a:r>
            <a:r>
              <a:rPr b="0" dirty="0"/>
              <a:t> </a:t>
            </a:r>
          </a:p>
          <a:p>
            <a:pPr>
              <a:lnSpc>
                <a:spcPct val="110000"/>
              </a:lnSpc>
              <a:defRPr sz="4000" b="1">
                <a:solidFill>
                  <a:srgbClr val="EF877B"/>
                </a:solidFill>
              </a:defRPr>
            </a:pPr>
            <a:r>
              <a:rPr dirty="0" err="1"/>
              <a:t>митохондриями</a:t>
            </a:r>
            <a:r>
              <a:rPr b="0" dirty="0">
                <a:solidFill>
                  <a:srgbClr val="FFFFFF"/>
                </a:solidFill>
              </a:rPr>
              <a:t> —</a:t>
            </a:r>
            <a:r>
              <a:rPr sz="3200" b="0" dirty="0">
                <a:solidFill>
                  <a:srgbClr val="FFFFFF"/>
                </a:solidFill>
              </a:rPr>
              <a:t> </a:t>
            </a:r>
            <a:endParaRPr sz="3200" dirty="0">
              <a:solidFill>
                <a:srgbClr val="FFFFFF"/>
              </a:solidFill>
            </a:endParaRPr>
          </a:p>
          <a:p>
            <a:pPr>
              <a:lnSpc>
                <a:spcPct val="110000"/>
              </a:lnSpc>
              <a:defRPr sz="3200">
                <a:solidFill>
                  <a:srgbClr val="FFFFFF"/>
                </a:solidFill>
              </a:defRPr>
            </a:pPr>
            <a:r>
              <a:rPr dirty="0" err="1"/>
              <a:t>микроскопическими</a:t>
            </a:r>
            <a:r>
              <a:rPr dirty="0"/>
              <a:t> </a:t>
            </a:r>
            <a:r>
              <a:rPr lang="ru-RU" sz="1800" dirty="0">
                <a:effectLst/>
                <a:latin typeface="Calibri" panose="020F0502020204030204" pitchFamily="34" charset="0"/>
                <a:ea typeface="Calibri" panose="020F0502020204030204" pitchFamily="34" charset="0"/>
                <a:cs typeface="Segoe UI Emoji" panose="020B0502040204020203" pitchFamily="34" charset="0"/>
              </a:rPr>
              <a:t>«</a:t>
            </a:r>
            <a:r>
              <a:rPr dirty="0" err="1"/>
              <a:t>энергетическими</a:t>
            </a:r>
            <a:r>
              <a:rPr dirty="0"/>
              <a:t> </a:t>
            </a:r>
            <a:r>
              <a:rPr dirty="0" err="1"/>
              <a:t>станциями</a:t>
            </a:r>
            <a:r>
              <a:rPr lang="ru-RU" sz="1800" dirty="0">
                <a:effectLst/>
                <a:latin typeface="Calibri" panose="020F0502020204030204" pitchFamily="34" charset="0"/>
                <a:ea typeface="Calibri" panose="020F0502020204030204" pitchFamily="34" charset="0"/>
                <a:cs typeface="Times New Roman" panose="02020603050405020304" pitchFamily="18" charset="0"/>
              </a:rPr>
              <a:t>»</a:t>
            </a:r>
            <a:r>
              <a:rPr dirty="0"/>
              <a:t>, </a:t>
            </a:r>
            <a:r>
              <a:rPr dirty="0" err="1"/>
              <a:t>расположенными</a:t>
            </a:r>
            <a:r>
              <a:rPr dirty="0"/>
              <a:t> </a:t>
            </a:r>
            <a:r>
              <a:rPr dirty="0" err="1"/>
              <a:t>внутри</a:t>
            </a:r>
            <a:r>
              <a:rPr dirty="0"/>
              <a:t> </a:t>
            </a:r>
            <a:r>
              <a:rPr dirty="0" err="1"/>
              <a:t>каждой</a:t>
            </a:r>
            <a:r>
              <a:rPr dirty="0"/>
              <a:t> </a:t>
            </a:r>
            <a:r>
              <a:rPr dirty="0" err="1"/>
              <a:t>клетки</a:t>
            </a:r>
            <a:r>
              <a:rPr dirty="0"/>
              <a:t>.</a:t>
            </a:r>
          </a:p>
        </p:txBody>
      </p:sp>
      <p:grpSp>
        <p:nvGrpSpPr>
          <p:cNvPr id="133" name="Группа"/>
          <p:cNvGrpSpPr/>
          <p:nvPr/>
        </p:nvGrpSpPr>
        <p:grpSpPr>
          <a:xfrm>
            <a:off x="8595792" y="-3729979"/>
            <a:ext cx="15327049" cy="10103976"/>
            <a:chOff x="0" y="0"/>
            <a:chExt cx="15327047" cy="10103975"/>
          </a:xfrm>
        </p:grpSpPr>
        <p:pic>
          <p:nvPicPr>
            <p:cNvPr id="122" name="Picture 2" descr="Picture 2"/>
            <p:cNvPicPr>
              <a:picLocks noChangeAspect="1"/>
            </p:cNvPicPr>
            <p:nvPr/>
          </p:nvPicPr>
          <p:blipFill>
            <a:blip r:embed="rId2"/>
            <a:stretch>
              <a:fillRect/>
            </a:stretch>
          </p:blipFill>
          <p:spPr>
            <a:xfrm>
              <a:off x="8293087" y="5597388"/>
              <a:ext cx="6210758" cy="4506588"/>
            </a:xfrm>
            <a:prstGeom prst="rect">
              <a:avLst/>
            </a:prstGeom>
            <a:ln w="12700" cap="flat">
              <a:noFill/>
              <a:miter lim="400000"/>
            </a:ln>
            <a:effectLst/>
          </p:spPr>
        </p:pic>
        <p:pic>
          <p:nvPicPr>
            <p:cNvPr id="123" name="Изображение" descr="Изображение"/>
            <p:cNvPicPr>
              <a:picLocks noChangeAspect="1"/>
            </p:cNvPicPr>
            <p:nvPr/>
          </p:nvPicPr>
          <p:blipFill>
            <a:blip r:embed="rId3"/>
            <a:stretch>
              <a:fillRect/>
            </a:stretch>
          </p:blipFill>
          <p:spPr>
            <a:xfrm rot="13466629">
              <a:off x="1343946" y="1343946"/>
              <a:ext cx="6490191" cy="6490193"/>
            </a:xfrm>
            <a:prstGeom prst="rect">
              <a:avLst/>
            </a:prstGeom>
            <a:ln w="12700" cap="flat">
              <a:noFill/>
              <a:miter lim="400000"/>
            </a:ln>
            <a:effectLst/>
          </p:spPr>
        </p:pic>
        <p:sp>
          <p:nvSpPr>
            <p:cNvPr id="124" name="Линия"/>
            <p:cNvSpPr/>
            <p:nvPr/>
          </p:nvSpPr>
          <p:spPr>
            <a:xfrm rot="3106317" flipH="1">
              <a:off x="5281356" y="7166658"/>
              <a:ext cx="3697221" cy="1749961"/>
            </a:xfrm>
            <a:custGeom>
              <a:avLst/>
              <a:gdLst/>
              <a:ahLst/>
              <a:cxnLst>
                <a:cxn ang="0">
                  <a:pos x="wd2" y="hd2"/>
                </a:cxn>
                <a:cxn ang="5400000">
                  <a:pos x="wd2" y="hd2"/>
                </a:cxn>
                <a:cxn ang="10800000">
                  <a:pos x="wd2" y="hd2"/>
                </a:cxn>
                <a:cxn ang="16200000">
                  <a:pos x="wd2" y="hd2"/>
                </a:cxn>
              </a:cxnLst>
              <a:rect l="0" t="0" r="r" b="b"/>
              <a:pathLst>
                <a:path w="21600" h="20782" extrusionOk="0">
                  <a:moveTo>
                    <a:pt x="0" y="0"/>
                  </a:moveTo>
                  <a:cubicBezTo>
                    <a:pt x="1676" y="10562"/>
                    <a:pt x="6082" y="18381"/>
                    <a:pt x="11457" y="20329"/>
                  </a:cubicBezTo>
                  <a:cubicBezTo>
                    <a:pt x="14964" y="21600"/>
                    <a:pt x="18579" y="20177"/>
                    <a:pt x="21600" y="16336"/>
                  </a:cubicBezTo>
                </a:path>
              </a:pathLst>
            </a:custGeom>
            <a:noFill/>
            <a:ln w="50800" cap="flat">
              <a:solidFill>
                <a:srgbClr val="FFFFFF"/>
              </a:solidFill>
              <a:prstDash val="solid"/>
              <a:round/>
              <a:headEnd type="triangle" w="med" len="med"/>
              <a:tailEnd type="oval" w="med" len="med"/>
            </a:ln>
            <a:effectLst/>
          </p:spPr>
          <p:txBody>
            <a:bodyPr wrap="square" lIns="71433" tIns="71433" rIns="71433" bIns="71433" numCol="1" anchor="t">
              <a:noAutofit/>
            </a:bodyPr>
            <a:lstStyle/>
            <a:p>
              <a:pPr>
                <a:defRPr>
                  <a:latin typeface="+mn-lt"/>
                  <a:ea typeface="+mn-ea"/>
                  <a:cs typeface="+mn-cs"/>
                  <a:sym typeface="Helvetica Neue"/>
                </a:defRPr>
              </a:pPr>
              <a:endParaRPr/>
            </a:p>
          </p:txBody>
        </p:sp>
        <p:sp>
          <p:nvSpPr>
            <p:cNvPr id="125" name="Кружок"/>
            <p:cNvSpPr/>
            <p:nvPr/>
          </p:nvSpPr>
          <p:spPr>
            <a:xfrm>
              <a:off x="13568544" y="5039242"/>
              <a:ext cx="1323589" cy="1323591"/>
            </a:xfrm>
            <a:prstGeom prst="ellipse">
              <a:avLst/>
            </a:prstGeom>
            <a:noFill/>
            <a:ln w="25400" cap="flat">
              <a:solidFill>
                <a:srgbClr val="CEFDFF"/>
              </a:solidFill>
              <a:prstDash val="solid"/>
              <a:round/>
            </a:ln>
            <a:effectLst/>
          </p:spPr>
          <p:txBody>
            <a:bodyPr wrap="square" lIns="71433" tIns="71433" rIns="71433" bIns="71433" numCol="1" anchor="ctr">
              <a:noAutofit/>
            </a:bodyPr>
            <a:lstStyle/>
            <a:p>
              <a:endParaRPr/>
            </a:p>
          </p:txBody>
        </p:sp>
        <p:sp>
          <p:nvSpPr>
            <p:cNvPr id="126" name="Текстовое поле 3"/>
            <p:cNvSpPr/>
            <p:nvPr/>
          </p:nvSpPr>
          <p:spPr>
            <a:xfrm>
              <a:off x="13332596" y="5701035"/>
              <a:ext cx="179548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3" tIns="71433" rIns="71433" bIns="71433" numCol="1" anchor="ctr">
              <a:spAutoFit/>
            </a:bodyPr>
            <a:lstStyle>
              <a:lvl1pPr algn="ctr">
                <a:lnSpc>
                  <a:spcPct val="110000"/>
                </a:lnSpc>
                <a:defRPr sz="3200">
                  <a:solidFill>
                    <a:srgbClr val="FFFFFF"/>
                  </a:solidFill>
                </a:defRPr>
              </a:lvl1pPr>
            </a:lstStyle>
            <a:p>
              <a:r>
                <a:t>АТФ</a:t>
              </a:r>
            </a:p>
          </p:txBody>
        </p:sp>
        <p:sp>
          <p:nvSpPr>
            <p:cNvPr id="127" name="Кружок"/>
            <p:cNvSpPr/>
            <p:nvPr/>
          </p:nvSpPr>
          <p:spPr>
            <a:xfrm>
              <a:off x="11317369" y="5411775"/>
              <a:ext cx="1323589" cy="1323591"/>
            </a:xfrm>
            <a:prstGeom prst="ellipse">
              <a:avLst/>
            </a:prstGeom>
            <a:noFill/>
            <a:ln w="25400" cap="flat">
              <a:solidFill>
                <a:srgbClr val="CEFDFF"/>
              </a:solidFill>
              <a:prstDash val="solid"/>
              <a:round/>
            </a:ln>
            <a:effectLst/>
          </p:spPr>
          <p:txBody>
            <a:bodyPr wrap="square" lIns="71433" tIns="71433" rIns="71433" bIns="71433" numCol="1" anchor="ctr">
              <a:noAutofit/>
            </a:bodyPr>
            <a:lstStyle/>
            <a:p>
              <a:endParaRPr/>
            </a:p>
          </p:txBody>
        </p:sp>
        <p:sp>
          <p:nvSpPr>
            <p:cNvPr id="128" name="Текстовое поле 3"/>
            <p:cNvSpPr/>
            <p:nvPr/>
          </p:nvSpPr>
          <p:spPr>
            <a:xfrm>
              <a:off x="11081422" y="6073568"/>
              <a:ext cx="179548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3" tIns="71433" rIns="71433" bIns="71433" numCol="1" anchor="ctr">
              <a:spAutoFit/>
            </a:bodyPr>
            <a:lstStyle>
              <a:lvl1pPr algn="ctr">
                <a:lnSpc>
                  <a:spcPct val="110000"/>
                </a:lnSpc>
                <a:defRPr sz="3200">
                  <a:solidFill>
                    <a:srgbClr val="FFFFFF"/>
                  </a:solidFill>
                </a:defRPr>
              </a:lvl1pPr>
            </a:lstStyle>
            <a:p>
              <a:r>
                <a:t>АТФ</a:t>
              </a:r>
            </a:p>
          </p:txBody>
        </p:sp>
        <p:sp>
          <p:nvSpPr>
            <p:cNvPr id="129" name="Кружок"/>
            <p:cNvSpPr/>
            <p:nvPr/>
          </p:nvSpPr>
          <p:spPr>
            <a:xfrm>
              <a:off x="10596744" y="4560495"/>
              <a:ext cx="600069" cy="600069"/>
            </a:xfrm>
            <a:prstGeom prst="ellipse">
              <a:avLst/>
            </a:prstGeom>
            <a:noFill/>
            <a:ln w="25400" cap="flat">
              <a:solidFill>
                <a:srgbClr val="CEFDFF"/>
              </a:solidFill>
              <a:prstDash val="solid"/>
              <a:round/>
            </a:ln>
            <a:effectLst/>
          </p:spPr>
          <p:txBody>
            <a:bodyPr wrap="square" lIns="71433" tIns="71433" rIns="71433" bIns="71433" numCol="1" anchor="ctr">
              <a:noAutofit/>
            </a:bodyPr>
            <a:lstStyle/>
            <a:p>
              <a:endParaRPr/>
            </a:p>
          </p:txBody>
        </p:sp>
        <p:sp>
          <p:nvSpPr>
            <p:cNvPr id="130" name="Кружок"/>
            <p:cNvSpPr/>
            <p:nvPr/>
          </p:nvSpPr>
          <p:spPr>
            <a:xfrm>
              <a:off x="7860511" y="6160695"/>
              <a:ext cx="600069" cy="600071"/>
            </a:xfrm>
            <a:prstGeom prst="ellipse">
              <a:avLst/>
            </a:prstGeom>
            <a:noFill/>
            <a:ln w="25400" cap="flat">
              <a:solidFill>
                <a:srgbClr val="CEFDFF"/>
              </a:solidFill>
              <a:prstDash val="solid"/>
              <a:round/>
            </a:ln>
            <a:effectLst/>
          </p:spPr>
          <p:txBody>
            <a:bodyPr wrap="square" lIns="71433" tIns="71433" rIns="71433" bIns="71433" numCol="1" anchor="ctr">
              <a:noAutofit/>
            </a:bodyPr>
            <a:lstStyle/>
            <a:p>
              <a:endParaRPr/>
            </a:p>
          </p:txBody>
        </p:sp>
        <p:sp>
          <p:nvSpPr>
            <p:cNvPr id="131" name="Кружок"/>
            <p:cNvSpPr/>
            <p:nvPr/>
          </p:nvSpPr>
          <p:spPr>
            <a:xfrm>
              <a:off x="13067511" y="6744895"/>
              <a:ext cx="600069" cy="600071"/>
            </a:xfrm>
            <a:prstGeom prst="ellipse">
              <a:avLst/>
            </a:prstGeom>
            <a:noFill/>
            <a:ln w="25400" cap="flat">
              <a:solidFill>
                <a:srgbClr val="CEFDFF"/>
              </a:solidFill>
              <a:prstDash val="solid"/>
              <a:round/>
            </a:ln>
            <a:effectLst/>
          </p:spPr>
          <p:txBody>
            <a:bodyPr wrap="square" lIns="71433" tIns="71433" rIns="71433" bIns="71433" numCol="1" anchor="ctr">
              <a:noAutofit/>
            </a:bodyPr>
            <a:lstStyle/>
            <a:p>
              <a:endParaRPr/>
            </a:p>
          </p:txBody>
        </p:sp>
        <p:sp>
          <p:nvSpPr>
            <p:cNvPr id="132" name="Кружок"/>
            <p:cNvSpPr/>
            <p:nvPr/>
          </p:nvSpPr>
          <p:spPr>
            <a:xfrm>
              <a:off x="14726978" y="4057108"/>
              <a:ext cx="600069" cy="600069"/>
            </a:xfrm>
            <a:prstGeom prst="ellipse">
              <a:avLst/>
            </a:prstGeom>
            <a:noFill/>
            <a:ln w="25400" cap="flat">
              <a:solidFill>
                <a:srgbClr val="CEFDFF"/>
              </a:solidFill>
              <a:prstDash val="solid"/>
              <a:round/>
            </a:ln>
            <a:effectLst/>
          </p:spPr>
          <p:txBody>
            <a:bodyPr wrap="square" lIns="71433" tIns="71433" rIns="71433" bIns="71433" numCol="1" anchor="ctr">
              <a:noAutofit/>
            </a:bodyPr>
            <a:lstStyle/>
            <a:p>
              <a:endParaRPr/>
            </a:p>
          </p:txBody>
        </p:sp>
      </p:grpSp>
      <p:sp>
        <p:nvSpPr>
          <p:cNvPr id="134" name="Shape 45"/>
          <p:cNvSpPr txBox="1"/>
          <p:nvPr/>
        </p:nvSpPr>
        <p:spPr>
          <a:xfrm>
            <a:off x="22160439" y="12782735"/>
            <a:ext cx="1383647" cy="426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3" tIns="71433" rIns="71433" bIns="71433" anchor="ctr">
            <a:spAutoFit/>
          </a:bodyPr>
          <a:lstStyle>
            <a:lvl1pPr algn="r">
              <a:lnSpc>
                <a:spcPct val="90000"/>
              </a:lnSpc>
              <a:defRPr sz="2000" b="1">
                <a:solidFill>
                  <a:srgbClr val="72B5E4"/>
                </a:solidFill>
                <a:latin typeface="Arial"/>
                <a:ea typeface="Arial"/>
                <a:cs typeface="Arial"/>
                <a:sym typeface="Arial"/>
              </a:defRPr>
            </a:lvl1pPr>
          </a:lstStyle>
          <a:p>
            <a:r>
              <a:t>Oceanmin</a:t>
            </a:r>
          </a:p>
        </p:txBody>
      </p:sp>
      <p:pic>
        <p:nvPicPr>
          <p:cNvPr id="135" name="image2.png" descr="image2.png"/>
          <p:cNvPicPr>
            <a:picLocks noChangeAspect="1"/>
          </p:cNvPicPr>
          <p:nvPr/>
        </p:nvPicPr>
        <p:blipFill>
          <a:blip r:embed="rId4"/>
          <a:stretch>
            <a:fillRect/>
          </a:stretch>
        </p:blipFill>
        <p:spPr>
          <a:xfrm>
            <a:off x="1057090" y="12732639"/>
            <a:ext cx="1738685" cy="304618"/>
          </a:xfrm>
          <a:prstGeom prst="rect">
            <a:avLst/>
          </a:prstGeom>
          <a:ln w="12700">
            <a:miter lim="400000"/>
          </a:ln>
        </p:spPr>
      </p:pic>
      <p:sp>
        <p:nvSpPr>
          <p:cNvPr id="136" name="Текстовое поле 3"/>
          <p:cNvSpPr txBox="1"/>
          <p:nvPr/>
        </p:nvSpPr>
        <p:spPr>
          <a:xfrm>
            <a:off x="11095904" y="11440835"/>
            <a:ext cx="7735808" cy="11080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nchor="ctr">
            <a:spAutoFit/>
          </a:bodyPr>
          <a:lstStyle/>
          <a:p>
            <a:pPr>
              <a:defRPr sz="3200" b="1">
                <a:solidFill>
                  <a:srgbClr val="FFFFFF"/>
                </a:solidFill>
              </a:defRPr>
            </a:pPr>
            <a:r>
              <a:t>Незаменимым участником обоих процессов является </a:t>
            </a:r>
            <a:r>
              <a:rPr>
                <a:solidFill>
                  <a:srgbClr val="6CE9FC"/>
                </a:solidFill>
              </a:rPr>
              <a:t>МАГНИЙ (Mg)</a:t>
            </a:r>
          </a:p>
        </p:txBody>
      </p:sp>
      <p:pic>
        <p:nvPicPr>
          <p:cNvPr id="137" name="Изображение" descr="Изображение"/>
          <p:cNvPicPr>
            <a:picLocks noChangeAspect="1"/>
          </p:cNvPicPr>
          <p:nvPr/>
        </p:nvPicPr>
        <p:blipFill>
          <a:blip r:embed="rId5"/>
          <a:stretch>
            <a:fillRect/>
          </a:stretch>
        </p:blipFill>
        <p:spPr>
          <a:xfrm>
            <a:off x="9806984" y="11573163"/>
            <a:ext cx="868812" cy="868812"/>
          </a:xfrm>
          <a:prstGeom prst="rect">
            <a:avLst/>
          </a:prstGeom>
          <a:ln w="12700">
            <a:miter lim="400000"/>
          </a:ln>
        </p:spPr>
      </p:pic>
      <p:sp>
        <p:nvSpPr>
          <p:cNvPr id="138" name="Текстовое поле 3"/>
          <p:cNvSpPr txBox="1"/>
          <p:nvPr/>
        </p:nvSpPr>
        <p:spPr>
          <a:xfrm>
            <a:off x="9682798" y="7660533"/>
            <a:ext cx="11134413" cy="7524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nchor="ctr">
            <a:spAutoFit/>
          </a:bodyPr>
          <a:lstStyle/>
          <a:p>
            <a:pPr>
              <a:defRPr sz="4000" b="1">
                <a:solidFill>
                  <a:srgbClr val="FFF297"/>
                </a:solidFill>
              </a:defRPr>
            </a:pPr>
            <a:r>
              <a:t>Калий-натриевый насос</a:t>
            </a:r>
            <a:r>
              <a:rPr sz="3200"/>
              <a:t> </a:t>
            </a:r>
          </a:p>
        </p:txBody>
      </p:sp>
      <p:grpSp>
        <p:nvGrpSpPr>
          <p:cNvPr id="166" name="Группа"/>
          <p:cNvGrpSpPr/>
          <p:nvPr/>
        </p:nvGrpSpPr>
        <p:grpSpPr>
          <a:xfrm>
            <a:off x="-138333" y="5633330"/>
            <a:ext cx="8741938" cy="8800580"/>
            <a:chOff x="0" y="-1"/>
            <a:chExt cx="8741936" cy="8800578"/>
          </a:xfrm>
        </p:grpSpPr>
        <p:grpSp>
          <p:nvGrpSpPr>
            <p:cNvPr id="143" name="Группа"/>
            <p:cNvGrpSpPr/>
            <p:nvPr/>
          </p:nvGrpSpPr>
          <p:grpSpPr>
            <a:xfrm>
              <a:off x="0" y="-2"/>
              <a:ext cx="8741938" cy="8800580"/>
              <a:chOff x="0" y="0"/>
              <a:chExt cx="8741936" cy="8800578"/>
            </a:xfrm>
          </p:grpSpPr>
          <p:sp>
            <p:nvSpPr>
              <p:cNvPr id="139" name="Овал"/>
              <p:cNvSpPr/>
              <p:nvPr/>
            </p:nvSpPr>
            <p:spPr>
              <a:xfrm>
                <a:off x="4860" y="0"/>
                <a:ext cx="8732219" cy="8783019"/>
              </a:xfrm>
              <a:prstGeom prst="ellipse">
                <a:avLst/>
              </a:prstGeom>
              <a:solidFill>
                <a:srgbClr val="FFFFFF"/>
              </a:solidFill>
              <a:ln w="25400" cap="flat">
                <a:solidFill>
                  <a:schemeClr val="accent1"/>
                </a:solidFill>
                <a:prstDash val="solid"/>
                <a:round/>
              </a:ln>
              <a:effectLst/>
            </p:spPr>
            <p:txBody>
              <a:bodyPr wrap="square" lIns="71433" tIns="71433" rIns="71433" bIns="71433" numCol="1" anchor="ctr">
                <a:noAutofit/>
              </a:bodyPr>
              <a:lstStyle/>
              <a:p>
                <a:pPr>
                  <a:defRPr>
                    <a:latin typeface="+mn-lt"/>
                    <a:ea typeface="+mn-ea"/>
                    <a:cs typeface="+mn-cs"/>
                    <a:sym typeface="Helvetica Neue"/>
                  </a:defRPr>
                </a:pPr>
                <a:endParaRPr/>
              </a:p>
            </p:txBody>
          </p:sp>
          <p:sp>
            <p:nvSpPr>
              <p:cNvPr id="140" name="Фигура"/>
              <p:cNvSpPr/>
              <p:nvPr/>
            </p:nvSpPr>
            <p:spPr>
              <a:xfrm>
                <a:off x="3518" y="14606"/>
                <a:ext cx="8735120" cy="4985574"/>
              </a:xfrm>
              <a:custGeom>
                <a:avLst/>
                <a:gdLst/>
                <a:ahLst/>
                <a:cxnLst>
                  <a:cxn ang="0">
                    <a:pos x="wd2" y="hd2"/>
                  </a:cxn>
                  <a:cxn ang="5400000">
                    <a:pos x="wd2" y="hd2"/>
                  </a:cxn>
                  <a:cxn ang="10800000">
                    <a:pos x="wd2" y="hd2"/>
                  </a:cxn>
                  <a:cxn ang="16200000">
                    <a:pos x="wd2" y="hd2"/>
                  </a:cxn>
                </a:cxnLst>
                <a:rect l="0" t="0" r="r" b="b"/>
                <a:pathLst>
                  <a:path w="21496" h="19855" extrusionOk="0">
                    <a:moveTo>
                      <a:pt x="18343" y="5065"/>
                    </a:moveTo>
                    <a:cubicBezTo>
                      <a:pt x="20464" y="8460"/>
                      <a:pt x="21550" y="12937"/>
                      <a:pt x="21494" y="17428"/>
                    </a:cubicBezTo>
                    <a:cubicBezTo>
                      <a:pt x="18943" y="18763"/>
                      <a:pt x="16297" y="19564"/>
                      <a:pt x="13620" y="19811"/>
                    </a:cubicBezTo>
                    <a:cubicBezTo>
                      <a:pt x="12750" y="19892"/>
                      <a:pt x="11865" y="19910"/>
                      <a:pt x="11040" y="19447"/>
                    </a:cubicBezTo>
                    <a:cubicBezTo>
                      <a:pt x="10091" y="18915"/>
                      <a:pt x="9326" y="17801"/>
                      <a:pt x="8465" y="16972"/>
                    </a:cubicBezTo>
                    <a:cubicBezTo>
                      <a:pt x="5830" y="14438"/>
                      <a:pt x="2525" y="14618"/>
                      <a:pt x="2" y="17432"/>
                    </a:cubicBezTo>
                    <a:cubicBezTo>
                      <a:pt x="-50" y="12943"/>
                      <a:pt x="1030" y="8462"/>
                      <a:pt x="3149" y="5065"/>
                    </a:cubicBezTo>
                    <a:cubicBezTo>
                      <a:pt x="7363" y="-1690"/>
                      <a:pt x="14125" y="-1686"/>
                      <a:pt x="18343" y="5065"/>
                    </a:cubicBezTo>
                    <a:close/>
                  </a:path>
                </a:pathLst>
              </a:custGeom>
              <a:solidFill>
                <a:srgbClr val="CBDFF5"/>
              </a:solidFill>
              <a:ln w="12700" cap="flat">
                <a:noFill/>
                <a:miter lim="400000"/>
              </a:ln>
              <a:effectLst/>
            </p:spPr>
            <p:txBody>
              <a:bodyPr wrap="square" lIns="71433" tIns="71433" rIns="71433" bIns="71433" numCol="1" anchor="ctr">
                <a:noAutofit/>
              </a:bodyPr>
              <a:lstStyle/>
              <a:p>
                <a:pPr>
                  <a:defRPr>
                    <a:latin typeface="+mn-lt"/>
                    <a:ea typeface="+mn-ea"/>
                    <a:cs typeface="+mn-cs"/>
                    <a:sym typeface="Helvetica Neue"/>
                  </a:defRPr>
                </a:pPr>
                <a:endParaRPr/>
              </a:p>
            </p:txBody>
          </p:sp>
          <p:sp>
            <p:nvSpPr>
              <p:cNvPr id="141" name="Фигура"/>
              <p:cNvSpPr/>
              <p:nvPr/>
            </p:nvSpPr>
            <p:spPr>
              <a:xfrm rot="10800000" flipH="1">
                <a:off x="3517" y="3698877"/>
                <a:ext cx="8735120" cy="5094324"/>
              </a:xfrm>
              <a:custGeom>
                <a:avLst/>
                <a:gdLst/>
                <a:ahLst/>
                <a:cxnLst>
                  <a:cxn ang="0">
                    <a:pos x="wd2" y="hd2"/>
                  </a:cxn>
                  <a:cxn ang="5400000">
                    <a:pos x="wd2" y="hd2"/>
                  </a:cxn>
                  <a:cxn ang="10800000">
                    <a:pos x="wd2" y="hd2"/>
                  </a:cxn>
                  <a:cxn ang="16200000">
                    <a:pos x="wd2" y="hd2"/>
                  </a:cxn>
                </a:cxnLst>
                <a:rect l="0" t="0" r="r" b="b"/>
                <a:pathLst>
                  <a:path w="21496" h="18890" extrusionOk="0">
                    <a:moveTo>
                      <a:pt x="18343" y="4716"/>
                    </a:moveTo>
                    <a:cubicBezTo>
                      <a:pt x="20464" y="7877"/>
                      <a:pt x="21550" y="12045"/>
                      <a:pt x="21494" y="16226"/>
                    </a:cubicBezTo>
                    <a:cubicBezTo>
                      <a:pt x="21369" y="16560"/>
                      <a:pt x="21216" y="16868"/>
                      <a:pt x="21040" y="17144"/>
                    </a:cubicBezTo>
                    <a:cubicBezTo>
                      <a:pt x="19192" y="20027"/>
                      <a:pt x="16251" y="18478"/>
                      <a:pt x="13620" y="18446"/>
                    </a:cubicBezTo>
                    <a:cubicBezTo>
                      <a:pt x="12748" y="18435"/>
                      <a:pt x="11848" y="18618"/>
                      <a:pt x="11040" y="18107"/>
                    </a:cubicBezTo>
                    <a:cubicBezTo>
                      <a:pt x="10108" y="17517"/>
                      <a:pt x="9468" y="16087"/>
                      <a:pt x="8465" y="15802"/>
                    </a:cubicBezTo>
                    <a:cubicBezTo>
                      <a:pt x="7222" y="15449"/>
                      <a:pt x="6200" y="16906"/>
                      <a:pt x="5076" y="17634"/>
                    </a:cubicBezTo>
                    <a:cubicBezTo>
                      <a:pt x="3352" y="18750"/>
                      <a:pt x="1351" y="18197"/>
                      <a:pt x="2" y="16230"/>
                    </a:cubicBezTo>
                    <a:cubicBezTo>
                      <a:pt x="-50" y="12051"/>
                      <a:pt x="1030" y="7879"/>
                      <a:pt x="3149" y="4716"/>
                    </a:cubicBezTo>
                    <a:cubicBezTo>
                      <a:pt x="7363" y="-1573"/>
                      <a:pt x="14125" y="-1570"/>
                      <a:pt x="18343" y="4716"/>
                    </a:cubicBezTo>
                    <a:close/>
                  </a:path>
                </a:pathLst>
              </a:custGeom>
              <a:solidFill>
                <a:srgbClr val="5B87C3"/>
              </a:solidFill>
              <a:ln w="12700" cap="flat">
                <a:noFill/>
                <a:miter lim="400000"/>
              </a:ln>
              <a:effectLst/>
            </p:spPr>
            <p:txBody>
              <a:bodyPr wrap="square" lIns="71433" tIns="71433" rIns="71433" bIns="71433" numCol="1" anchor="ctr">
                <a:noAutofit/>
              </a:bodyPr>
              <a:lstStyle/>
              <a:p>
                <a:pPr>
                  <a:defRPr>
                    <a:latin typeface="+mn-lt"/>
                    <a:ea typeface="+mn-ea"/>
                    <a:cs typeface="+mn-cs"/>
                    <a:sym typeface="Helvetica Neue"/>
                  </a:defRPr>
                </a:pPr>
                <a:endParaRPr/>
              </a:p>
            </p:txBody>
          </p:sp>
          <p:sp>
            <p:nvSpPr>
              <p:cNvPr id="142" name="Кружок"/>
              <p:cNvSpPr/>
              <p:nvPr/>
            </p:nvSpPr>
            <p:spPr>
              <a:xfrm>
                <a:off x="0" y="58638"/>
                <a:ext cx="8741938" cy="8741941"/>
              </a:xfrm>
              <a:prstGeom prst="ellipse">
                <a:avLst/>
              </a:prstGeom>
              <a:blipFill rotWithShape="1">
                <a:blip r:embed="rId6"/>
                <a:srcRect/>
                <a:stretch>
                  <a:fillRect/>
                </a:stretch>
              </a:blipFill>
              <a:ln w="12700" cap="flat">
                <a:noFill/>
                <a:miter lim="400000"/>
              </a:ln>
              <a:effectLst/>
            </p:spPr>
            <p:txBody>
              <a:bodyPr wrap="square" lIns="71433" tIns="71433" rIns="71433" bIns="71433" numCol="1" anchor="ctr">
                <a:noAutofit/>
              </a:bodyPr>
              <a:lstStyle/>
              <a:p>
                <a:pPr>
                  <a:defRPr>
                    <a:latin typeface="+mn-lt"/>
                    <a:ea typeface="+mn-ea"/>
                    <a:cs typeface="+mn-cs"/>
                    <a:sym typeface="Helvetica Neue"/>
                  </a:defRPr>
                </a:pPr>
                <a:endParaRPr/>
              </a:p>
            </p:txBody>
          </p:sp>
        </p:grpSp>
        <p:sp>
          <p:nvSpPr>
            <p:cNvPr id="144" name="Кружок"/>
            <p:cNvSpPr/>
            <p:nvPr/>
          </p:nvSpPr>
          <p:spPr>
            <a:xfrm>
              <a:off x="2007406" y="1758850"/>
              <a:ext cx="600071" cy="600071"/>
            </a:xfrm>
            <a:prstGeom prst="ellipse">
              <a:avLst/>
            </a:prstGeom>
            <a:solidFill>
              <a:srgbClr val="72B6E3"/>
            </a:solidFill>
            <a:ln w="25400" cap="flat">
              <a:solidFill>
                <a:srgbClr val="CEFDFF"/>
              </a:solidFill>
              <a:prstDash val="solid"/>
              <a:round/>
            </a:ln>
            <a:effectLst/>
          </p:spPr>
          <p:txBody>
            <a:bodyPr wrap="square" lIns="71433" tIns="71433" rIns="71433" bIns="71433" numCol="1" anchor="ctr">
              <a:noAutofit/>
            </a:bodyPr>
            <a:lstStyle/>
            <a:p>
              <a:endParaRPr/>
            </a:p>
          </p:txBody>
        </p:sp>
        <p:sp>
          <p:nvSpPr>
            <p:cNvPr id="145" name="Кружок"/>
            <p:cNvSpPr/>
            <p:nvPr/>
          </p:nvSpPr>
          <p:spPr>
            <a:xfrm>
              <a:off x="1768851" y="1571095"/>
              <a:ext cx="501447" cy="501447"/>
            </a:xfrm>
            <a:prstGeom prst="ellipse">
              <a:avLst/>
            </a:prstGeom>
            <a:solidFill>
              <a:srgbClr val="72B6E3"/>
            </a:solidFill>
            <a:ln w="25400" cap="flat">
              <a:solidFill>
                <a:srgbClr val="CEFDFF"/>
              </a:solidFill>
              <a:prstDash val="solid"/>
              <a:round/>
            </a:ln>
            <a:effectLst/>
          </p:spPr>
          <p:txBody>
            <a:bodyPr wrap="square" lIns="71433" tIns="71433" rIns="71433" bIns="71433" numCol="1" anchor="ctr">
              <a:noAutofit/>
            </a:bodyPr>
            <a:lstStyle/>
            <a:p>
              <a:endParaRPr/>
            </a:p>
          </p:txBody>
        </p:sp>
        <p:sp>
          <p:nvSpPr>
            <p:cNvPr id="146" name="Кружок"/>
            <p:cNvSpPr/>
            <p:nvPr/>
          </p:nvSpPr>
          <p:spPr>
            <a:xfrm>
              <a:off x="1108451" y="2035424"/>
              <a:ext cx="501447" cy="501447"/>
            </a:xfrm>
            <a:prstGeom prst="ellipse">
              <a:avLst/>
            </a:prstGeom>
            <a:solidFill>
              <a:srgbClr val="72B6E3"/>
            </a:solidFill>
            <a:ln w="25400" cap="flat">
              <a:solidFill>
                <a:srgbClr val="CEFDFF"/>
              </a:solidFill>
              <a:prstDash val="solid"/>
              <a:round/>
            </a:ln>
            <a:effectLst/>
          </p:spPr>
          <p:txBody>
            <a:bodyPr wrap="square" lIns="71433" tIns="71433" rIns="71433" bIns="71433" numCol="1" anchor="ctr">
              <a:noAutofit/>
            </a:bodyPr>
            <a:lstStyle/>
            <a:p>
              <a:endParaRPr/>
            </a:p>
          </p:txBody>
        </p:sp>
        <p:sp>
          <p:nvSpPr>
            <p:cNvPr id="147" name="Кружок"/>
            <p:cNvSpPr/>
            <p:nvPr/>
          </p:nvSpPr>
          <p:spPr>
            <a:xfrm>
              <a:off x="718985" y="1408891"/>
              <a:ext cx="501447" cy="501447"/>
            </a:xfrm>
            <a:prstGeom prst="ellipse">
              <a:avLst/>
            </a:prstGeom>
            <a:solidFill>
              <a:srgbClr val="72B6E3"/>
            </a:solidFill>
            <a:ln w="25400" cap="flat">
              <a:solidFill>
                <a:srgbClr val="CEFDFF"/>
              </a:solidFill>
              <a:prstDash val="solid"/>
              <a:round/>
            </a:ln>
            <a:effectLst/>
          </p:spPr>
          <p:txBody>
            <a:bodyPr wrap="square" lIns="71433" tIns="71433" rIns="71433" bIns="71433" numCol="1" anchor="ctr">
              <a:noAutofit/>
            </a:bodyPr>
            <a:lstStyle/>
            <a:p>
              <a:endParaRPr/>
            </a:p>
          </p:txBody>
        </p:sp>
        <p:sp>
          <p:nvSpPr>
            <p:cNvPr id="148" name="Кружок"/>
            <p:cNvSpPr/>
            <p:nvPr/>
          </p:nvSpPr>
          <p:spPr>
            <a:xfrm>
              <a:off x="2056717" y="4338359"/>
              <a:ext cx="501447" cy="501447"/>
            </a:xfrm>
            <a:prstGeom prst="ellipse">
              <a:avLst/>
            </a:prstGeom>
            <a:solidFill>
              <a:srgbClr val="72B6E3"/>
            </a:solidFill>
            <a:ln w="25400" cap="flat">
              <a:solidFill>
                <a:srgbClr val="CEFDFF"/>
              </a:solidFill>
              <a:prstDash val="solid"/>
              <a:round/>
            </a:ln>
            <a:effectLst/>
          </p:spPr>
          <p:txBody>
            <a:bodyPr wrap="square" lIns="71433" tIns="71433" rIns="71433" bIns="71433" numCol="1" anchor="ctr">
              <a:noAutofit/>
            </a:bodyPr>
            <a:lstStyle/>
            <a:p>
              <a:endParaRPr/>
            </a:p>
          </p:txBody>
        </p:sp>
        <p:sp>
          <p:nvSpPr>
            <p:cNvPr id="149" name="Кружок"/>
            <p:cNvSpPr/>
            <p:nvPr/>
          </p:nvSpPr>
          <p:spPr>
            <a:xfrm>
              <a:off x="1447117" y="6754281"/>
              <a:ext cx="501447" cy="501447"/>
            </a:xfrm>
            <a:prstGeom prst="ellipse">
              <a:avLst/>
            </a:prstGeom>
            <a:solidFill>
              <a:srgbClr val="72B6E3"/>
            </a:solidFill>
            <a:ln w="25400" cap="flat">
              <a:solidFill>
                <a:srgbClr val="CEFDFF"/>
              </a:solidFill>
              <a:prstDash val="solid"/>
              <a:round/>
            </a:ln>
            <a:effectLst/>
          </p:spPr>
          <p:txBody>
            <a:bodyPr wrap="square" lIns="71433" tIns="71433" rIns="71433" bIns="71433" numCol="1" anchor="ctr">
              <a:noAutofit/>
            </a:bodyPr>
            <a:lstStyle/>
            <a:p>
              <a:endParaRPr/>
            </a:p>
          </p:txBody>
        </p:sp>
        <p:sp>
          <p:nvSpPr>
            <p:cNvPr id="150" name="Линия"/>
            <p:cNvSpPr/>
            <p:nvPr/>
          </p:nvSpPr>
          <p:spPr>
            <a:xfrm rot="3106317" flipH="1">
              <a:off x="2015583" y="5994966"/>
              <a:ext cx="414348" cy="1055503"/>
            </a:xfrm>
            <a:custGeom>
              <a:avLst/>
              <a:gdLst/>
              <a:ahLst/>
              <a:cxnLst>
                <a:cxn ang="0">
                  <a:pos x="wd2" y="hd2"/>
                </a:cxn>
                <a:cxn ang="5400000">
                  <a:pos x="wd2" y="hd2"/>
                </a:cxn>
                <a:cxn ang="10800000">
                  <a:pos x="wd2" y="hd2"/>
                </a:cxn>
                <a:cxn ang="16200000">
                  <a:pos x="wd2" y="hd2"/>
                </a:cxn>
              </a:cxnLst>
              <a:rect l="0" t="0" r="r" b="b"/>
              <a:pathLst>
                <a:path w="19996" h="21600" extrusionOk="0">
                  <a:moveTo>
                    <a:pt x="19996" y="0"/>
                  </a:moveTo>
                  <a:cubicBezTo>
                    <a:pt x="13736" y="1643"/>
                    <a:pt x="8604" y="3954"/>
                    <a:pt x="5114" y="6703"/>
                  </a:cubicBezTo>
                  <a:cubicBezTo>
                    <a:pt x="-708" y="11289"/>
                    <a:pt x="-1604" y="16715"/>
                    <a:pt x="2655" y="21600"/>
                  </a:cubicBezTo>
                </a:path>
              </a:pathLst>
            </a:custGeom>
            <a:noFill/>
            <a:ln w="38100" cap="flat">
              <a:solidFill>
                <a:srgbClr val="FFFFFF"/>
              </a:solidFill>
              <a:prstDash val="solid"/>
              <a:round/>
              <a:headEnd type="triangle" w="med" len="med"/>
              <a:tailEnd type="oval" w="med" len="med"/>
            </a:ln>
            <a:effectLst/>
          </p:spPr>
          <p:txBody>
            <a:bodyPr wrap="square" lIns="71433" tIns="71433" rIns="71433" bIns="71433" numCol="1" anchor="t">
              <a:noAutofit/>
            </a:bodyPr>
            <a:lstStyle/>
            <a:p>
              <a:pPr>
                <a:defRPr>
                  <a:latin typeface="+mn-lt"/>
                  <a:ea typeface="+mn-ea"/>
                  <a:cs typeface="+mn-cs"/>
                  <a:sym typeface="Helvetica Neue"/>
                </a:defRPr>
              </a:pPr>
              <a:endParaRPr/>
            </a:p>
          </p:txBody>
        </p:sp>
        <p:sp>
          <p:nvSpPr>
            <p:cNvPr id="151" name="Линия"/>
            <p:cNvSpPr/>
            <p:nvPr/>
          </p:nvSpPr>
          <p:spPr>
            <a:xfrm rot="3106317" flipH="1">
              <a:off x="1811897" y="1666571"/>
              <a:ext cx="1352909" cy="7489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034" y="430"/>
                    <a:pt x="10669" y="3883"/>
                    <a:pt x="6207" y="9908"/>
                  </a:cubicBezTo>
                  <a:cubicBezTo>
                    <a:pt x="3797" y="13163"/>
                    <a:pt x="1699" y="17113"/>
                    <a:pt x="0" y="21600"/>
                  </a:cubicBezTo>
                </a:path>
              </a:pathLst>
            </a:custGeom>
            <a:noFill/>
            <a:ln w="38100" cap="flat">
              <a:solidFill>
                <a:srgbClr val="285FB0"/>
              </a:solidFill>
              <a:prstDash val="solid"/>
              <a:round/>
              <a:headEnd type="triangle" w="med" len="med"/>
              <a:tailEnd type="oval" w="med" len="med"/>
            </a:ln>
            <a:effectLst/>
          </p:spPr>
          <p:txBody>
            <a:bodyPr wrap="square" lIns="71433" tIns="71433" rIns="71433" bIns="71433" numCol="1" anchor="t">
              <a:noAutofit/>
            </a:bodyPr>
            <a:lstStyle/>
            <a:p>
              <a:pPr>
                <a:defRPr>
                  <a:latin typeface="+mn-lt"/>
                  <a:ea typeface="+mn-ea"/>
                  <a:cs typeface="+mn-cs"/>
                  <a:sym typeface="Helvetica Neue"/>
                </a:defRPr>
              </a:pPr>
              <a:endParaRPr/>
            </a:p>
          </p:txBody>
        </p:sp>
        <p:sp>
          <p:nvSpPr>
            <p:cNvPr id="152" name="Текстовое поле 3"/>
            <p:cNvSpPr txBox="1"/>
            <p:nvPr/>
          </p:nvSpPr>
          <p:spPr>
            <a:xfrm>
              <a:off x="1409698" y="1786657"/>
              <a:ext cx="1795484" cy="5111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3" tIns="71433" rIns="71433" bIns="71433" numCol="1" anchor="ctr">
              <a:spAutoFit/>
            </a:bodyPr>
            <a:lstStyle>
              <a:lvl1pPr algn="ctr">
                <a:lnSpc>
                  <a:spcPct val="110000"/>
                </a:lnSpc>
                <a:defRPr sz="2400">
                  <a:solidFill>
                    <a:srgbClr val="363F47"/>
                  </a:solidFill>
                </a:defRPr>
              </a:lvl1pPr>
            </a:lstStyle>
            <a:p>
              <a:r>
                <a:t>Na</a:t>
              </a:r>
            </a:p>
          </p:txBody>
        </p:sp>
        <p:sp>
          <p:nvSpPr>
            <p:cNvPr id="153" name="Текстовое поле 3"/>
            <p:cNvSpPr txBox="1"/>
            <p:nvPr/>
          </p:nvSpPr>
          <p:spPr>
            <a:xfrm>
              <a:off x="71966" y="1442129"/>
              <a:ext cx="1795484" cy="4349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3" tIns="71433" rIns="71433" bIns="71433" numCol="1" anchor="ctr">
              <a:spAutoFit/>
            </a:bodyPr>
            <a:lstStyle>
              <a:lvl1pPr algn="ctr">
                <a:lnSpc>
                  <a:spcPct val="110000"/>
                </a:lnSpc>
                <a:defRPr sz="1900">
                  <a:solidFill>
                    <a:srgbClr val="363F47"/>
                  </a:solidFill>
                </a:defRPr>
              </a:lvl1pPr>
            </a:lstStyle>
            <a:p>
              <a:r>
                <a:t>Na</a:t>
              </a:r>
            </a:p>
          </p:txBody>
        </p:sp>
        <p:sp>
          <p:nvSpPr>
            <p:cNvPr id="154" name="Текстовое поле 3"/>
            <p:cNvSpPr txBox="1"/>
            <p:nvPr/>
          </p:nvSpPr>
          <p:spPr>
            <a:xfrm>
              <a:off x="800098" y="6806542"/>
              <a:ext cx="1795484" cy="4349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3" tIns="71433" rIns="71433" bIns="71433" numCol="1" anchor="ctr">
              <a:spAutoFit/>
            </a:bodyPr>
            <a:lstStyle>
              <a:lvl1pPr algn="ctr">
                <a:lnSpc>
                  <a:spcPct val="110000"/>
                </a:lnSpc>
                <a:defRPr sz="1900">
                  <a:solidFill>
                    <a:srgbClr val="363F47"/>
                  </a:solidFill>
                </a:defRPr>
              </a:lvl1pPr>
            </a:lstStyle>
            <a:p>
              <a:r>
                <a:t>Na</a:t>
              </a:r>
            </a:p>
          </p:txBody>
        </p:sp>
        <p:sp>
          <p:nvSpPr>
            <p:cNvPr id="155" name="Кружок"/>
            <p:cNvSpPr/>
            <p:nvPr/>
          </p:nvSpPr>
          <p:spPr>
            <a:xfrm>
              <a:off x="2546370" y="7095078"/>
              <a:ext cx="401263" cy="401261"/>
            </a:xfrm>
            <a:prstGeom prst="ellipse">
              <a:avLst/>
            </a:prstGeom>
            <a:solidFill>
              <a:srgbClr val="72B6E3"/>
            </a:solidFill>
            <a:ln w="25400" cap="flat">
              <a:solidFill>
                <a:srgbClr val="CEFDFF"/>
              </a:solidFill>
              <a:prstDash val="solid"/>
              <a:round/>
            </a:ln>
            <a:effectLst/>
          </p:spPr>
          <p:txBody>
            <a:bodyPr wrap="square" lIns="71433" tIns="71433" rIns="71433" bIns="71433" numCol="1" anchor="ctr">
              <a:noAutofit/>
            </a:bodyPr>
            <a:lstStyle/>
            <a:p>
              <a:endParaRPr/>
            </a:p>
          </p:txBody>
        </p:sp>
        <p:sp>
          <p:nvSpPr>
            <p:cNvPr id="156" name="Текстовое поле 3"/>
            <p:cNvSpPr txBox="1"/>
            <p:nvPr/>
          </p:nvSpPr>
          <p:spPr>
            <a:xfrm>
              <a:off x="1409698" y="4371597"/>
              <a:ext cx="1795484" cy="4349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3" tIns="71433" rIns="71433" bIns="71433" numCol="1" anchor="ctr">
              <a:spAutoFit/>
            </a:bodyPr>
            <a:lstStyle>
              <a:lvl1pPr algn="ctr">
                <a:lnSpc>
                  <a:spcPct val="110000"/>
                </a:lnSpc>
                <a:defRPr sz="1900">
                  <a:solidFill>
                    <a:srgbClr val="363F47"/>
                  </a:solidFill>
                </a:defRPr>
              </a:lvl1pPr>
            </a:lstStyle>
            <a:p>
              <a:r>
                <a:t>Na</a:t>
              </a:r>
            </a:p>
          </p:txBody>
        </p:sp>
        <p:sp>
          <p:nvSpPr>
            <p:cNvPr id="157" name="Кружок"/>
            <p:cNvSpPr/>
            <p:nvPr/>
          </p:nvSpPr>
          <p:spPr>
            <a:xfrm>
              <a:off x="5090762" y="6405203"/>
              <a:ext cx="600071" cy="600069"/>
            </a:xfrm>
            <a:prstGeom prst="ellipse">
              <a:avLst/>
            </a:prstGeom>
            <a:solidFill>
              <a:srgbClr val="E3D163"/>
            </a:solidFill>
            <a:ln w="25400" cap="flat">
              <a:solidFill>
                <a:srgbClr val="CEFDFF"/>
              </a:solidFill>
              <a:prstDash val="solid"/>
              <a:round/>
            </a:ln>
            <a:effectLst/>
          </p:spPr>
          <p:txBody>
            <a:bodyPr wrap="square" lIns="71433" tIns="71433" rIns="71433" bIns="71433" numCol="1" anchor="ctr">
              <a:noAutofit/>
            </a:bodyPr>
            <a:lstStyle/>
            <a:p>
              <a:endParaRPr/>
            </a:p>
          </p:txBody>
        </p:sp>
        <p:sp>
          <p:nvSpPr>
            <p:cNvPr id="158" name="Кружок"/>
            <p:cNvSpPr/>
            <p:nvPr/>
          </p:nvSpPr>
          <p:spPr>
            <a:xfrm>
              <a:off x="7021162" y="2205735"/>
              <a:ext cx="600071" cy="600071"/>
            </a:xfrm>
            <a:prstGeom prst="ellipse">
              <a:avLst/>
            </a:prstGeom>
            <a:solidFill>
              <a:srgbClr val="E3D163"/>
            </a:solidFill>
            <a:ln w="25400" cap="flat">
              <a:solidFill>
                <a:srgbClr val="CEFDFF"/>
              </a:solidFill>
              <a:prstDash val="solid"/>
              <a:round/>
            </a:ln>
            <a:effectLst/>
          </p:spPr>
          <p:txBody>
            <a:bodyPr wrap="square" lIns="71433" tIns="71433" rIns="71433" bIns="71433" numCol="1" anchor="ctr">
              <a:noAutofit/>
            </a:bodyPr>
            <a:lstStyle/>
            <a:p>
              <a:endParaRPr/>
            </a:p>
          </p:txBody>
        </p:sp>
        <p:sp>
          <p:nvSpPr>
            <p:cNvPr id="159" name="Кружок"/>
            <p:cNvSpPr/>
            <p:nvPr/>
          </p:nvSpPr>
          <p:spPr>
            <a:xfrm>
              <a:off x="6566594" y="6405203"/>
              <a:ext cx="600071" cy="600069"/>
            </a:xfrm>
            <a:prstGeom prst="ellipse">
              <a:avLst/>
            </a:prstGeom>
            <a:solidFill>
              <a:srgbClr val="E3D163"/>
            </a:solidFill>
            <a:ln w="25400" cap="flat">
              <a:solidFill>
                <a:srgbClr val="CEFDFF"/>
              </a:solidFill>
              <a:prstDash val="solid"/>
              <a:round/>
            </a:ln>
            <a:effectLst/>
          </p:spPr>
          <p:txBody>
            <a:bodyPr wrap="square" lIns="71433" tIns="71433" rIns="71433" bIns="71433" numCol="1" anchor="ctr">
              <a:noAutofit/>
            </a:bodyPr>
            <a:lstStyle/>
            <a:p>
              <a:endParaRPr/>
            </a:p>
          </p:txBody>
        </p:sp>
        <p:sp>
          <p:nvSpPr>
            <p:cNvPr id="160" name="Кружок"/>
            <p:cNvSpPr/>
            <p:nvPr/>
          </p:nvSpPr>
          <p:spPr>
            <a:xfrm>
              <a:off x="5928083" y="6919751"/>
              <a:ext cx="401263" cy="401263"/>
            </a:xfrm>
            <a:prstGeom prst="ellipse">
              <a:avLst/>
            </a:prstGeom>
            <a:solidFill>
              <a:srgbClr val="E3D163"/>
            </a:solidFill>
            <a:ln w="25400" cap="flat">
              <a:solidFill>
                <a:srgbClr val="CEFDFF"/>
              </a:solidFill>
              <a:prstDash val="solid"/>
              <a:round/>
            </a:ln>
            <a:effectLst/>
          </p:spPr>
          <p:txBody>
            <a:bodyPr wrap="square" lIns="71433" tIns="71433" rIns="71433" bIns="71433" numCol="1" anchor="ctr">
              <a:noAutofit/>
            </a:bodyPr>
            <a:lstStyle/>
            <a:p>
              <a:endParaRPr/>
            </a:p>
          </p:txBody>
        </p:sp>
        <p:sp>
          <p:nvSpPr>
            <p:cNvPr id="161" name="Кружок"/>
            <p:cNvSpPr/>
            <p:nvPr/>
          </p:nvSpPr>
          <p:spPr>
            <a:xfrm>
              <a:off x="5966183" y="6385568"/>
              <a:ext cx="401263" cy="401263"/>
            </a:xfrm>
            <a:prstGeom prst="ellipse">
              <a:avLst/>
            </a:prstGeom>
            <a:solidFill>
              <a:srgbClr val="E3D163"/>
            </a:solidFill>
            <a:ln w="25400" cap="flat">
              <a:solidFill>
                <a:srgbClr val="CEFDFF"/>
              </a:solidFill>
              <a:prstDash val="solid"/>
              <a:round/>
            </a:ln>
            <a:effectLst/>
          </p:spPr>
          <p:txBody>
            <a:bodyPr wrap="square" lIns="71433" tIns="71433" rIns="71433" bIns="71433" numCol="1" anchor="ctr">
              <a:noAutofit/>
            </a:bodyPr>
            <a:lstStyle/>
            <a:p>
              <a:endParaRPr/>
            </a:p>
          </p:txBody>
        </p:sp>
        <p:sp>
          <p:nvSpPr>
            <p:cNvPr id="162" name="Кружок"/>
            <p:cNvSpPr/>
            <p:nvPr/>
          </p:nvSpPr>
          <p:spPr>
            <a:xfrm>
              <a:off x="7045876" y="6932451"/>
              <a:ext cx="401263" cy="401263"/>
            </a:xfrm>
            <a:prstGeom prst="ellipse">
              <a:avLst/>
            </a:prstGeom>
            <a:solidFill>
              <a:srgbClr val="E3D163"/>
            </a:solidFill>
            <a:ln w="25400" cap="flat">
              <a:solidFill>
                <a:srgbClr val="CEFDFF"/>
              </a:solidFill>
              <a:prstDash val="solid"/>
              <a:round/>
            </a:ln>
            <a:effectLst/>
          </p:spPr>
          <p:txBody>
            <a:bodyPr wrap="square" lIns="71433" tIns="71433" rIns="71433" bIns="71433" numCol="1" anchor="ctr">
              <a:noAutofit/>
            </a:bodyPr>
            <a:lstStyle/>
            <a:p>
              <a:endParaRPr/>
            </a:p>
          </p:txBody>
        </p:sp>
        <p:sp>
          <p:nvSpPr>
            <p:cNvPr id="163" name="Текстовое поле 3"/>
            <p:cNvSpPr txBox="1"/>
            <p:nvPr/>
          </p:nvSpPr>
          <p:spPr>
            <a:xfrm>
              <a:off x="6423454" y="2218434"/>
              <a:ext cx="1795484" cy="5746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3" tIns="71433" rIns="71433" bIns="71433" numCol="1" anchor="ctr">
              <a:spAutoFit/>
            </a:bodyPr>
            <a:lstStyle>
              <a:lvl1pPr algn="ctr">
                <a:lnSpc>
                  <a:spcPct val="110000"/>
                </a:lnSpc>
                <a:defRPr sz="2800">
                  <a:solidFill>
                    <a:srgbClr val="363F47"/>
                  </a:solidFill>
                </a:defRPr>
              </a:lvl1pPr>
            </a:lstStyle>
            <a:p>
              <a:r>
                <a:t>K</a:t>
              </a:r>
            </a:p>
          </p:txBody>
        </p:sp>
        <p:sp>
          <p:nvSpPr>
            <p:cNvPr id="164" name="Текстовое поле 3"/>
            <p:cNvSpPr txBox="1"/>
            <p:nvPr/>
          </p:nvSpPr>
          <p:spPr>
            <a:xfrm>
              <a:off x="4493054" y="6417902"/>
              <a:ext cx="1795484" cy="5746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3" tIns="71433" rIns="71433" bIns="71433" numCol="1" anchor="ctr">
              <a:spAutoFit/>
            </a:bodyPr>
            <a:lstStyle>
              <a:lvl1pPr algn="ctr">
                <a:lnSpc>
                  <a:spcPct val="110000"/>
                </a:lnSpc>
                <a:defRPr sz="2800">
                  <a:solidFill>
                    <a:srgbClr val="363F47"/>
                  </a:solidFill>
                </a:defRPr>
              </a:lvl1pPr>
            </a:lstStyle>
            <a:p>
              <a:r>
                <a:t>K</a:t>
              </a:r>
            </a:p>
          </p:txBody>
        </p:sp>
        <p:sp>
          <p:nvSpPr>
            <p:cNvPr id="165" name="Текстовое поле 3"/>
            <p:cNvSpPr txBox="1"/>
            <p:nvPr/>
          </p:nvSpPr>
          <p:spPr>
            <a:xfrm>
              <a:off x="5968886" y="6417903"/>
              <a:ext cx="1795484" cy="5746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3" tIns="71433" rIns="71433" bIns="71433" numCol="1" anchor="ctr">
              <a:spAutoFit/>
            </a:bodyPr>
            <a:lstStyle>
              <a:lvl1pPr algn="ctr">
                <a:lnSpc>
                  <a:spcPct val="110000"/>
                </a:lnSpc>
                <a:defRPr sz="2800">
                  <a:solidFill>
                    <a:srgbClr val="363F47"/>
                  </a:solidFill>
                </a:defRPr>
              </a:lvl1pPr>
            </a:lstStyle>
            <a:p>
              <a:r>
                <a:t>K</a:t>
              </a:r>
            </a:p>
          </p:txBody>
        </p:sp>
      </p:grpSp>
      <p:sp>
        <p:nvSpPr>
          <p:cNvPr id="167" name="Текстовое поле 3"/>
          <p:cNvSpPr txBox="1"/>
          <p:nvPr/>
        </p:nvSpPr>
        <p:spPr>
          <a:xfrm>
            <a:off x="19338289" y="6422499"/>
            <a:ext cx="3136788" cy="5492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nchor="ctr">
            <a:spAutoFit/>
          </a:bodyPr>
          <a:lstStyle>
            <a:lvl1pPr>
              <a:lnSpc>
                <a:spcPct val="110000"/>
              </a:lnSpc>
              <a:defRPr sz="2700" b="1">
                <a:solidFill>
                  <a:srgbClr val="EF877B"/>
                </a:solidFill>
              </a:defRPr>
            </a:lvl1pPr>
          </a:lstStyle>
          <a:p>
            <a:r>
              <a:t>митохондрия</a:t>
            </a:r>
          </a:p>
        </p:txBody>
      </p:sp>
      <p:sp>
        <p:nvSpPr>
          <p:cNvPr id="168" name="Линия"/>
          <p:cNvSpPr/>
          <p:nvPr/>
        </p:nvSpPr>
        <p:spPr>
          <a:xfrm rot="3106317" flipH="1">
            <a:off x="7903101" y="6590928"/>
            <a:ext cx="1966843" cy="1424311"/>
          </a:xfrm>
          <a:custGeom>
            <a:avLst/>
            <a:gdLst/>
            <a:ahLst/>
            <a:cxnLst>
              <a:cxn ang="0">
                <a:pos x="wd2" y="hd2"/>
              </a:cxn>
              <a:cxn ang="5400000">
                <a:pos x="wd2" y="hd2"/>
              </a:cxn>
              <a:cxn ang="10800000">
                <a:pos x="wd2" y="hd2"/>
              </a:cxn>
              <a:cxn ang="16200000">
                <a:pos x="wd2" y="hd2"/>
              </a:cxn>
            </a:cxnLst>
            <a:rect l="0" t="0" r="r" b="b"/>
            <a:pathLst>
              <a:path w="21600" h="21163" extrusionOk="0">
                <a:moveTo>
                  <a:pt x="21600" y="21163"/>
                </a:moveTo>
                <a:cubicBezTo>
                  <a:pt x="20417" y="14626"/>
                  <a:pt x="17520" y="8892"/>
                  <a:pt x="13448" y="5028"/>
                </a:cubicBezTo>
                <a:cubicBezTo>
                  <a:pt x="9529" y="1309"/>
                  <a:pt x="4771" y="-437"/>
                  <a:pt x="0" y="93"/>
                </a:cubicBezTo>
              </a:path>
            </a:pathLst>
          </a:custGeom>
          <a:ln w="38100">
            <a:solidFill>
              <a:srgbClr val="FFFFFF"/>
            </a:solidFill>
            <a:headEnd type="triangle"/>
            <a:tailEnd type="oval"/>
          </a:ln>
        </p:spPr>
        <p:txBody>
          <a:bodyPr lIns="71433" tIns="71433" rIns="71433" bIns="71433"/>
          <a:lstStyle/>
          <a:p>
            <a:pPr>
              <a:defRPr>
                <a:latin typeface="+mn-lt"/>
                <a:ea typeface="+mn-ea"/>
                <a:cs typeface="+mn-cs"/>
                <a:sym typeface="Helvetica Neue"/>
              </a:defRPr>
            </a:pPr>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07"/>
          <p:cNvSpPr/>
          <p:nvPr/>
        </p:nvSpPr>
        <p:spPr>
          <a:xfrm>
            <a:off x="-178000" y="-229990"/>
            <a:ext cx="24740000" cy="14175980"/>
          </a:xfrm>
          <a:prstGeom prst="rect">
            <a:avLst/>
          </a:prstGeom>
          <a:solidFill>
            <a:srgbClr val="285FB0"/>
          </a:solidFill>
          <a:ln w="12700">
            <a:miter lim="400000"/>
          </a:ln>
        </p:spPr>
        <p:txBody>
          <a:bodyPr lIns="71433" tIns="71433" rIns="71433" bIns="71433" anchor="ctr"/>
          <a:lstStyle/>
          <a:p>
            <a:pPr>
              <a:defRPr>
                <a:latin typeface="+mn-lt"/>
                <a:ea typeface="+mn-ea"/>
                <a:cs typeface="+mn-cs"/>
                <a:sym typeface="Helvetica Neue"/>
              </a:defRPr>
            </a:pPr>
            <a:endParaRPr/>
          </a:p>
        </p:txBody>
      </p:sp>
      <p:sp>
        <p:nvSpPr>
          <p:cNvPr id="171" name="Shape 45"/>
          <p:cNvSpPr txBox="1"/>
          <p:nvPr/>
        </p:nvSpPr>
        <p:spPr>
          <a:xfrm>
            <a:off x="22160439" y="12782735"/>
            <a:ext cx="1383647" cy="426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3" tIns="71433" rIns="71433" bIns="71433" anchor="ctr">
            <a:spAutoFit/>
          </a:bodyPr>
          <a:lstStyle>
            <a:lvl1pPr algn="r">
              <a:lnSpc>
                <a:spcPct val="90000"/>
              </a:lnSpc>
              <a:defRPr sz="2000" b="1">
                <a:solidFill>
                  <a:srgbClr val="72B5E4"/>
                </a:solidFill>
                <a:latin typeface="Arial"/>
                <a:ea typeface="Arial"/>
                <a:cs typeface="Arial"/>
                <a:sym typeface="Arial"/>
              </a:defRPr>
            </a:lvl1pPr>
          </a:lstStyle>
          <a:p>
            <a:r>
              <a:t>Oceanmin</a:t>
            </a:r>
          </a:p>
        </p:txBody>
      </p:sp>
      <p:sp>
        <p:nvSpPr>
          <p:cNvPr id="172" name="Shape 51"/>
          <p:cNvSpPr txBox="1"/>
          <p:nvPr/>
        </p:nvSpPr>
        <p:spPr>
          <a:xfrm>
            <a:off x="967841" y="4076832"/>
            <a:ext cx="3905590" cy="1056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defTabSz="914400">
              <a:lnSpc>
                <a:spcPct val="90000"/>
              </a:lnSpc>
              <a:defRPr sz="6400" b="1">
                <a:solidFill>
                  <a:srgbClr val="FFFFFF"/>
                </a:solidFill>
                <a:latin typeface="Arial"/>
                <a:ea typeface="Arial"/>
                <a:cs typeface="Arial"/>
                <a:sym typeface="Arial"/>
              </a:defRPr>
            </a:lvl1pPr>
          </a:lstStyle>
          <a:p>
            <a:r>
              <a:t>Магний</a:t>
            </a:r>
          </a:p>
        </p:txBody>
      </p:sp>
      <p:pic>
        <p:nvPicPr>
          <p:cNvPr id="173" name="image2.png" descr="image2.png"/>
          <p:cNvPicPr>
            <a:picLocks noChangeAspect="1"/>
          </p:cNvPicPr>
          <p:nvPr/>
        </p:nvPicPr>
        <p:blipFill>
          <a:blip r:embed="rId3"/>
          <a:stretch>
            <a:fillRect/>
          </a:stretch>
        </p:blipFill>
        <p:spPr>
          <a:xfrm>
            <a:off x="1057090" y="12732639"/>
            <a:ext cx="1738685" cy="304618"/>
          </a:xfrm>
          <a:prstGeom prst="rect">
            <a:avLst/>
          </a:prstGeom>
          <a:ln w="12700">
            <a:miter lim="400000"/>
          </a:ln>
        </p:spPr>
      </p:pic>
      <p:sp>
        <p:nvSpPr>
          <p:cNvPr id="174" name="Rectangle 1"/>
          <p:cNvSpPr txBox="1"/>
          <p:nvPr/>
        </p:nvSpPr>
        <p:spPr>
          <a:xfrm>
            <a:off x="-1797256" y="657683"/>
            <a:ext cx="22100780" cy="8534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r>
              <a:t> </a:t>
            </a:r>
          </a:p>
        </p:txBody>
      </p:sp>
      <p:sp>
        <p:nvSpPr>
          <p:cNvPr id="175" name="Rectangle 2"/>
          <p:cNvSpPr txBox="1"/>
          <p:nvPr/>
        </p:nvSpPr>
        <p:spPr>
          <a:xfrm>
            <a:off x="2220146" y="10595805"/>
            <a:ext cx="9475470" cy="15392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3200" b="1">
                <a:solidFill>
                  <a:srgbClr val="FFFFFF"/>
                </a:solidFill>
              </a:defRPr>
            </a:pPr>
            <a:r>
              <a:t>Поэтому нехватка в организме </a:t>
            </a:r>
          </a:p>
          <a:p>
            <a:pPr>
              <a:defRPr sz="3200" b="1">
                <a:solidFill>
                  <a:srgbClr val="FFFFFF"/>
                </a:solidFill>
              </a:defRPr>
            </a:pPr>
            <a:r>
              <a:t>магния дестабилизирует работу </a:t>
            </a:r>
          </a:p>
          <a:p>
            <a:pPr>
              <a:defRPr sz="3200" b="1">
                <a:solidFill>
                  <a:srgbClr val="FFFFFF"/>
                </a:solidFill>
              </a:defRPr>
            </a:pPr>
            <a:r>
              <a:t>практически всех систем и органов.</a:t>
            </a:r>
          </a:p>
        </p:txBody>
      </p:sp>
      <p:sp>
        <p:nvSpPr>
          <p:cNvPr id="176" name="Rectangle 2"/>
          <p:cNvSpPr txBox="1"/>
          <p:nvPr/>
        </p:nvSpPr>
        <p:spPr>
          <a:xfrm>
            <a:off x="1034056" y="5104836"/>
            <a:ext cx="10106501" cy="1957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spcBef>
                <a:spcPts val="1200"/>
              </a:spcBef>
              <a:defRPr sz="3200">
                <a:solidFill>
                  <a:srgbClr val="FFFFFF"/>
                </a:solidFill>
                <a:latin typeface="Arial"/>
                <a:ea typeface="Arial"/>
                <a:cs typeface="Arial"/>
                <a:sym typeface="Arial"/>
              </a:defRPr>
            </a:lvl1pPr>
          </a:lstStyle>
          <a:p>
            <a:r>
              <a:t>необходим для выработки энергии митоходриями: он стабилизирует молекулу АТФ, принимает участие в её расщеплении и обеспечивает высвобождение энергии.</a:t>
            </a:r>
          </a:p>
        </p:txBody>
      </p:sp>
      <p:sp>
        <p:nvSpPr>
          <p:cNvPr id="177" name="Shape 51"/>
          <p:cNvSpPr txBox="1"/>
          <p:nvPr/>
        </p:nvSpPr>
        <p:spPr>
          <a:xfrm>
            <a:off x="14775978" y="4076832"/>
            <a:ext cx="3905592" cy="1056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defTabSz="914400">
              <a:lnSpc>
                <a:spcPct val="90000"/>
              </a:lnSpc>
              <a:defRPr sz="6400" b="1">
                <a:solidFill>
                  <a:srgbClr val="FFFFFF"/>
                </a:solidFill>
                <a:latin typeface="Arial"/>
                <a:ea typeface="Arial"/>
                <a:cs typeface="Arial"/>
                <a:sym typeface="Arial"/>
              </a:defRPr>
            </a:lvl1pPr>
          </a:lstStyle>
          <a:p>
            <a:r>
              <a:t>Магний</a:t>
            </a:r>
          </a:p>
        </p:txBody>
      </p:sp>
      <p:sp>
        <p:nvSpPr>
          <p:cNvPr id="178" name="Rectangle 2"/>
          <p:cNvSpPr txBox="1"/>
          <p:nvPr/>
        </p:nvSpPr>
        <p:spPr>
          <a:xfrm>
            <a:off x="14865145" y="5059692"/>
            <a:ext cx="6144367" cy="2897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3200">
                <a:solidFill>
                  <a:srgbClr val="FFFFFF"/>
                </a:solidFill>
                <a:latin typeface="Arial"/>
                <a:ea typeface="Arial"/>
                <a:cs typeface="Arial"/>
                <a:sym typeface="Arial"/>
              </a:defRPr>
            </a:pPr>
            <a:r>
              <a:t>обеспечивает работу калиево-натриевого насоса, активируя фермент, который контролирует баланс натрия </a:t>
            </a:r>
          </a:p>
          <a:p>
            <a:pPr>
              <a:defRPr sz="3200">
                <a:solidFill>
                  <a:srgbClr val="FFFFFF"/>
                </a:solidFill>
                <a:latin typeface="Arial"/>
                <a:ea typeface="Arial"/>
                <a:cs typeface="Arial"/>
                <a:sym typeface="Arial"/>
              </a:defRPr>
            </a:pPr>
            <a:r>
              <a:t>и калия, удерживая натрий вне клетки, а калий внутри клетки.</a:t>
            </a:r>
          </a:p>
        </p:txBody>
      </p:sp>
      <p:sp>
        <p:nvSpPr>
          <p:cNvPr id="179" name="Кружок"/>
          <p:cNvSpPr/>
          <p:nvPr/>
        </p:nvSpPr>
        <p:spPr>
          <a:xfrm>
            <a:off x="1044285" y="1447409"/>
            <a:ext cx="2320608" cy="2320609"/>
          </a:xfrm>
          <a:prstGeom prst="ellipse">
            <a:avLst/>
          </a:prstGeom>
          <a:ln w="25400">
            <a:solidFill>
              <a:srgbClr val="72B6E3"/>
            </a:solidFill>
          </a:ln>
        </p:spPr>
        <p:txBody>
          <a:bodyPr lIns="71433" tIns="71433" rIns="71433" bIns="71433" anchor="ctr"/>
          <a:lstStyle/>
          <a:p>
            <a:endParaRPr/>
          </a:p>
        </p:txBody>
      </p:sp>
      <p:sp>
        <p:nvSpPr>
          <p:cNvPr id="180" name="Shape 51"/>
          <p:cNvSpPr txBox="1"/>
          <p:nvPr/>
        </p:nvSpPr>
        <p:spPr>
          <a:xfrm>
            <a:off x="1255687" y="2117774"/>
            <a:ext cx="1897802" cy="1056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algn="ctr" defTabSz="914400">
              <a:lnSpc>
                <a:spcPct val="90000"/>
              </a:lnSpc>
              <a:defRPr sz="6400" b="1">
                <a:solidFill>
                  <a:srgbClr val="FFFFFF"/>
                </a:solidFill>
                <a:latin typeface="Arial"/>
                <a:ea typeface="Arial"/>
                <a:cs typeface="Arial"/>
                <a:sym typeface="Arial"/>
              </a:defRPr>
            </a:lvl1pPr>
          </a:lstStyle>
          <a:p>
            <a:r>
              <a:t>01</a:t>
            </a:r>
          </a:p>
        </p:txBody>
      </p:sp>
      <p:sp>
        <p:nvSpPr>
          <p:cNvPr id="181" name="Кружок"/>
          <p:cNvSpPr/>
          <p:nvPr/>
        </p:nvSpPr>
        <p:spPr>
          <a:xfrm>
            <a:off x="14835488" y="1447409"/>
            <a:ext cx="2320609" cy="2320609"/>
          </a:xfrm>
          <a:prstGeom prst="ellipse">
            <a:avLst/>
          </a:prstGeom>
          <a:ln w="25400">
            <a:solidFill>
              <a:srgbClr val="72B6E3"/>
            </a:solidFill>
          </a:ln>
        </p:spPr>
        <p:txBody>
          <a:bodyPr lIns="71433" tIns="71433" rIns="71433" bIns="71433" anchor="ctr"/>
          <a:lstStyle/>
          <a:p>
            <a:endParaRPr/>
          </a:p>
        </p:txBody>
      </p:sp>
      <p:sp>
        <p:nvSpPr>
          <p:cNvPr id="182" name="Shape 51"/>
          <p:cNvSpPr txBox="1"/>
          <p:nvPr/>
        </p:nvSpPr>
        <p:spPr>
          <a:xfrm>
            <a:off x="15046892" y="2117774"/>
            <a:ext cx="1897802" cy="1056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algn="ctr" defTabSz="914400">
              <a:lnSpc>
                <a:spcPct val="90000"/>
              </a:lnSpc>
              <a:defRPr sz="6400" b="1">
                <a:solidFill>
                  <a:srgbClr val="FFFFFF"/>
                </a:solidFill>
                <a:latin typeface="Arial"/>
                <a:ea typeface="Arial"/>
                <a:cs typeface="Arial"/>
                <a:sym typeface="Arial"/>
              </a:defRPr>
            </a:lvl1pPr>
          </a:lstStyle>
          <a:p>
            <a:r>
              <a:t>02</a:t>
            </a:r>
          </a:p>
        </p:txBody>
      </p:sp>
      <p:pic>
        <p:nvPicPr>
          <p:cNvPr id="183" name="Изображение" descr="Изображение"/>
          <p:cNvPicPr>
            <a:picLocks noChangeAspect="1"/>
          </p:cNvPicPr>
          <p:nvPr/>
        </p:nvPicPr>
        <p:blipFill>
          <a:blip r:embed="rId4"/>
          <a:stretch>
            <a:fillRect/>
          </a:stretch>
        </p:blipFill>
        <p:spPr>
          <a:xfrm>
            <a:off x="1082971" y="10931020"/>
            <a:ext cx="868812" cy="868812"/>
          </a:xfrm>
          <a:prstGeom prst="rect">
            <a:avLst/>
          </a:prstGeom>
          <a:ln w="12700">
            <a:miter lim="400000"/>
          </a:ln>
        </p:spPr>
      </p:pic>
      <p:sp>
        <p:nvSpPr>
          <p:cNvPr id="184" name="Rectangle 2"/>
          <p:cNvSpPr txBox="1"/>
          <p:nvPr/>
        </p:nvSpPr>
        <p:spPr>
          <a:xfrm>
            <a:off x="1034056" y="7301159"/>
            <a:ext cx="10106501" cy="1017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spcBef>
                <a:spcPts val="1200"/>
              </a:spcBef>
              <a:defRPr sz="3200">
                <a:solidFill>
                  <a:srgbClr val="FFFFFF"/>
                </a:solidFill>
                <a:latin typeface="Arial"/>
                <a:ea typeface="Arial"/>
                <a:cs typeface="Arial"/>
                <a:sym typeface="Arial"/>
              </a:defRPr>
            </a:lvl1pPr>
          </a:lstStyle>
          <a:p>
            <a:r>
              <a:t>Магний необходим для поддержания гомеостаза (саморегуляции) митохондрий.</a:t>
            </a:r>
          </a:p>
        </p:txBody>
      </p:sp>
      <p:sp>
        <p:nvSpPr>
          <p:cNvPr id="185" name="Rectangle 2"/>
          <p:cNvSpPr txBox="1"/>
          <p:nvPr/>
        </p:nvSpPr>
        <p:spPr>
          <a:xfrm>
            <a:off x="1034056" y="8555170"/>
            <a:ext cx="10106501" cy="5480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spcBef>
                <a:spcPts val="1200"/>
              </a:spcBef>
              <a:defRPr sz="3200">
                <a:solidFill>
                  <a:srgbClr val="FFFFFF"/>
                </a:solidFill>
                <a:latin typeface="Arial"/>
                <a:ea typeface="Arial"/>
                <a:cs typeface="Arial"/>
                <a:sym typeface="Arial"/>
              </a:defRPr>
            </a:pPr>
            <a:r>
              <a:t>Без магния </a:t>
            </a:r>
            <a:r>
              <a:rPr b="1">
                <a:solidFill>
                  <a:srgbClr val="EF877B"/>
                </a:solidFill>
              </a:rPr>
              <a:t>работа митохондрий невозможна</a:t>
            </a:r>
            <a:r>
              <a:rPr>
                <a:solidFill>
                  <a:srgbClr val="EF877B"/>
                </a:solidFill>
              </a:rPr>
              <a:t>.</a:t>
            </a:r>
          </a:p>
        </p:txBody>
      </p:sp>
      <p:grpSp>
        <p:nvGrpSpPr>
          <p:cNvPr id="198" name="Группа"/>
          <p:cNvGrpSpPr/>
          <p:nvPr/>
        </p:nvGrpSpPr>
        <p:grpSpPr>
          <a:xfrm>
            <a:off x="17907456" y="1571034"/>
            <a:ext cx="3752211" cy="2374948"/>
            <a:chOff x="0" y="0"/>
            <a:chExt cx="3752210" cy="2374947"/>
          </a:xfrm>
        </p:grpSpPr>
        <p:grpSp>
          <p:nvGrpSpPr>
            <p:cNvPr id="188" name="Группа"/>
            <p:cNvGrpSpPr/>
            <p:nvPr/>
          </p:nvGrpSpPr>
          <p:grpSpPr>
            <a:xfrm>
              <a:off x="-1" y="388871"/>
              <a:ext cx="1795487" cy="1030683"/>
              <a:chOff x="0" y="0"/>
              <a:chExt cx="1795485" cy="1030682"/>
            </a:xfrm>
          </p:grpSpPr>
          <p:sp>
            <p:nvSpPr>
              <p:cNvPr id="186" name="Кружок"/>
              <p:cNvSpPr/>
              <p:nvPr/>
            </p:nvSpPr>
            <p:spPr>
              <a:xfrm>
                <a:off x="382401" y="0"/>
                <a:ext cx="1030679" cy="1030683"/>
              </a:xfrm>
              <a:prstGeom prst="ellipse">
                <a:avLst/>
              </a:prstGeom>
              <a:solidFill>
                <a:srgbClr val="72B6E3"/>
              </a:solidFill>
              <a:ln w="25400" cap="flat">
                <a:solidFill>
                  <a:srgbClr val="CEFDFF"/>
                </a:solidFill>
                <a:prstDash val="solid"/>
                <a:round/>
              </a:ln>
              <a:effectLst/>
            </p:spPr>
            <p:txBody>
              <a:bodyPr wrap="square" lIns="71433" tIns="71433" rIns="71433" bIns="71433" numCol="1" anchor="ctr">
                <a:noAutofit/>
              </a:bodyPr>
              <a:lstStyle/>
              <a:p>
                <a:endParaRPr/>
              </a:p>
            </p:txBody>
          </p:sp>
          <p:sp>
            <p:nvSpPr>
              <p:cNvPr id="187" name="Текстовое поле 3"/>
              <p:cNvSpPr txBox="1"/>
              <p:nvPr/>
            </p:nvSpPr>
            <p:spPr>
              <a:xfrm>
                <a:off x="-1" y="202604"/>
                <a:ext cx="1795487" cy="6254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3" tIns="71433" rIns="71433" bIns="71433" numCol="1" anchor="ctr">
                <a:spAutoFit/>
              </a:bodyPr>
              <a:lstStyle>
                <a:lvl1pPr algn="ctr">
                  <a:lnSpc>
                    <a:spcPct val="110000"/>
                  </a:lnSpc>
                  <a:defRPr sz="3200" b="1">
                    <a:solidFill>
                      <a:srgbClr val="535353"/>
                    </a:solidFill>
                  </a:defRPr>
                </a:lvl1pPr>
              </a:lstStyle>
              <a:p>
                <a:r>
                  <a:t>Na</a:t>
                </a:r>
              </a:p>
            </p:txBody>
          </p:sp>
        </p:grpSp>
        <p:grpSp>
          <p:nvGrpSpPr>
            <p:cNvPr id="191" name="Группа"/>
            <p:cNvGrpSpPr/>
            <p:nvPr/>
          </p:nvGrpSpPr>
          <p:grpSpPr>
            <a:xfrm>
              <a:off x="1956723" y="-1"/>
              <a:ext cx="1795487" cy="1030684"/>
              <a:chOff x="0" y="0"/>
              <a:chExt cx="1795485" cy="1030682"/>
            </a:xfrm>
          </p:grpSpPr>
          <p:sp>
            <p:nvSpPr>
              <p:cNvPr id="189" name="Кружок"/>
              <p:cNvSpPr/>
              <p:nvPr/>
            </p:nvSpPr>
            <p:spPr>
              <a:xfrm>
                <a:off x="369703" y="0"/>
                <a:ext cx="1030681" cy="1030683"/>
              </a:xfrm>
              <a:prstGeom prst="ellipse">
                <a:avLst/>
              </a:prstGeom>
              <a:solidFill>
                <a:srgbClr val="E3D163"/>
              </a:solidFill>
              <a:ln w="25400" cap="flat">
                <a:solidFill>
                  <a:srgbClr val="CEFDFF"/>
                </a:solidFill>
                <a:prstDash val="solid"/>
                <a:round/>
              </a:ln>
              <a:effectLst/>
            </p:spPr>
            <p:txBody>
              <a:bodyPr wrap="square" lIns="71433" tIns="71433" rIns="71433" bIns="71433" numCol="1" anchor="ctr">
                <a:noAutofit/>
              </a:bodyPr>
              <a:lstStyle/>
              <a:p>
                <a:endParaRPr/>
              </a:p>
            </p:txBody>
          </p:sp>
          <p:sp>
            <p:nvSpPr>
              <p:cNvPr id="190" name="Текстовое поле 3"/>
              <p:cNvSpPr txBox="1"/>
              <p:nvPr/>
            </p:nvSpPr>
            <p:spPr>
              <a:xfrm>
                <a:off x="0" y="215304"/>
                <a:ext cx="1795486" cy="6254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3" tIns="71433" rIns="71433" bIns="71433" numCol="1" anchor="ctr">
                <a:spAutoFit/>
              </a:bodyPr>
              <a:lstStyle>
                <a:lvl1pPr algn="ctr">
                  <a:lnSpc>
                    <a:spcPct val="110000"/>
                  </a:lnSpc>
                  <a:defRPr sz="3200" b="1">
                    <a:solidFill>
                      <a:srgbClr val="535353"/>
                    </a:solidFill>
                  </a:defRPr>
                </a:lvl1pPr>
              </a:lstStyle>
              <a:p>
                <a:r>
                  <a:t>K</a:t>
                </a:r>
              </a:p>
            </p:txBody>
          </p:sp>
        </p:grpSp>
        <p:sp>
          <p:nvSpPr>
            <p:cNvPr id="192" name="Линия"/>
            <p:cNvSpPr/>
            <p:nvPr/>
          </p:nvSpPr>
          <p:spPr>
            <a:xfrm>
              <a:off x="399197" y="1526660"/>
              <a:ext cx="997152" cy="98082"/>
            </a:xfrm>
            <a:custGeom>
              <a:avLst/>
              <a:gdLst/>
              <a:ahLst/>
              <a:cxnLst>
                <a:cxn ang="0">
                  <a:pos x="wd2" y="hd2"/>
                </a:cxn>
                <a:cxn ang="5400000">
                  <a:pos x="wd2" y="hd2"/>
                </a:cxn>
                <a:cxn ang="10800000">
                  <a:pos x="wd2" y="hd2"/>
                </a:cxn>
                <a:cxn ang="16200000">
                  <a:pos x="wd2" y="hd2"/>
                </a:cxn>
              </a:cxnLst>
              <a:rect l="0" t="0" r="r" b="b"/>
              <a:pathLst>
                <a:path w="21600" h="20827" extrusionOk="0">
                  <a:moveTo>
                    <a:pt x="0" y="0"/>
                  </a:moveTo>
                  <a:cubicBezTo>
                    <a:pt x="3643" y="14535"/>
                    <a:pt x="7552" y="21600"/>
                    <a:pt x="11484" y="20760"/>
                  </a:cubicBezTo>
                  <a:cubicBezTo>
                    <a:pt x="14954" y="20019"/>
                    <a:pt x="18381" y="13129"/>
                    <a:pt x="21600" y="421"/>
                  </a:cubicBezTo>
                </a:path>
              </a:pathLst>
            </a:custGeom>
            <a:noFill/>
            <a:ln w="38100" cap="flat">
              <a:solidFill>
                <a:srgbClr val="FFFFFF"/>
              </a:solidFill>
              <a:prstDash val="solid"/>
              <a:round/>
            </a:ln>
            <a:effectLst/>
          </p:spPr>
          <p:txBody>
            <a:bodyPr wrap="square" lIns="71433" tIns="71433" rIns="71433" bIns="71433" numCol="1" anchor="t">
              <a:noAutofit/>
            </a:bodyPr>
            <a:lstStyle/>
            <a:p>
              <a:pPr>
                <a:defRPr>
                  <a:latin typeface="+mn-lt"/>
                  <a:ea typeface="+mn-ea"/>
                  <a:cs typeface="+mn-cs"/>
                  <a:sym typeface="Helvetica Neue"/>
                </a:defRPr>
              </a:pPr>
              <a:endParaRPr/>
            </a:p>
          </p:txBody>
        </p:sp>
        <p:sp>
          <p:nvSpPr>
            <p:cNvPr id="193" name="Линия"/>
            <p:cNvSpPr/>
            <p:nvPr/>
          </p:nvSpPr>
          <p:spPr>
            <a:xfrm>
              <a:off x="2355922" y="1121344"/>
              <a:ext cx="997153" cy="98082"/>
            </a:xfrm>
            <a:custGeom>
              <a:avLst/>
              <a:gdLst/>
              <a:ahLst/>
              <a:cxnLst>
                <a:cxn ang="0">
                  <a:pos x="wd2" y="hd2"/>
                </a:cxn>
                <a:cxn ang="5400000">
                  <a:pos x="wd2" y="hd2"/>
                </a:cxn>
                <a:cxn ang="10800000">
                  <a:pos x="wd2" y="hd2"/>
                </a:cxn>
                <a:cxn ang="16200000">
                  <a:pos x="wd2" y="hd2"/>
                </a:cxn>
              </a:cxnLst>
              <a:rect l="0" t="0" r="r" b="b"/>
              <a:pathLst>
                <a:path w="21600" h="20827" extrusionOk="0">
                  <a:moveTo>
                    <a:pt x="0" y="0"/>
                  </a:moveTo>
                  <a:cubicBezTo>
                    <a:pt x="3643" y="14535"/>
                    <a:pt x="7552" y="21600"/>
                    <a:pt x="11484" y="20760"/>
                  </a:cubicBezTo>
                  <a:cubicBezTo>
                    <a:pt x="14954" y="20019"/>
                    <a:pt x="18381" y="13129"/>
                    <a:pt x="21600" y="421"/>
                  </a:cubicBezTo>
                </a:path>
              </a:pathLst>
            </a:custGeom>
            <a:noFill/>
            <a:ln w="38100" cap="flat">
              <a:solidFill>
                <a:srgbClr val="FFFFFF"/>
              </a:solidFill>
              <a:prstDash val="solid"/>
              <a:round/>
            </a:ln>
            <a:effectLst/>
          </p:spPr>
          <p:txBody>
            <a:bodyPr wrap="square" lIns="71433" tIns="71433" rIns="71433" bIns="71433" numCol="1" anchor="t">
              <a:noAutofit/>
            </a:bodyPr>
            <a:lstStyle/>
            <a:p>
              <a:pPr>
                <a:defRPr>
                  <a:latin typeface="+mn-lt"/>
                  <a:ea typeface="+mn-ea"/>
                  <a:cs typeface="+mn-cs"/>
                  <a:sym typeface="Helvetica Neue"/>
                </a:defRPr>
              </a:pPr>
              <a:endParaRPr/>
            </a:p>
          </p:txBody>
        </p:sp>
        <p:sp>
          <p:nvSpPr>
            <p:cNvPr id="194" name="Линия"/>
            <p:cNvSpPr/>
            <p:nvPr/>
          </p:nvSpPr>
          <p:spPr>
            <a:xfrm>
              <a:off x="859496" y="1164710"/>
              <a:ext cx="1988623" cy="1035783"/>
            </a:xfrm>
            <a:custGeom>
              <a:avLst/>
              <a:gdLst/>
              <a:ahLst/>
              <a:cxnLst>
                <a:cxn ang="0">
                  <a:pos x="wd2" y="hd2"/>
                </a:cxn>
                <a:cxn ang="5400000">
                  <a:pos x="wd2" y="hd2"/>
                </a:cxn>
                <a:cxn ang="10800000">
                  <a:pos x="wd2" y="hd2"/>
                </a:cxn>
                <a:cxn ang="16200000">
                  <a:pos x="wd2" y="hd2"/>
                </a:cxn>
              </a:cxnLst>
              <a:rect l="0" t="0" r="r" b="b"/>
              <a:pathLst>
                <a:path w="21600" h="17708" extrusionOk="0">
                  <a:moveTo>
                    <a:pt x="0" y="7053"/>
                  </a:moveTo>
                  <a:cubicBezTo>
                    <a:pt x="885" y="10933"/>
                    <a:pt x="2705" y="14109"/>
                    <a:pt x="5066" y="15895"/>
                  </a:cubicBezTo>
                  <a:cubicBezTo>
                    <a:pt x="12609" y="21600"/>
                    <a:pt x="21381" y="13167"/>
                    <a:pt x="21600" y="0"/>
                  </a:cubicBezTo>
                </a:path>
              </a:pathLst>
            </a:custGeom>
            <a:noFill/>
            <a:ln w="38100" cap="flat">
              <a:solidFill>
                <a:srgbClr val="FFFFFF"/>
              </a:solidFill>
              <a:prstDash val="solid"/>
              <a:round/>
              <a:headEnd type="oval" w="med" len="med"/>
              <a:tailEnd type="oval" w="med" len="med"/>
            </a:ln>
            <a:effectLst/>
          </p:spPr>
          <p:txBody>
            <a:bodyPr wrap="square" lIns="71433" tIns="71433" rIns="71433" bIns="71433" numCol="1" anchor="t">
              <a:noAutofit/>
            </a:bodyPr>
            <a:lstStyle/>
            <a:p>
              <a:pPr>
                <a:defRPr>
                  <a:latin typeface="+mn-lt"/>
                  <a:ea typeface="+mn-ea"/>
                  <a:cs typeface="+mn-cs"/>
                  <a:sym typeface="Helvetica Neue"/>
                </a:defRPr>
              </a:pPr>
              <a:endParaRPr/>
            </a:p>
          </p:txBody>
        </p:sp>
        <p:sp>
          <p:nvSpPr>
            <p:cNvPr id="195" name="Кружок"/>
            <p:cNvSpPr/>
            <p:nvPr/>
          </p:nvSpPr>
          <p:spPr>
            <a:xfrm>
              <a:off x="1712639" y="2070329"/>
              <a:ext cx="304619" cy="304619"/>
            </a:xfrm>
            <a:prstGeom prst="ellipse">
              <a:avLst/>
            </a:prstGeom>
            <a:solidFill>
              <a:srgbClr val="FFFFFF"/>
            </a:solidFill>
            <a:ln w="12700" cap="flat">
              <a:noFill/>
              <a:miter lim="400000"/>
            </a:ln>
            <a:effectLst/>
          </p:spPr>
          <p:txBody>
            <a:bodyPr wrap="square" lIns="71433" tIns="71433" rIns="71433" bIns="71433" numCol="1" anchor="ctr">
              <a:noAutofit/>
            </a:bodyPr>
            <a:lstStyle/>
            <a:p>
              <a:pPr>
                <a:defRPr>
                  <a:latin typeface="+mn-lt"/>
                  <a:ea typeface="+mn-ea"/>
                  <a:cs typeface="+mn-cs"/>
                  <a:sym typeface="Helvetica Neue"/>
                </a:defRPr>
              </a:pPr>
              <a:endParaRPr/>
            </a:p>
          </p:txBody>
        </p:sp>
        <p:sp>
          <p:nvSpPr>
            <p:cNvPr id="196" name="Линия"/>
            <p:cNvSpPr/>
            <p:nvPr/>
          </p:nvSpPr>
          <p:spPr>
            <a:xfrm>
              <a:off x="340591" y="273720"/>
              <a:ext cx="333680" cy="27157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350" y="15692"/>
                    <a:pt x="4157" y="10443"/>
                    <a:pt x="8033" y="6575"/>
                  </a:cubicBezTo>
                  <a:cubicBezTo>
                    <a:pt x="11897" y="2719"/>
                    <a:pt x="16635" y="423"/>
                    <a:pt x="21600" y="0"/>
                  </a:cubicBezTo>
                </a:path>
              </a:pathLst>
            </a:custGeom>
            <a:noFill/>
            <a:ln w="38100" cap="rnd">
              <a:solidFill>
                <a:srgbClr val="FFFFFF"/>
              </a:solidFill>
              <a:custDash>
                <a:ds d="100000" sp="200000"/>
              </a:custDash>
              <a:round/>
            </a:ln>
            <a:effectLst/>
          </p:spPr>
          <p:txBody>
            <a:bodyPr wrap="square" lIns="71433" tIns="71433" rIns="71433" bIns="71433" numCol="1" anchor="t">
              <a:noAutofit/>
            </a:bodyPr>
            <a:lstStyle/>
            <a:p>
              <a:pPr>
                <a:defRPr>
                  <a:latin typeface="+mn-lt"/>
                  <a:ea typeface="+mn-ea"/>
                  <a:cs typeface="+mn-cs"/>
                  <a:sym typeface="Helvetica Neue"/>
                </a:defRPr>
              </a:pPr>
              <a:endParaRPr/>
            </a:p>
          </p:txBody>
        </p:sp>
        <p:sp>
          <p:nvSpPr>
            <p:cNvPr id="197" name="Линия"/>
            <p:cNvSpPr/>
            <p:nvPr/>
          </p:nvSpPr>
          <p:spPr>
            <a:xfrm rot="8757301">
              <a:off x="3231957" y="570054"/>
              <a:ext cx="333681" cy="27157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350" y="15692"/>
                    <a:pt x="4157" y="10443"/>
                    <a:pt x="8033" y="6575"/>
                  </a:cubicBezTo>
                  <a:cubicBezTo>
                    <a:pt x="11897" y="2719"/>
                    <a:pt x="16635" y="423"/>
                    <a:pt x="21600" y="0"/>
                  </a:cubicBezTo>
                </a:path>
              </a:pathLst>
            </a:custGeom>
            <a:noFill/>
            <a:ln w="38100" cap="rnd">
              <a:solidFill>
                <a:srgbClr val="FFFFFF"/>
              </a:solidFill>
              <a:custDash>
                <a:ds d="100000" sp="200000"/>
              </a:custDash>
              <a:round/>
            </a:ln>
            <a:effectLst/>
          </p:spPr>
          <p:txBody>
            <a:bodyPr wrap="square" lIns="71433" tIns="71433" rIns="71433" bIns="71433" numCol="1" anchor="t">
              <a:noAutofit/>
            </a:bodyPr>
            <a:lstStyle/>
            <a:p>
              <a:pPr>
                <a:defRPr>
                  <a:latin typeface="+mn-lt"/>
                  <a:ea typeface="+mn-ea"/>
                  <a:cs typeface="+mn-cs"/>
                  <a:sym typeface="Helvetica Neue"/>
                </a:defRPr>
              </a:pPr>
              <a:endParaRPr/>
            </a:p>
          </p:txBody>
        </p:sp>
      </p:grpSp>
      <p:grpSp>
        <p:nvGrpSpPr>
          <p:cNvPr id="211" name="Группа"/>
          <p:cNvGrpSpPr/>
          <p:nvPr/>
        </p:nvGrpSpPr>
        <p:grpSpPr>
          <a:xfrm>
            <a:off x="4480724" y="1041469"/>
            <a:ext cx="4700228" cy="3056022"/>
            <a:chOff x="0" y="-1"/>
            <a:chExt cx="4700226" cy="3056019"/>
          </a:xfrm>
        </p:grpSpPr>
        <p:grpSp>
          <p:nvGrpSpPr>
            <p:cNvPr id="201" name="Группа"/>
            <p:cNvGrpSpPr/>
            <p:nvPr/>
          </p:nvGrpSpPr>
          <p:grpSpPr>
            <a:xfrm>
              <a:off x="2233797" y="98820"/>
              <a:ext cx="1795488" cy="1030683"/>
              <a:chOff x="-1" y="0"/>
              <a:chExt cx="1795487" cy="1030682"/>
            </a:xfrm>
          </p:grpSpPr>
          <p:sp>
            <p:nvSpPr>
              <p:cNvPr id="199" name="Кружок"/>
              <p:cNvSpPr/>
              <p:nvPr/>
            </p:nvSpPr>
            <p:spPr>
              <a:xfrm>
                <a:off x="382401" y="0"/>
                <a:ext cx="1030681" cy="1030683"/>
              </a:xfrm>
              <a:prstGeom prst="ellipse">
                <a:avLst/>
              </a:prstGeom>
              <a:noFill/>
              <a:ln w="25400" cap="flat">
                <a:solidFill>
                  <a:srgbClr val="CEFDFF"/>
                </a:solidFill>
                <a:prstDash val="solid"/>
                <a:round/>
              </a:ln>
              <a:effectLst/>
            </p:spPr>
            <p:txBody>
              <a:bodyPr wrap="square" lIns="71433" tIns="71433" rIns="71433" bIns="71433" numCol="1" anchor="ctr">
                <a:noAutofit/>
              </a:bodyPr>
              <a:lstStyle/>
              <a:p>
                <a:endParaRPr/>
              </a:p>
            </p:txBody>
          </p:sp>
          <p:sp>
            <p:nvSpPr>
              <p:cNvPr id="200" name="Текстовое поле 3"/>
              <p:cNvSpPr txBox="1"/>
              <p:nvPr/>
            </p:nvSpPr>
            <p:spPr>
              <a:xfrm>
                <a:off x="-2" y="202604"/>
                <a:ext cx="1795489" cy="6254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3" tIns="71433" rIns="71433" bIns="71433" numCol="1" anchor="ctr">
                <a:spAutoFit/>
              </a:bodyPr>
              <a:lstStyle>
                <a:lvl1pPr algn="ctr">
                  <a:lnSpc>
                    <a:spcPct val="110000"/>
                  </a:lnSpc>
                  <a:defRPr sz="3200" b="1">
                    <a:solidFill>
                      <a:srgbClr val="CEFDFF"/>
                    </a:solidFill>
                  </a:defRPr>
                </a:lvl1pPr>
              </a:lstStyle>
              <a:p>
                <a:r>
                  <a:t>Mg</a:t>
                </a:r>
              </a:p>
            </p:txBody>
          </p:sp>
        </p:grpSp>
        <p:sp>
          <p:nvSpPr>
            <p:cNvPr id="202" name="Текстовое поле 3"/>
            <p:cNvSpPr txBox="1"/>
            <p:nvPr/>
          </p:nvSpPr>
          <p:spPr>
            <a:xfrm>
              <a:off x="2077429" y="910429"/>
              <a:ext cx="736886" cy="6254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3" tIns="71433" rIns="71433" bIns="71433" numCol="1" anchor="ctr">
              <a:spAutoFit/>
            </a:bodyPr>
            <a:lstStyle>
              <a:lvl1pPr algn="ctr">
                <a:lnSpc>
                  <a:spcPct val="110000"/>
                </a:lnSpc>
                <a:defRPr sz="3200" b="1">
                  <a:solidFill>
                    <a:srgbClr val="FFFFFF"/>
                  </a:solidFill>
                </a:defRPr>
              </a:lvl1pPr>
            </a:lstStyle>
            <a:p>
              <a:r>
                <a:t>+</a:t>
              </a:r>
            </a:p>
          </p:txBody>
        </p:sp>
        <p:grpSp>
          <p:nvGrpSpPr>
            <p:cNvPr id="205" name="Группа"/>
            <p:cNvGrpSpPr/>
            <p:nvPr/>
          </p:nvGrpSpPr>
          <p:grpSpPr>
            <a:xfrm>
              <a:off x="471773" y="-2"/>
              <a:ext cx="1383653" cy="665025"/>
              <a:chOff x="0" y="0"/>
              <a:chExt cx="1383651" cy="665023"/>
            </a:xfrm>
          </p:grpSpPr>
          <p:sp>
            <p:nvSpPr>
              <p:cNvPr id="203" name="Кружок"/>
              <p:cNvSpPr/>
              <p:nvPr/>
            </p:nvSpPr>
            <p:spPr>
              <a:xfrm>
                <a:off x="359313" y="-1"/>
                <a:ext cx="665023" cy="665024"/>
              </a:xfrm>
              <a:prstGeom prst="ellipse">
                <a:avLst/>
              </a:prstGeom>
              <a:noFill/>
              <a:ln w="25400" cap="flat">
                <a:solidFill>
                  <a:srgbClr val="CEFDFF"/>
                </a:solidFill>
                <a:prstDash val="solid"/>
                <a:round/>
              </a:ln>
              <a:effectLst/>
            </p:spPr>
            <p:txBody>
              <a:bodyPr wrap="square" lIns="71433" tIns="71433" rIns="71433" bIns="71433" numCol="1" anchor="ctr">
                <a:noAutofit/>
              </a:bodyPr>
              <a:lstStyle/>
              <a:p>
                <a:endParaRPr/>
              </a:p>
            </p:txBody>
          </p:sp>
          <p:sp>
            <p:nvSpPr>
              <p:cNvPr id="204" name="Текстовое поле 3"/>
              <p:cNvSpPr txBox="1"/>
              <p:nvPr/>
            </p:nvSpPr>
            <p:spPr>
              <a:xfrm>
                <a:off x="0" y="108676"/>
                <a:ext cx="1383653" cy="4476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3" tIns="71433" rIns="71433" bIns="71433" numCol="1" anchor="ctr">
                <a:spAutoFit/>
              </a:bodyPr>
              <a:lstStyle>
                <a:lvl1pPr algn="ctr">
                  <a:lnSpc>
                    <a:spcPct val="110000"/>
                  </a:lnSpc>
                  <a:defRPr sz="2000" b="1">
                    <a:solidFill>
                      <a:srgbClr val="CEFDFF"/>
                    </a:solidFill>
                  </a:defRPr>
                </a:lvl1pPr>
              </a:lstStyle>
              <a:p>
                <a:r>
                  <a:t>Mg</a:t>
                </a:r>
              </a:p>
            </p:txBody>
          </p:sp>
        </p:grpSp>
        <p:grpSp>
          <p:nvGrpSpPr>
            <p:cNvPr id="208" name="Группа"/>
            <p:cNvGrpSpPr/>
            <p:nvPr/>
          </p:nvGrpSpPr>
          <p:grpSpPr>
            <a:xfrm>
              <a:off x="3316574" y="1085563"/>
              <a:ext cx="1383653" cy="665025"/>
              <a:chOff x="0" y="0"/>
              <a:chExt cx="1383651" cy="665023"/>
            </a:xfrm>
          </p:grpSpPr>
          <p:sp>
            <p:nvSpPr>
              <p:cNvPr id="206" name="Кружок"/>
              <p:cNvSpPr/>
              <p:nvPr/>
            </p:nvSpPr>
            <p:spPr>
              <a:xfrm>
                <a:off x="359313" y="-1"/>
                <a:ext cx="665023" cy="665024"/>
              </a:xfrm>
              <a:prstGeom prst="ellipse">
                <a:avLst/>
              </a:prstGeom>
              <a:noFill/>
              <a:ln w="25400" cap="flat">
                <a:solidFill>
                  <a:srgbClr val="CEFDFF"/>
                </a:solidFill>
                <a:prstDash val="solid"/>
                <a:round/>
              </a:ln>
              <a:effectLst/>
            </p:spPr>
            <p:txBody>
              <a:bodyPr wrap="square" lIns="71433" tIns="71433" rIns="71433" bIns="71433" numCol="1" anchor="ctr">
                <a:noAutofit/>
              </a:bodyPr>
              <a:lstStyle/>
              <a:p>
                <a:endParaRPr/>
              </a:p>
            </p:txBody>
          </p:sp>
          <p:sp>
            <p:nvSpPr>
              <p:cNvPr id="207" name="Текстовое поле 3"/>
              <p:cNvSpPr txBox="1"/>
              <p:nvPr/>
            </p:nvSpPr>
            <p:spPr>
              <a:xfrm>
                <a:off x="0" y="108676"/>
                <a:ext cx="1383653" cy="4476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3" tIns="71433" rIns="71433" bIns="71433" numCol="1" anchor="ctr">
                <a:spAutoFit/>
              </a:bodyPr>
              <a:lstStyle>
                <a:lvl1pPr algn="ctr">
                  <a:lnSpc>
                    <a:spcPct val="110000"/>
                  </a:lnSpc>
                  <a:defRPr sz="2000" b="1">
                    <a:solidFill>
                      <a:srgbClr val="CEFDFF"/>
                    </a:solidFill>
                  </a:defRPr>
                </a:lvl1pPr>
              </a:lstStyle>
              <a:p>
                <a:r>
                  <a:t>Mg</a:t>
                </a:r>
              </a:p>
            </p:txBody>
          </p:sp>
        </p:grpSp>
        <p:sp>
          <p:nvSpPr>
            <p:cNvPr id="209" name="Кружок"/>
            <p:cNvSpPr/>
            <p:nvPr/>
          </p:nvSpPr>
          <p:spPr>
            <a:xfrm>
              <a:off x="-1" y="1672369"/>
              <a:ext cx="1383652" cy="1383650"/>
            </a:xfrm>
            <a:prstGeom prst="ellipse">
              <a:avLst/>
            </a:prstGeom>
            <a:solidFill>
              <a:srgbClr val="72B6E3"/>
            </a:solidFill>
            <a:ln w="12700" cap="flat">
              <a:noFill/>
              <a:miter lim="400000"/>
            </a:ln>
            <a:effectLst/>
          </p:spPr>
          <p:txBody>
            <a:bodyPr wrap="square" lIns="71433" tIns="71433" rIns="71433" bIns="71433" numCol="1" anchor="ctr">
              <a:noAutofit/>
            </a:bodyPr>
            <a:lstStyle/>
            <a:p>
              <a:endParaRPr/>
            </a:p>
          </p:txBody>
        </p:sp>
        <p:pic>
          <p:nvPicPr>
            <p:cNvPr id="210" name="Picture 2" descr="Picture 2"/>
            <p:cNvPicPr>
              <a:picLocks noChangeAspect="1"/>
            </p:cNvPicPr>
            <p:nvPr/>
          </p:nvPicPr>
          <p:blipFill>
            <a:blip r:embed="rId5"/>
            <a:stretch>
              <a:fillRect/>
            </a:stretch>
          </p:blipFill>
          <p:spPr>
            <a:xfrm>
              <a:off x="139501" y="910604"/>
              <a:ext cx="2934163" cy="2129058"/>
            </a:xfrm>
            <a:prstGeom prst="rect">
              <a:avLst/>
            </a:prstGeom>
            <a:ln w="12700" cap="flat">
              <a:noFill/>
              <a:miter lim="400000"/>
            </a:ln>
            <a:effectLst/>
          </p:spPr>
        </p:pic>
      </p:grpSp>
      <p:sp>
        <p:nvSpPr>
          <p:cNvPr id="212" name="Прямоугольник"/>
          <p:cNvSpPr/>
          <p:nvPr/>
        </p:nvSpPr>
        <p:spPr>
          <a:xfrm>
            <a:off x="19349155" y="3900785"/>
            <a:ext cx="868810" cy="116139"/>
          </a:xfrm>
          <a:prstGeom prst="rect">
            <a:avLst/>
          </a:prstGeom>
          <a:solidFill>
            <a:srgbClr val="FFFFFF"/>
          </a:solidFill>
          <a:ln w="12700">
            <a:miter lim="400000"/>
          </a:ln>
        </p:spPr>
        <p:txBody>
          <a:bodyPr lIns="71433" tIns="71433" rIns="71433" bIns="71433" anchor="ctr"/>
          <a:lstStyle/>
          <a:p>
            <a:pPr>
              <a:defRPr>
                <a:latin typeface="+mn-lt"/>
                <a:ea typeface="+mn-ea"/>
                <a:cs typeface="+mn-cs"/>
                <a:sym typeface="Helvetica Neue"/>
              </a:defRPr>
            </a:pPr>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107"/>
          <p:cNvSpPr/>
          <p:nvPr/>
        </p:nvSpPr>
        <p:spPr>
          <a:xfrm>
            <a:off x="-178000" y="-229990"/>
            <a:ext cx="24740000" cy="14175980"/>
          </a:xfrm>
          <a:prstGeom prst="rect">
            <a:avLst/>
          </a:prstGeom>
          <a:solidFill>
            <a:srgbClr val="F6F5F3"/>
          </a:solidFill>
          <a:ln w="12700">
            <a:miter lim="400000"/>
          </a:ln>
        </p:spPr>
        <p:txBody>
          <a:bodyPr lIns="71433" tIns="71433" rIns="71433" bIns="71433" anchor="ctr"/>
          <a:lstStyle/>
          <a:p>
            <a:pPr>
              <a:defRPr>
                <a:latin typeface="+mn-lt"/>
                <a:ea typeface="+mn-ea"/>
                <a:cs typeface="+mn-cs"/>
                <a:sym typeface="Helvetica Neue"/>
              </a:defRPr>
            </a:pPr>
            <a:endParaRPr/>
          </a:p>
        </p:txBody>
      </p:sp>
      <p:sp>
        <p:nvSpPr>
          <p:cNvPr id="217" name="Shape 45"/>
          <p:cNvSpPr txBox="1"/>
          <p:nvPr/>
        </p:nvSpPr>
        <p:spPr>
          <a:xfrm>
            <a:off x="22160439" y="12782736"/>
            <a:ext cx="1383647" cy="426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3" tIns="71433" rIns="71433" bIns="71433" anchor="ctr">
            <a:spAutoFit/>
          </a:bodyPr>
          <a:lstStyle>
            <a:lvl1pPr algn="r">
              <a:lnSpc>
                <a:spcPct val="90000"/>
              </a:lnSpc>
              <a:defRPr sz="2000" b="1">
                <a:solidFill>
                  <a:srgbClr val="72B5E4"/>
                </a:solidFill>
                <a:latin typeface="Arial"/>
                <a:ea typeface="Arial"/>
                <a:cs typeface="Arial"/>
                <a:sym typeface="Arial"/>
              </a:defRPr>
            </a:lvl1pPr>
          </a:lstStyle>
          <a:p>
            <a:r>
              <a:t>Oceanmin</a:t>
            </a:r>
          </a:p>
        </p:txBody>
      </p:sp>
      <p:pic>
        <p:nvPicPr>
          <p:cNvPr id="218" name="image5.png" descr="image5.png"/>
          <p:cNvPicPr>
            <a:picLocks noChangeAspect="1"/>
          </p:cNvPicPr>
          <p:nvPr/>
        </p:nvPicPr>
        <p:blipFill>
          <a:blip r:embed="rId3"/>
          <a:stretch>
            <a:fillRect/>
          </a:stretch>
        </p:blipFill>
        <p:spPr>
          <a:xfrm>
            <a:off x="1046162" y="12715875"/>
            <a:ext cx="1938342" cy="338140"/>
          </a:xfrm>
          <a:prstGeom prst="rect">
            <a:avLst/>
          </a:prstGeom>
          <a:ln w="12700">
            <a:miter lim="400000"/>
          </a:ln>
        </p:spPr>
      </p:pic>
      <p:sp>
        <p:nvSpPr>
          <p:cNvPr id="219" name="Shape 51"/>
          <p:cNvSpPr txBox="1"/>
          <p:nvPr/>
        </p:nvSpPr>
        <p:spPr>
          <a:xfrm>
            <a:off x="967840" y="1164297"/>
            <a:ext cx="22448320" cy="19045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lnSpc>
                <a:spcPct val="90000"/>
              </a:lnSpc>
              <a:defRPr sz="6400" b="1">
                <a:solidFill>
                  <a:srgbClr val="535353"/>
                </a:solidFill>
                <a:latin typeface="Arial"/>
                <a:ea typeface="Arial"/>
                <a:cs typeface="Arial"/>
                <a:sym typeface="Arial"/>
              </a:defRPr>
            </a:pPr>
            <a:r>
              <a:t>Потерю магния </a:t>
            </a:r>
          </a:p>
          <a:p>
            <a:pPr defTabSz="914400">
              <a:lnSpc>
                <a:spcPct val="90000"/>
              </a:lnSpc>
              <a:defRPr sz="6400" b="1">
                <a:solidFill>
                  <a:srgbClr val="285FB0"/>
                </a:solidFill>
                <a:latin typeface="Arial"/>
                <a:ea typeface="Arial"/>
                <a:cs typeface="Arial"/>
                <a:sym typeface="Arial"/>
              </a:defRPr>
            </a:pPr>
            <a:r>
              <a:t>сложно диагностировать</a:t>
            </a:r>
          </a:p>
        </p:txBody>
      </p:sp>
      <p:sp>
        <p:nvSpPr>
          <p:cNvPr id="220" name="Shape 52"/>
          <p:cNvSpPr txBox="1"/>
          <p:nvPr/>
        </p:nvSpPr>
        <p:spPr>
          <a:xfrm>
            <a:off x="966841" y="3571366"/>
            <a:ext cx="11405966" cy="44357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p>
            <a:pPr defTabSz="914400">
              <a:lnSpc>
                <a:spcPct val="110000"/>
              </a:lnSpc>
              <a:defRPr sz="3200">
                <a:solidFill>
                  <a:srgbClr val="363F47"/>
                </a:solidFill>
                <a:latin typeface="Arial"/>
                <a:ea typeface="Arial"/>
                <a:cs typeface="Arial"/>
                <a:sym typeface="Arial"/>
              </a:defRPr>
            </a:pPr>
            <a:r>
              <a:rPr dirty="0" err="1"/>
              <a:t>Внутриклеточное</a:t>
            </a:r>
            <a:r>
              <a:rPr dirty="0"/>
              <a:t> </a:t>
            </a:r>
            <a:r>
              <a:rPr dirty="0" err="1"/>
              <a:t>содержание</a:t>
            </a:r>
            <a:r>
              <a:rPr dirty="0"/>
              <a:t> </a:t>
            </a:r>
            <a:r>
              <a:rPr dirty="0" err="1"/>
              <a:t>магния</a:t>
            </a:r>
            <a:r>
              <a:rPr dirty="0"/>
              <a:t> </a:t>
            </a:r>
            <a:r>
              <a:rPr dirty="0" err="1"/>
              <a:t>составляет</a:t>
            </a:r>
            <a:r>
              <a:rPr dirty="0"/>
              <a:t> </a:t>
            </a:r>
            <a:r>
              <a:rPr dirty="0" err="1"/>
              <a:t>около</a:t>
            </a:r>
            <a:r>
              <a:rPr dirty="0"/>
              <a:t> 99%, в </a:t>
            </a:r>
            <a:r>
              <a:rPr dirty="0" err="1"/>
              <a:t>плазме</a:t>
            </a:r>
            <a:r>
              <a:rPr dirty="0"/>
              <a:t> </a:t>
            </a:r>
            <a:r>
              <a:rPr dirty="0" err="1"/>
              <a:t>крови</a:t>
            </a:r>
            <a:r>
              <a:rPr dirty="0"/>
              <a:t> </a:t>
            </a:r>
            <a:r>
              <a:rPr dirty="0" err="1"/>
              <a:t>магния</a:t>
            </a:r>
            <a:r>
              <a:rPr dirty="0"/>
              <a:t> </a:t>
            </a:r>
            <a:r>
              <a:rPr dirty="0" err="1"/>
              <a:t>всего</a:t>
            </a:r>
            <a:r>
              <a:rPr dirty="0"/>
              <a:t> </a:t>
            </a:r>
            <a:r>
              <a:rPr dirty="0" err="1"/>
              <a:t>около</a:t>
            </a:r>
            <a:r>
              <a:rPr dirty="0"/>
              <a:t> 1%. </a:t>
            </a:r>
            <a:r>
              <a:rPr dirty="0" err="1"/>
              <a:t>Причем</a:t>
            </a:r>
            <a:r>
              <a:rPr dirty="0"/>
              <a:t> </a:t>
            </a:r>
            <a:r>
              <a:rPr dirty="0" err="1"/>
              <a:t>примерно</a:t>
            </a:r>
            <a:r>
              <a:rPr dirty="0"/>
              <a:t> ½ </a:t>
            </a:r>
            <a:r>
              <a:rPr dirty="0" err="1"/>
              <a:t>запасов</a:t>
            </a:r>
            <a:r>
              <a:rPr dirty="0"/>
              <a:t> </a:t>
            </a:r>
            <a:r>
              <a:rPr dirty="0" err="1"/>
              <a:t>внутриклеточного</a:t>
            </a:r>
            <a:r>
              <a:rPr dirty="0"/>
              <a:t> </a:t>
            </a:r>
            <a:r>
              <a:rPr dirty="0" err="1"/>
              <a:t>магния</a:t>
            </a:r>
            <a:r>
              <a:rPr dirty="0"/>
              <a:t> </a:t>
            </a:r>
            <a:r>
              <a:rPr dirty="0" err="1"/>
              <a:t>приходится</a:t>
            </a:r>
            <a:r>
              <a:rPr dirty="0"/>
              <a:t> </a:t>
            </a:r>
            <a:r>
              <a:rPr dirty="0" err="1"/>
              <a:t>на</a:t>
            </a:r>
            <a:r>
              <a:rPr dirty="0"/>
              <a:t> </a:t>
            </a:r>
            <a:r>
              <a:rPr dirty="0" err="1"/>
              <a:t>костную</a:t>
            </a:r>
            <a:r>
              <a:rPr dirty="0"/>
              <a:t> </a:t>
            </a:r>
            <a:r>
              <a:rPr dirty="0" err="1"/>
              <a:t>ткань</a:t>
            </a:r>
            <a:r>
              <a:rPr dirty="0"/>
              <a:t> и </a:t>
            </a:r>
            <a:r>
              <a:rPr dirty="0" err="1"/>
              <a:t>примерно</a:t>
            </a:r>
            <a:r>
              <a:rPr dirty="0"/>
              <a:t> ½ </a:t>
            </a:r>
            <a:r>
              <a:rPr lang="ru-RU" dirty="0">
                <a:solidFill>
                  <a:srgbClr val="363F47"/>
                </a:solidFill>
              </a:rPr>
              <a:t>— </a:t>
            </a:r>
            <a:r>
              <a:rPr dirty="0" err="1"/>
              <a:t>на</a:t>
            </a:r>
            <a:r>
              <a:rPr dirty="0"/>
              <a:t> </a:t>
            </a:r>
            <a:r>
              <a:rPr dirty="0" err="1"/>
              <a:t>мягкие</a:t>
            </a:r>
            <a:r>
              <a:rPr dirty="0"/>
              <a:t> </a:t>
            </a:r>
            <a:r>
              <a:rPr dirty="0" err="1"/>
              <a:t>ткани</a:t>
            </a:r>
            <a:r>
              <a:rPr dirty="0"/>
              <a:t>. </a:t>
            </a:r>
          </a:p>
          <a:p>
            <a:pPr defTabSz="914400">
              <a:lnSpc>
                <a:spcPct val="110000"/>
              </a:lnSpc>
              <a:defRPr sz="3200">
                <a:solidFill>
                  <a:srgbClr val="363F47"/>
                </a:solidFill>
                <a:latin typeface="Arial"/>
                <a:ea typeface="Arial"/>
                <a:cs typeface="Arial"/>
                <a:sym typeface="Arial"/>
              </a:defRPr>
            </a:pPr>
            <a:endParaRPr dirty="0"/>
          </a:p>
          <a:p>
            <a:pPr defTabSz="914400">
              <a:lnSpc>
                <a:spcPct val="110000"/>
              </a:lnSpc>
              <a:defRPr sz="3200">
                <a:solidFill>
                  <a:srgbClr val="363F47"/>
                </a:solidFill>
                <a:latin typeface="Arial"/>
                <a:ea typeface="Arial"/>
                <a:cs typeface="Arial"/>
                <a:sym typeface="Arial"/>
              </a:defRPr>
            </a:pPr>
            <a:r>
              <a:rPr dirty="0" err="1"/>
              <a:t>При</a:t>
            </a:r>
            <a:r>
              <a:rPr dirty="0"/>
              <a:t> </a:t>
            </a:r>
            <a:r>
              <a:rPr dirty="0" err="1"/>
              <a:t>снижении</a:t>
            </a:r>
            <a:r>
              <a:rPr dirty="0"/>
              <a:t> </a:t>
            </a:r>
            <a:r>
              <a:rPr dirty="0" err="1"/>
              <a:t>концентрации</a:t>
            </a:r>
            <a:r>
              <a:rPr dirty="0"/>
              <a:t> </a:t>
            </a:r>
            <a:r>
              <a:rPr dirty="0" err="1"/>
              <a:t>магния</a:t>
            </a:r>
            <a:r>
              <a:rPr dirty="0"/>
              <a:t> в </a:t>
            </a:r>
            <a:r>
              <a:rPr dirty="0" err="1"/>
              <a:t>крови</a:t>
            </a:r>
            <a:r>
              <a:rPr dirty="0"/>
              <a:t>, </a:t>
            </a:r>
            <a:r>
              <a:rPr dirty="0" err="1"/>
              <a:t>организм</a:t>
            </a:r>
            <a:r>
              <a:rPr dirty="0"/>
              <a:t> </a:t>
            </a:r>
            <a:r>
              <a:rPr dirty="0" err="1"/>
              <a:t>будет</a:t>
            </a:r>
            <a:r>
              <a:rPr dirty="0"/>
              <a:t> </a:t>
            </a:r>
            <a:r>
              <a:rPr dirty="0" err="1"/>
              <a:t>забирать</a:t>
            </a:r>
            <a:r>
              <a:rPr dirty="0"/>
              <a:t> </a:t>
            </a:r>
            <a:r>
              <a:rPr dirty="0" err="1"/>
              <a:t>его</a:t>
            </a:r>
            <a:r>
              <a:rPr dirty="0"/>
              <a:t> </a:t>
            </a:r>
            <a:r>
              <a:rPr dirty="0" err="1"/>
              <a:t>из</a:t>
            </a:r>
            <a:r>
              <a:rPr dirty="0"/>
              <a:t> </a:t>
            </a:r>
            <a:r>
              <a:rPr dirty="0" err="1"/>
              <a:t>запасов</a:t>
            </a:r>
            <a:r>
              <a:rPr dirty="0"/>
              <a:t>, </a:t>
            </a:r>
            <a:r>
              <a:rPr dirty="0" err="1"/>
              <a:t>приводя</a:t>
            </a:r>
            <a:r>
              <a:rPr dirty="0"/>
              <a:t> к </a:t>
            </a:r>
            <a:r>
              <a:rPr dirty="0" err="1"/>
              <a:t>нарушению</a:t>
            </a:r>
            <a:r>
              <a:rPr dirty="0"/>
              <a:t> </a:t>
            </a:r>
            <a:r>
              <a:rPr dirty="0" err="1"/>
              <a:t>работы</a:t>
            </a:r>
            <a:r>
              <a:rPr dirty="0"/>
              <a:t> </a:t>
            </a:r>
            <a:r>
              <a:rPr dirty="0" err="1"/>
              <a:t>мышц</a:t>
            </a:r>
            <a:r>
              <a:rPr dirty="0"/>
              <a:t>, </a:t>
            </a:r>
            <a:r>
              <a:rPr dirty="0" err="1"/>
              <a:t>ухудшению</a:t>
            </a:r>
            <a:r>
              <a:rPr dirty="0"/>
              <a:t> </a:t>
            </a:r>
            <a:r>
              <a:rPr dirty="0" err="1"/>
              <a:t>структуры</a:t>
            </a:r>
            <a:r>
              <a:rPr dirty="0"/>
              <a:t> </a:t>
            </a:r>
            <a:r>
              <a:rPr dirty="0" err="1"/>
              <a:t>костной</a:t>
            </a:r>
            <a:r>
              <a:rPr dirty="0"/>
              <a:t> </a:t>
            </a:r>
            <a:r>
              <a:rPr dirty="0" err="1"/>
              <a:t>ткани</a:t>
            </a:r>
            <a:r>
              <a:rPr dirty="0"/>
              <a:t>. </a:t>
            </a:r>
          </a:p>
        </p:txBody>
      </p:sp>
      <p:sp>
        <p:nvSpPr>
          <p:cNvPr id="221" name="Shape 52"/>
          <p:cNvSpPr txBox="1"/>
          <p:nvPr/>
        </p:nvSpPr>
        <p:spPr>
          <a:xfrm>
            <a:off x="2121653" y="10393150"/>
            <a:ext cx="10096712" cy="1539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defTabSz="914400">
              <a:defRPr sz="3200" b="1">
                <a:solidFill>
                  <a:srgbClr val="535353"/>
                </a:solidFill>
                <a:latin typeface="Arial"/>
                <a:ea typeface="Arial"/>
                <a:cs typeface="Arial"/>
                <a:sym typeface="Arial"/>
              </a:defRPr>
            </a:lvl1pPr>
          </a:lstStyle>
          <a:p>
            <a:r>
              <a:t>Поэтому судороги в мышцах, вялость, утомляемость появятся раньше, чем анализ крови покажет дефицит магния.</a:t>
            </a:r>
          </a:p>
        </p:txBody>
      </p:sp>
      <p:grpSp>
        <p:nvGrpSpPr>
          <p:cNvPr id="244" name="Группа"/>
          <p:cNvGrpSpPr/>
          <p:nvPr/>
        </p:nvGrpSpPr>
        <p:grpSpPr>
          <a:xfrm>
            <a:off x="12350990" y="2477050"/>
            <a:ext cx="12116116" cy="11966111"/>
            <a:chOff x="0" y="-1"/>
            <a:chExt cx="12116115" cy="11966110"/>
          </a:xfrm>
        </p:grpSpPr>
        <p:grpSp>
          <p:nvGrpSpPr>
            <p:cNvPr id="224" name="Группа"/>
            <p:cNvGrpSpPr/>
            <p:nvPr/>
          </p:nvGrpSpPr>
          <p:grpSpPr>
            <a:xfrm>
              <a:off x="4131845" y="838321"/>
              <a:ext cx="3085223" cy="1539278"/>
              <a:chOff x="0" y="0"/>
              <a:chExt cx="3085221" cy="1539276"/>
            </a:xfrm>
          </p:grpSpPr>
          <p:pic>
            <p:nvPicPr>
              <p:cNvPr id="222" name="Изображение" descr="Изображение"/>
              <p:cNvPicPr>
                <a:picLocks noChangeAspect="1"/>
              </p:cNvPicPr>
              <p:nvPr/>
            </p:nvPicPr>
            <p:blipFill>
              <a:blip r:embed="rId4"/>
              <a:stretch>
                <a:fillRect/>
              </a:stretch>
            </p:blipFill>
            <p:spPr>
              <a:xfrm>
                <a:off x="0" y="-1"/>
                <a:ext cx="1444950" cy="1539278"/>
              </a:xfrm>
              <a:prstGeom prst="rect">
                <a:avLst/>
              </a:prstGeom>
              <a:ln w="12700" cap="flat">
                <a:noFill/>
                <a:miter lim="400000"/>
              </a:ln>
              <a:effectLst/>
            </p:spPr>
          </p:pic>
          <p:pic>
            <p:nvPicPr>
              <p:cNvPr id="223" name="Изображение" descr="Изображение"/>
              <p:cNvPicPr>
                <a:picLocks noChangeAspect="1"/>
              </p:cNvPicPr>
              <p:nvPr/>
            </p:nvPicPr>
            <p:blipFill>
              <a:blip r:embed="rId5"/>
              <a:stretch>
                <a:fillRect/>
              </a:stretch>
            </p:blipFill>
            <p:spPr>
              <a:xfrm>
                <a:off x="1747372" y="212303"/>
                <a:ext cx="1337850" cy="1326974"/>
              </a:xfrm>
              <a:prstGeom prst="rect">
                <a:avLst/>
              </a:prstGeom>
              <a:ln w="12700" cap="flat">
                <a:noFill/>
                <a:miter lim="400000"/>
              </a:ln>
              <a:effectLst/>
            </p:spPr>
          </p:pic>
        </p:grpSp>
        <p:pic>
          <p:nvPicPr>
            <p:cNvPr id="225" name="Изображение" descr="Изображение"/>
            <p:cNvPicPr>
              <a:picLocks noChangeAspect="1"/>
            </p:cNvPicPr>
            <p:nvPr/>
          </p:nvPicPr>
          <p:blipFill>
            <a:blip r:embed="rId6"/>
            <a:stretch>
              <a:fillRect/>
            </a:stretch>
          </p:blipFill>
          <p:spPr>
            <a:xfrm>
              <a:off x="3361947" y="5852634"/>
              <a:ext cx="1730956" cy="1202417"/>
            </a:xfrm>
            <a:prstGeom prst="rect">
              <a:avLst/>
            </a:prstGeom>
            <a:ln w="12700" cap="flat">
              <a:noFill/>
              <a:miter lim="400000"/>
            </a:ln>
            <a:effectLst/>
          </p:spPr>
        </p:pic>
        <p:pic>
          <p:nvPicPr>
            <p:cNvPr id="226" name="Изображение" descr="Изображение"/>
            <p:cNvPicPr>
              <a:picLocks noChangeAspect="1"/>
            </p:cNvPicPr>
            <p:nvPr/>
          </p:nvPicPr>
          <p:blipFill>
            <a:blip r:embed="rId7"/>
            <a:stretch>
              <a:fillRect/>
            </a:stretch>
          </p:blipFill>
          <p:spPr>
            <a:xfrm>
              <a:off x="8528555" y="5518343"/>
              <a:ext cx="1711684" cy="1156745"/>
            </a:xfrm>
            <a:prstGeom prst="rect">
              <a:avLst/>
            </a:prstGeom>
            <a:ln w="12700" cap="flat">
              <a:noFill/>
              <a:miter lim="400000"/>
            </a:ln>
            <a:effectLst/>
          </p:spPr>
        </p:pic>
        <p:pic>
          <p:nvPicPr>
            <p:cNvPr id="227" name="Изображение" descr="Изображение"/>
            <p:cNvPicPr>
              <a:picLocks noChangeAspect="1"/>
            </p:cNvPicPr>
            <p:nvPr/>
          </p:nvPicPr>
          <p:blipFill>
            <a:blip r:embed="rId7"/>
            <a:stretch>
              <a:fillRect/>
            </a:stretch>
          </p:blipFill>
          <p:spPr>
            <a:xfrm>
              <a:off x="1678259" y="5300628"/>
              <a:ext cx="1159695" cy="783715"/>
            </a:xfrm>
            <a:prstGeom prst="rect">
              <a:avLst/>
            </a:prstGeom>
            <a:ln w="12700" cap="flat">
              <a:noFill/>
              <a:miter lim="400000"/>
            </a:ln>
            <a:effectLst/>
          </p:spPr>
        </p:pic>
        <p:pic>
          <p:nvPicPr>
            <p:cNvPr id="228" name="Изображение" descr="Изображение"/>
            <p:cNvPicPr>
              <a:picLocks noChangeAspect="1"/>
            </p:cNvPicPr>
            <p:nvPr/>
          </p:nvPicPr>
          <p:blipFill>
            <a:blip r:embed="rId6"/>
            <a:stretch>
              <a:fillRect/>
            </a:stretch>
          </p:blipFill>
          <p:spPr>
            <a:xfrm>
              <a:off x="7747491" y="6675656"/>
              <a:ext cx="1159694" cy="805589"/>
            </a:xfrm>
            <a:prstGeom prst="rect">
              <a:avLst/>
            </a:prstGeom>
            <a:ln w="12700" cap="flat">
              <a:noFill/>
              <a:miter lim="400000"/>
            </a:ln>
            <a:effectLst/>
          </p:spPr>
        </p:pic>
        <p:sp>
          <p:nvSpPr>
            <p:cNvPr id="229" name="Линия"/>
            <p:cNvSpPr/>
            <p:nvPr/>
          </p:nvSpPr>
          <p:spPr>
            <a:xfrm rot="3585743" flipH="1">
              <a:off x="3297656" y="2376499"/>
              <a:ext cx="4801422" cy="99968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0620" y="18839"/>
                    <a:pt x="18292" y="16236"/>
                    <a:pt x="14823" y="13998"/>
                  </a:cubicBezTo>
                  <a:cubicBezTo>
                    <a:pt x="10627" y="11290"/>
                    <a:pt x="4703" y="9122"/>
                    <a:pt x="2043" y="5903"/>
                  </a:cubicBezTo>
                  <a:cubicBezTo>
                    <a:pt x="498" y="4035"/>
                    <a:pt x="279" y="2002"/>
                    <a:pt x="0" y="0"/>
                  </a:cubicBezTo>
                </a:path>
              </a:pathLst>
            </a:custGeom>
            <a:noFill/>
            <a:ln w="63500" cap="flat">
              <a:solidFill>
                <a:srgbClr val="EC6463"/>
              </a:solidFill>
              <a:custDash>
                <a:ds d="200000" sp="200000"/>
              </a:custDash>
              <a:miter lim="400000"/>
            </a:ln>
            <a:effectLst/>
          </p:spPr>
          <p:txBody>
            <a:bodyPr wrap="square" lIns="71433" tIns="71433" rIns="71433" bIns="71433" numCol="1" anchor="t">
              <a:noAutofit/>
            </a:bodyPr>
            <a:lstStyle/>
            <a:p>
              <a:endParaRPr/>
            </a:p>
          </p:txBody>
        </p:sp>
        <p:sp>
          <p:nvSpPr>
            <p:cNvPr id="230" name="Линия"/>
            <p:cNvSpPr/>
            <p:nvPr/>
          </p:nvSpPr>
          <p:spPr>
            <a:xfrm rot="3585743" flipH="1">
              <a:off x="3126595" y="-63792"/>
              <a:ext cx="4801422" cy="99968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0620" y="18839"/>
                    <a:pt x="18292" y="16236"/>
                    <a:pt x="14823" y="13998"/>
                  </a:cubicBezTo>
                  <a:cubicBezTo>
                    <a:pt x="10627" y="11290"/>
                    <a:pt x="4703" y="9122"/>
                    <a:pt x="2043" y="5903"/>
                  </a:cubicBezTo>
                  <a:cubicBezTo>
                    <a:pt x="498" y="4035"/>
                    <a:pt x="279" y="2002"/>
                    <a:pt x="0" y="0"/>
                  </a:cubicBezTo>
                </a:path>
              </a:pathLst>
            </a:custGeom>
            <a:noFill/>
            <a:ln w="63500" cap="flat">
              <a:solidFill>
                <a:srgbClr val="EC6463"/>
              </a:solidFill>
              <a:custDash>
                <a:ds d="200000" sp="200000"/>
              </a:custDash>
              <a:miter lim="400000"/>
            </a:ln>
            <a:effectLst/>
          </p:spPr>
          <p:txBody>
            <a:bodyPr wrap="square" lIns="71433" tIns="71433" rIns="71433" bIns="71433" numCol="1" anchor="t">
              <a:noAutofit/>
            </a:bodyPr>
            <a:lstStyle/>
            <a:p>
              <a:endParaRPr/>
            </a:p>
          </p:txBody>
        </p:sp>
        <p:sp>
          <p:nvSpPr>
            <p:cNvPr id="231" name="Кружок"/>
            <p:cNvSpPr/>
            <p:nvPr/>
          </p:nvSpPr>
          <p:spPr>
            <a:xfrm>
              <a:off x="3453433" y="-2"/>
              <a:ext cx="4442047" cy="4442045"/>
            </a:xfrm>
            <a:prstGeom prst="ellipse">
              <a:avLst/>
            </a:prstGeom>
            <a:noFill/>
            <a:ln w="38100" cap="flat">
              <a:solidFill>
                <a:srgbClr val="72B6E3"/>
              </a:solidFill>
              <a:prstDash val="solid"/>
              <a:round/>
            </a:ln>
            <a:effectLst/>
          </p:spPr>
          <p:txBody>
            <a:bodyPr wrap="square" lIns="71433" tIns="71433" rIns="71433" bIns="71433" numCol="1" anchor="ctr">
              <a:noAutofit/>
            </a:bodyPr>
            <a:lstStyle/>
            <a:p>
              <a:endParaRPr/>
            </a:p>
          </p:txBody>
        </p:sp>
        <p:sp>
          <p:nvSpPr>
            <p:cNvPr id="232" name="Линия"/>
            <p:cNvSpPr/>
            <p:nvPr/>
          </p:nvSpPr>
          <p:spPr>
            <a:xfrm rot="18900000">
              <a:off x="2948250" y="3806691"/>
              <a:ext cx="1583963" cy="1241132"/>
            </a:xfrm>
            <a:custGeom>
              <a:avLst/>
              <a:gdLst/>
              <a:ahLst/>
              <a:cxnLst>
                <a:cxn ang="0">
                  <a:pos x="wd2" y="hd2"/>
                </a:cxn>
                <a:cxn ang="5400000">
                  <a:pos x="wd2" y="hd2"/>
                </a:cxn>
                <a:cxn ang="10800000">
                  <a:pos x="wd2" y="hd2"/>
                </a:cxn>
                <a:cxn ang="16200000">
                  <a:pos x="wd2" y="hd2"/>
                </a:cxn>
              </a:cxnLst>
              <a:rect l="0" t="0" r="r" b="b"/>
              <a:pathLst>
                <a:path w="21381" h="21109" extrusionOk="0">
                  <a:moveTo>
                    <a:pt x="9" y="21109"/>
                  </a:moveTo>
                  <a:cubicBezTo>
                    <a:pt x="-219" y="12560"/>
                    <a:pt x="3794" y="4733"/>
                    <a:pt x="10073" y="1480"/>
                  </a:cubicBezTo>
                  <a:cubicBezTo>
                    <a:pt x="13682" y="-390"/>
                    <a:pt x="17716" y="-491"/>
                    <a:pt x="21381" y="1196"/>
                  </a:cubicBezTo>
                </a:path>
              </a:pathLst>
            </a:custGeom>
            <a:noFill/>
            <a:ln w="38100" cap="flat">
              <a:solidFill>
                <a:srgbClr val="72B6E3"/>
              </a:solidFill>
              <a:prstDash val="solid"/>
              <a:miter lim="400000"/>
              <a:headEnd type="triangle" w="med" len="med"/>
              <a:tailEnd type="oval" w="med" len="med"/>
            </a:ln>
            <a:effectLst/>
          </p:spPr>
          <p:txBody>
            <a:bodyPr wrap="square" lIns="71433" tIns="71433" rIns="71433" bIns="71433" numCol="1" anchor="t">
              <a:noAutofit/>
            </a:bodyPr>
            <a:lstStyle/>
            <a:p>
              <a:endParaRPr/>
            </a:p>
          </p:txBody>
        </p:sp>
        <p:sp>
          <p:nvSpPr>
            <p:cNvPr id="233" name="Линия"/>
            <p:cNvSpPr/>
            <p:nvPr/>
          </p:nvSpPr>
          <p:spPr>
            <a:xfrm rot="18900000">
              <a:off x="5687645" y="4297660"/>
              <a:ext cx="2712323" cy="1827873"/>
            </a:xfrm>
            <a:custGeom>
              <a:avLst/>
              <a:gdLst/>
              <a:ahLst/>
              <a:cxnLst>
                <a:cxn ang="0">
                  <a:pos x="wd2" y="hd2"/>
                </a:cxn>
                <a:cxn ang="5400000">
                  <a:pos x="wd2" y="hd2"/>
                </a:cxn>
                <a:cxn ang="10800000">
                  <a:pos x="wd2" y="hd2"/>
                </a:cxn>
                <a:cxn ang="16200000">
                  <a:pos x="wd2" y="hd2"/>
                </a:cxn>
              </a:cxnLst>
              <a:rect l="0" t="0" r="r" b="b"/>
              <a:pathLst>
                <a:path w="21600" h="19606" extrusionOk="0">
                  <a:moveTo>
                    <a:pt x="0" y="18661"/>
                  </a:moveTo>
                  <a:cubicBezTo>
                    <a:pt x="7373" y="21600"/>
                    <a:pt x="15294" y="17523"/>
                    <a:pt x="19334" y="8711"/>
                  </a:cubicBezTo>
                  <a:cubicBezTo>
                    <a:pt x="20548" y="6062"/>
                    <a:pt x="21321" y="3090"/>
                    <a:pt x="21600" y="0"/>
                  </a:cubicBezTo>
                </a:path>
              </a:pathLst>
            </a:custGeom>
            <a:noFill/>
            <a:ln w="38100" cap="flat">
              <a:solidFill>
                <a:srgbClr val="72B6E3"/>
              </a:solidFill>
              <a:prstDash val="solid"/>
              <a:miter lim="400000"/>
              <a:headEnd type="triangle" w="med" len="med"/>
              <a:tailEnd type="oval" w="med" len="med"/>
            </a:ln>
            <a:effectLst/>
          </p:spPr>
          <p:txBody>
            <a:bodyPr wrap="square" lIns="71433" tIns="71433" rIns="71433" bIns="71433" numCol="1" anchor="t">
              <a:noAutofit/>
            </a:bodyPr>
            <a:lstStyle/>
            <a:p>
              <a:endParaRPr/>
            </a:p>
          </p:txBody>
        </p:sp>
        <p:sp>
          <p:nvSpPr>
            <p:cNvPr id="234" name="Shape 52"/>
            <p:cNvSpPr txBox="1"/>
            <p:nvPr/>
          </p:nvSpPr>
          <p:spPr>
            <a:xfrm>
              <a:off x="4739668" y="2452918"/>
              <a:ext cx="2268530" cy="141357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3" tIns="71433" rIns="71433" bIns="71433" numCol="1" anchor="t">
              <a:spAutoFit/>
            </a:bodyPr>
            <a:lstStyle>
              <a:lvl1pPr defTabSz="914400">
                <a:defRPr sz="9000" b="1">
                  <a:solidFill>
                    <a:srgbClr val="72B6E3"/>
                  </a:solidFill>
                  <a:latin typeface="Arial"/>
                  <a:ea typeface="Arial"/>
                  <a:cs typeface="Arial"/>
                  <a:sym typeface="Arial"/>
                </a:defRPr>
              </a:lvl1pPr>
            </a:lstStyle>
            <a:p>
              <a:r>
                <a:t>Mg</a:t>
              </a:r>
            </a:p>
          </p:txBody>
        </p:sp>
        <p:grpSp>
          <p:nvGrpSpPr>
            <p:cNvPr id="237" name="Группа"/>
            <p:cNvGrpSpPr/>
            <p:nvPr/>
          </p:nvGrpSpPr>
          <p:grpSpPr>
            <a:xfrm>
              <a:off x="358466" y="5954719"/>
              <a:ext cx="1711688" cy="911351"/>
              <a:chOff x="0" y="0"/>
              <a:chExt cx="1711687" cy="911349"/>
            </a:xfrm>
          </p:grpSpPr>
          <p:sp>
            <p:nvSpPr>
              <p:cNvPr id="235" name="Shape 52"/>
              <p:cNvSpPr txBox="1"/>
              <p:nvPr/>
            </p:nvSpPr>
            <p:spPr>
              <a:xfrm>
                <a:off x="75008" y="145911"/>
                <a:ext cx="1636680" cy="6117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3" tIns="71433" rIns="71433" bIns="71433" numCol="1" anchor="t">
                <a:spAutoFit/>
              </a:bodyPr>
              <a:lstStyle>
                <a:lvl1pPr defTabSz="914400">
                  <a:defRPr sz="3300" b="1">
                    <a:solidFill>
                      <a:srgbClr val="72B6E3"/>
                    </a:solidFill>
                    <a:latin typeface="Arial"/>
                    <a:ea typeface="Arial"/>
                    <a:cs typeface="Arial"/>
                    <a:sym typeface="Arial"/>
                  </a:defRPr>
                </a:lvl1pPr>
              </a:lstStyle>
              <a:p>
                <a:r>
                  <a:t>Mg</a:t>
                </a:r>
              </a:p>
            </p:txBody>
          </p:sp>
          <p:sp>
            <p:nvSpPr>
              <p:cNvPr id="236" name="Кружок"/>
              <p:cNvSpPr/>
              <p:nvPr/>
            </p:nvSpPr>
            <p:spPr>
              <a:xfrm>
                <a:off x="0" y="-1"/>
                <a:ext cx="911349" cy="911351"/>
              </a:xfrm>
              <a:prstGeom prst="ellipse">
                <a:avLst/>
              </a:prstGeom>
              <a:noFill/>
              <a:ln w="38100" cap="flat">
                <a:solidFill>
                  <a:srgbClr val="72B6E3"/>
                </a:solidFill>
                <a:prstDash val="solid"/>
                <a:round/>
              </a:ln>
              <a:effectLst/>
            </p:spPr>
            <p:txBody>
              <a:bodyPr wrap="square" lIns="71433" tIns="71433" rIns="71433" bIns="71433" numCol="1" anchor="ctr">
                <a:noAutofit/>
              </a:bodyPr>
              <a:lstStyle/>
              <a:p>
                <a:endParaRPr/>
              </a:p>
            </p:txBody>
          </p:sp>
        </p:grpSp>
        <p:grpSp>
          <p:nvGrpSpPr>
            <p:cNvPr id="240" name="Группа"/>
            <p:cNvGrpSpPr/>
            <p:nvPr/>
          </p:nvGrpSpPr>
          <p:grpSpPr>
            <a:xfrm>
              <a:off x="5381447" y="6156960"/>
              <a:ext cx="2372499" cy="1263189"/>
              <a:chOff x="0" y="0"/>
              <a:chExt cx="2372498" cy="1263188"/>
            </a:xfrm>
          </p:grpSpPr>
          <p:sp>
            <p:nvSpPr>
              <p:cNvPr id="238" name="Shape 52"/>
              <p:cNvSpPr txBox="1"/>
              <p:nvPr/>
            </p:nvSpPr>
            <p:spPr>
              <a:xfrm>
                <a:off x="103965" y="202243"/>
                <a:ext cx="2268534" cy="8586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3" tIns="71433" rIns="71433" bIns="71433" numCol="1" anchor="t">
                <a:spAutoFit/>
              </a:bodyPr>
              <a:lstStyle>
                <a:lvl1pPr defTabSz="914400">
                  <a:defRPr b="1">
                    <a:solidFill>
                      <a:srgbClr val="72B6E3"/>
                    </a:solidFill>
                    <a:latin typeface="Arial"/>
                    <a:ea typeface="Arial"/>
                    <a:cs typeface="Arial"/>
                    <a:sym typeface="Arial"/>
                  </a:defRPr>
                </a:lvl1pPr>
              </a:lstStyle>
              <a:p>
                <a:r>
                  <a:t>Mg</a:t>
                </a:r>
              </a:p>
            </p:txBody>
          </p:sp>
          <p:sp>
            <p:nvSpPr>
              <p:cNvPr id="239" name="Кружок"/>
              <p:cNvSpPr/>
              <p:nvPr/>
            </p:nvSpPr>
            <p:spPr>
              <a:xfrm>
                <a:off x="-1" y="-1"/>
                <a:ext cx="1263186" cy="1263189"/>
              </a:xfrm>
              <a:prstGeom prst="ellipse">
                <a:avLst/>
              </a:prstGeom>
              <a:noFill/>
              <a:ln w="38100" cap="flat">
                <a:solidFill>
                  <a:srgbClr val="72B6E3"/>
                </a:solidFill>
                <a:prstDash val="solid"/>
                <a:round/>
              </a:ln>
              <a:effectLst/>
            </p:spPr>
            <p:txBody>
              <a:bodyPr wrap="square" lIns="71433" tIns="71433" rIns="71433" bIns="71433" numCol="1" anchor="ctr">
                <a:noAutofit/>
              </a:bodyPr>
              <a:lstStyle/>
              <a:p>
                <a:endParaRPr/>
              </a:p>
            </p:txBody>
          </p:sp>
        </p:grpSp>
        <p:grpSp>
          <p:nvGrpSpPr>
            <p:cNvPr id="243" name="Группа"/>
            <p:cNvGrpSpPr/>
            <p:nvPr/>
          </p:nvGrpSpPr>
          <p:grpSpPr>
            <a:xfrm>
              <a:off x="10404428" y="5954719"/>
              <a:ext cx="1711688" cy="911351"/>
              <a:chOff x="-1" y="0"/>
              <a:chExt cx="1711687" cy="911349"/>
            </a:xfrm>
          </p:grpSpPr>
          <p:sp>
            <p:nvSpPr>
              <p:cNvPr id="241" name="Shape 52"/>
              <p:cNvSpPr txBox="1"/>
              <p:nvPr/>
            </p:nvSpPr>
            <p:spPr>
              <a:xfrm>
                <a:off x="75008" y="145911"/>
                <a:ext cx="1636679" cy="6117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3" tIns="71433" rIns="71433" bIns="71433" numCol="1" anchor="t">
                <a:spAutoFit/>
              </a:bodyPr>
              <a:lstStyle>
                <a:lvl1pPr defTabSz="914400">
                  <a:defRPr sz="3300" b="1">
                    <a:solidFill>
                      <a:srgbClr val="72B6E3"/>
                    </a:solidFill>
                    <a:latin typeface="Arial"/>
                    <a:ea typeface="Arial"/>
                    <a:cs typeface="Arial"/>
                    <a:sym typeface="Arial"/>
                  </a:defRPr>
                </a:lvl1pPr>
              </a:lstStyle>
              <a:p>
                <a:r>
                  <a:t>Mg</a:t>
                </a:r>
              </a:p>
            </p:txBody>
          </p:sp>
          <p:sp>
            <p:nvSpPr>
              <p:cNvPr id="242" name="Кружок"/>
              <p:cNvSpPr/>
              <p:nvPr/>
            </p:nvSpPr>
            <p:spPr>
              <a:xfrm>
                <a:off x="-2" y="-1"/>
                <a:ext cx="911349" cy="911351"/>
              </a:xfrm>
              <a:prstGeom prst="ellipse">
                <a:avLst/>
              </a:prstGeom>
              <a:noFill/>
              <a:ln w="38100" cap="flat">
                <a:solidFill>
                  <a:srgbClr val="72B6E3"/>
                </a:solidFill>
                <a:prstDash val="solid"/>
                <a:round/>
              </a:ln>
              <a:effectLst/>
            </p:spPr>
            <p:txBody>
              <a:bodyPr wrap="square" lIns="71433" tIns="71433" rIns="71433" bIns="71433" numCol="1" anchor="ctr">
                <a:noAutofit/>
              </a:bodyPr>
              <a:lstStyle/>
              <a:p>
                <a:endParaRPr/>
              </a:p>
            </p:txBody>
          </p:sp>
        </p:grpSp>
      </p:grpSp>
      <p:pic>
        <p:nvPicPr>
          <p:cNvPr id="245" name="Изображение" descr="Изображение"/>
          <p:cNvPicPr>
            <a:picLocks noChangeAspect="1"/>
          </p:cNvPicPr>
          <p:nvPr/>
        </p:nvPicPr>
        <p:blipFill>
          <a:blip r:embed="rId8"/>
          <a:stretch>
            <a:fillRect/>
          </a:stretch>
        </p:blipFill>
        <p:spPr>
          <a:xfrm>
            <a:off x="1033774" y="10759995"/>
            <a:ext cx="805588" cy="805587"/>
          </a:xfrm>
          <a:prstGeom prst="rect">
            <a:avLst/>
          </a:prstGeom>
          <a:ln w="12700">
            <a:miter lim="400000"/>
          </a:ln>
        </p:spPr>
      </p:pic>
      <p:sp>
        <p:nvSpPr>
          <p:cNvPr id="246" name="Shape 52"/>
          <p:cNvSpPr txBox="1"/>
          <p:nvPr/>
        </p:nvSpPr>
        <p:spPr>
          <a:xfrm>
            <a:off x="17640994" y="2923370"/>
            <a:ext cx="2268530" cy="7595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defTabSz="914400">
              <a:defRPr sz="4400" b="1">
                <a:solidFill>
                  <a:srgbClr val="285FB0"/>
                </a:solidFill>
                <a:latin typeface="Arial"/>
                <a:ea typeface="Arial"/>
                <a:cs typeface="Arial"/>
                <a:sym typeface="Arial"/>
              </a:defRPr>
            </a:lvl1pPr>
          </a:lstStyle>
          <a:p>
            <a:r>
              <a:t>99%</a:t>
            </a:r>
          </a:p>
        </p:txBody>
      </p:sp>
      <p:sp>
        <p:nvSpPr>
          <p:cNvPr id="247" name="Shape 52"/>
          <p:cNvSpPr txBox="1"/>
          <p:nvPr/>
        </p:nvSpPr>
        <p:spPr>
          <a:xfrm>
            <a:off x="17274784" y="7867905"/>
            <a:ext cx="2268530" cy="7595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3" tIns="71433" rIns="71433" bIns="71433">
            <a:spAutoFit/>
          </a:bodyPr>
          <a:lstStyle>
            <a:lvl1pPr defTabSz="914400">
              <a:defRPr sz="4400" b="1">
                <a:solidFill>
                  <a:srgbClr val="EC6463"/>
                </a:solidFill>
                <a:latin typeface="Arial"/>
                <a:ea typeface="Arial"/>
                <a:cs typeface="Arial"/>
                <a:sym typeface="Arial"/>
              </a:defRPr>
            </a:lvl1pPr>
          </a:lstStyle>
          <a:p>
            <a:r>
              <a:t>1%</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44"/>
          <p:cNvSpPr/>
          <p:nvPr/>
        </p:nvSpPr>
        <p:spPr>
          <a:xfrm>
            <a:off x="-203599" y="-229990"/>
            <a:ext cx="24740000" cy="14175980"/>
          </a:xfrm>
          <a:prstGeom prst="rect">
            <a:avLst/>
          </a:prstGeom>
          <a:solidFill>
            <a:srgbClr val="E9F5FE"/>
          </a:solidFill>
          <a:ln w="12700">
            <a:miter lim="400000"/>
          </a:ln>
        </p:spPr>
        <p:txBody>
          <a:bodyPr lIns="71433" tIns="71433" rIns="71433" bIns="71433" anchor="ctr"/>
          <a:lstStyle/>
          <a:p>
            <a:pPr>
              <a:defRPr>
                <a:latin typeface="+mn-lt"/>
                <a:ea typeface="+mn-ea"/>
                <a:cs typeface="+mn-cs"/>
                <a:sym typeface="Helvetica Neue"/>
              </a:defRPr>
            </a:pPr>
            <a:endParaRPr/>
          </a:p>
        </p:txBody>
      </p:sp>
      <p:sp>
        <p:nvSpPr>
          <p:cNvPr id="252" name="Shape 45"/>
          <p:cNvSpPr txBox="1"/>
          <p:nvPr/>
        </p:nvSpPr>
        <p:spPr>
          <a:xfrm>
            <a:off x="22160439" y="12782735"/>
            <a:ext cx="1383647" cy="426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3" tIns="71433" rIns="71433" bIns="71433" anchor="ctr">
            <a:spAutoFit/>
          </a:bodyPr>
          <a:lstStyle>
            <a:lvl1pPr algn="r">
              <a:lnSpc>
                <a:spcPct val="90000"/>
              </a:lnSpc>
              <a:defRPr sz="2000" b="1">
                <a:solidFill>
                  <a:srgbClr val="72B5E4"/>
                </a:solidFill>
                <a:latin typeface="Arial"/>
                <a:ea typeface="Arial"/>
                <a:cs typeface="Arial"/>
                <a:sym typeface="Arial"/>
              </a:defRPr>
            </a:lvl1pPr>
          </a:lstStyle>
          <a:p>
            <a:r>
              <a:t>Oceanmin</a:t>
            </a:r>
          </a:p>
        </p:txBody>
      </p:sp>
      <p:pic>
        <p:nvPicPr>
          <p:cNvPr id="253" name="image5.png" descr="image5.png"/>
          <p:cNvPicPr>
            <a:picLocks noChangeAspect="1"/>
          </p:cNvPicPr>
          <p:nvPr/>
        </p:nvPicPr>
        <p:blipFill>
          <a:blip r:embed="rId2"/>
          <a:stretch>
            <a:fillRect/>
          </a:stretch>
        </p:blipFill>
        <p:spPr>
          <a:xfrm>
            <a:off x="1046162" y="12715875"/>
            <a:ext cx="1938342" cy="338140"/>
          </a:xfrm>
          <a:prstGeom prst="rect">
            <a:avLst/>
          </a:prstGeom>
          <a:ln w="12700">
            <a:miter lim="400000"/>
          </a:ln>
        </p:spPr>
      </p:pic>
      <p:sp>
        <p:nvSpPr>
          <p:cNvPr id="254" name="Rectangle 1"/>
          <p:cNvSpPr txBox="1"/>
          <p:nvPr/>
        </p:nvSpPr>
        <p:spPr>
          <a:xfrm>
            <a:off x="1012731" y="1178842"/>
            <a:ext cx="10157683" cy="28842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6400" b="1">
                <a:solidFill>
                  <a:srgbClr val="535353"/>
                </a:solidFill>
                <a:latin typeface="Arial"/>
                <a:ea typeface="Arial"/>
                <a:cs typeface="Arial"/>
                <a:sym typeface="Arial"/>
              </a:defRPr>
            </a:pPr>
            <a:r>
              <a:t>Какие органы </a:t>
            </a:r>
          </a:p>
          <a:p>
            <a:pPr>
              <a:defRPr sz="6400" b="1">
                <a:solidFill>
                  <a:srgbClr val="285FB0"/>
                </a:solidFill>
                <a:latin typeface="Arial"/>
                <a:ea typeface="Arial"/>
                <a:cs typeface="Arial"/>
                <a:sym typeface="Arial"/>
              </a:defRPr>
            </a:pPr>
            <a:r>
              <a:t>“устают”</a:t>
            </a:r>
            <a:r>
              <a:rPr>
                <a:solidFill>
                  <a:srgbClr val="535353"/>
                </a:solidFill>
              </a:rPr>
              <a:t> быстрее </a:t>
            </a:r>
          </a:p>
          <a:p>
            <a:pPr>
              <a:defRPr sz="6400" b="1">
                <a:solidFill>
                  <a:srgbClr val="535353"/>
                </a:solidFill>
                <a:latin typeface="Arial"/>
                <a:ea typeface="Arial"/>
                <a:cs typeface="Arial"/>
                <a:sym typeface="Arial"/>
              </a:defRPr>
            </a:pPr>
            <a:r>
              <a:t>всего?</a:t>
            </a:r>
          </a:p>
        </p:txBody>
      </p:sp>
      <p:sp>
        <p:nvSpPr>
          <p:cNvPr id="255" name="Rectangle 2"/>
          <p:cNvSpPr txBox="1"/>
          <p:nvPr/>
        </p:nvSpPr>
        <p:spPr>
          <a:xfrm>
            <a:off x="9865858" y="11793466"/>
            <a:ext cx="4614973" cy="5480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3200">
                <a:solidFill>
                  <a:srgbClr val="535353"/>
                </a:solidFill>
                <a:latin typeface="Arial"/>
                <a:ea typeface="Arial"/>
                <a:cs typeface="Arial"/>
                <a:sym typeface="Arial"/>
              </a:defRPr>
            </a:lvl1pPr>
          </a:lstStyle>
          <a:p>
            <a:r>
              <a:t>надпочечники</a:t>
            </a:r>
          </a:p>
        </p:txBody>
      </p:sp>
      <p:sp>
        <p:nvSpPr>
          <p:cNvPr id="256" name="Rectangle 2"/>
          <p:cNvSpPr txBox="1"/>
          <p:nvPr/>
        </p:nvSpPr>
        <p:spPr>
          <a:xfrm>
            <a:off x="2121865" y="9692847"/>
            <a:ext cx="6421682" cy="20620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3200" b="1">
                <a:solidFill>
                  <a:srgbClr val="535353"/>
                </a:solidFill>
                <a:latin typeface="Arial"/>
                <a:ea typeface="Arial"/>
                <a:cs typeface="Arial"/>
                <a:sym typeface="Arial"/>
              </a:defRPr>
            </a:pPr>
            <a:r>
              <a:rPr dirty="0" err="1"/>
              <a:t>Недостаточное</a:t>
            </a:r>
            <a:r>
              <a:rPr dirty="0"/>
              <a:t> </a:t>
            </a:r>
            <a:r>
              <a:rPr dirty="0" err="1"/>
              <a:t>поступлени</a:t>
            </a:r>
            <a:r>
              <a:rPr lang="ru-RU" dirty="0"/>
              <a:t>е</a:t>
            </a:r>
            <a:r>
              <a:rPr dirty="0"/>
              <a:t> </a:t>
            </a:r>
            <a:r>
              <a:rPr dirty="0" err="1"/>
              <a:t>магния</a:t>
            </a:r>
            <a:r>
              <a:rPr dirty="0"/>
              <a:t> в </a:t>
            </a:r>
            <a:r>
              <a:rPr dirty="0" err="1"/>
              <a:t>первую</a:t>
            </a:r>
            <a:r>
              <a:rPr dirty="0"/>
              <a:t> </a:t>
            </a:r>
            <a:r>
              <a:rPr dirty="0" err="1"/>
              <a:t>очередь</a:t>
            </a:r>
            <a:r>
              <a:rPr dirty="0"/>
              <a:t> </a:t>
            </a:r>
            <a:r>
              <a:rPr dirty="0" err="1">
                <a:solidFill>
                  <a:srgbClr val="EC6463"/>
                </a:solidFill>
              </a:rPr>
              <a:t>отражается</a:t>
            </a:r>
            <a:r>
              <a:rPr dirty="0">
                <a:solidFill>
                  <a:srgbClr val="EC6463"/>
                </a:solidFill>
              </a:rPr>
              <a:t> </a:t>
            </a:r>
            <a:r>
              <a:rPr dirty="0" err="1">
                <a:solidFill>
                  <a:srgbClr val="EC6463"/>
                </a:solidFill>
              </a:rPr>
              <a:t>на</a:t>
            </a:r>
            <a:r>
              <a:rPr dirty="0">
                <a:solidFill>
                  <a:srgbClr val="EC6463"/>
                </a:solidFill>
              </a:rPr>
              <a:t> </a:t>
            </a:r>
            <a:r>
              <a:rPr dirty="0" err="1">
                <a:solidFill>
                  <a:srgbClr val="EC6463"/>
                </a:solidFill>
              </a:rPr>
              <a:t>работе</a:t>
            </a:r>
            <a:r>
              <a:rPr dirty="0">
                <a:solidFill>
                  <a:srgbClr val="EC6463"/>
                </a:solidFill>
              </a:rPr>
              <a:t> </a:t>
            </a:r>
            <a:r>
              <a:rPr dirty="0" err="1">
                <a:solidFill>
                  <a:srgbClr val="EC6463"/>
                </a:solidFill>
              </a:rPr>
              <a:t>этих</a:t>
            </a:r>
            <a:r>
              <a:rPr dirty="0">
                <a:solidFill>
                  <a:srgbClr val="EC6463"/>
                </a:solidFill>
              </a:rPr>
              <a:t> </a:t>
            </a:r>
            <a:r>
              <a:rPr dirty="0" err="1">
                <a:solidFill>
                  <a:srgbClr val="EC6463"/>
                </a:solidFill>
              </a:rPr>
              <a:t>органов</a:t>
            </a:r>
            <a:r>
              <a:rPr dirty="0">
                <a:solidFill>
                  <a:srgbClr val="EC6463"/>
                </a:solidFill>
              </a:rPr>
              <a:t>.</a:t>
            </a:r>
          </a:p>
        </p:txBody>
      </p:sp>
      <p:pic>
        <p:nvPicPr>
          <p:cNvPr id="257" name="Изображение" descr="Изображение"/>
          <p:cNvPicPr>
            <a:picLocks noChangeAspect="1"/>
          </p:cNvPicPr>
          <p:nvPr/>
        </p:nvPicPr>
        <p:blipFill>
          <a:blip r:embed="rId3"/>
          <a:stretch>
            <a:fillRect/>
          </a:stretch>
        </p:blipFill>
        <p:spPr>
          <a:xfrm>
            <a:off x="1033774" y="10268928"/>
            <a:ext cx="805588" cy="805587"/>
          </a:xfrm>
          <a:prstGeom prst="rect">
            <a:avLst/>
          </a:prstGeom>
          <a:ln w="12700">
            <a:miter lim="400000"/>
          </a:ln>
        </p:spPr>
      </p:pic>
      <p:sp>
        <p:nvSpPr>
          <p:cNvPr id="258" name="Rectangle 2"/>
          <p:cNvSpPr txBox="1"/>
          <p:nvPr/>
        </p:nvSpPr>
        <p:spPr>
          <a:xfrm>
            <a:off x="1025432" y="4678464"/>
            <a:ext cx="6722296" cy="10179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3200" b="1">
                <a:solidFill>
                  <a:srgbClr val="535353"/>
                </a:solidFill>
                <a:latin typeface="Arial"/>
                <a:ea typeface="Arial"/>
                <a:cs typeface="Arial"/>
                <a:sym typeface="Arial"/>
              </a:defRPr>
            </a:pPr>
            <a:r>
              <a:t>Органы с высокими </a:t>
            </a:r>
          </a:p>
          <a:p>
            <a:pPr>
              <a:defRPr sz="3200" b="1">
                <a:solidFill>
                  <a:srgbClr val="535353"/>
                </a:solidFill>
                <a:latin typeface="Arial"/>
                <a:ea typeface="Arial"/>
                <a:cs typeface="Arial"/>
                <a:sym typeface="Arial"/>
              </a:defRPr>
            </a:pPr>
            <a:r>
              <a:t>энергетическими затратами:</a:t>
            </a:r>
          </a:p>
        </p:txBody>
      </p:sp>
      <p:sp>
        <p:nvSpPr>
          <p:cNvPr id="259" name="Rectangle 2"/>
          <p:cNvSpPr txBox="1"/>
          <p:nvPr/>
        </p:nvSpPr>
        <p:spPr>
          <a:xfrm>
            <a:off x="9884515" y="7654256"/>
            <a:ext cx="4614972" cy="5480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3200">
                <a:solidFill>
                  <a:srgbClr val="535353"/>
                </a:solidFill>
                <a:latin typeface="Arial"/>
                <a:ea typeface="Arial"/>
                <a:cs typeface="Arial"/>
                <a:sym typeface="Arial"/>
              </a:defRPr>
            </a:lvl1pPr>
          </a:lstStyle>
          <a:p>
            <a:r>
              <a:t>сердце</a:t>
            </a:r>
          </a:p>
        </p:txBody>
      </p:sp>
      <p:sp>
        <p:nvSpPr>
          <p:cNvPr id="260" name="Rectangle 2"/>
          <p:cNvSpPr txBox="1"/>
          <p:nvPr/>
        </p:nvSpPr>
        <p:spPr>
          <a:xfrm>
            <a:off x="18713473" y="5516865"/>
            <a:ext cx="4614973" cy="5480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3200">
                <a:solidFill>
                  <a:srgbClr val="535353"/>
                </a:solidFill>
                <a:latin typeface="Arial"/>
                <a:ea typeface="Arial"/>
                <a:cs typeface="Arial"/>
                <a:sym typeface="Arial"/>
              </a:defRPr>
            </a:lvl1pPr>
          </a:lstStyle>
          <a:p>
            <a:r>
              <a:t>нервная ткань</a:t>
            </a:r>
          </a:p>
        </p:txBody>
      </p:sp>
      <p:sp>
        <p:nvSpPr>
          <p:cNvPr id="261" name="Rectangle 2"/>
          <p:cNvSpPr txBox="1"/>
          <p:nvPr/>
        </p:nvSpPr>
        <p:spPr>
          <a:xfrm>
            <a:off x="18713473" y="10103960"/>
            <a:ext cx="4614973" cy="548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3200">
                <a:solidFill>
                  <a:srgbClr val="535353"/>
                </a:solidFill>
                <a:latin typeface="Arial"/>
                <a:ea typeface="Arial"/>
                <a:cs typeface="Arial"/>
                <a:sym typeface="Arial"/>
              </a:defRPr>
            </a:lvl1pPr>
          </a:lstStyle>
          <a:p>
            <a:r>
              <a:t>мышцы</a:t>
            </a:r>
          </a:p>
        </p:txBody>
      </p:sp>
      <p:sp>
        <p:nvSpPr>
          <p:cNvPr id="262" name="Rectangle 2"/>
          <p:cNvSpPr txBox="1"/>
          <p:nvPr/>
        </p:nvSpPr>
        <p:spPr>
          <a:xfrm>
            <a:off x="9884515" y="3769047"/>
            <a:ext cx="4614972" cy="5480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3200">
                <a:solidFill>
                  <a:srgbClr val="535353"/>
                </a:solidFill>
                <a:latin typeface="Arial"/>
                <a:ea typeface="Arial"/>
                <a:cs typeface="Arial"/>
                <a:sym typeface="Arial"/>
              </a:defRPr>
            </a:lvl1pPr>
          </a:lstStyle>
          <a:p>
            <a:r>
              <a:t>мозг</a:t>
            </a:r>
          </a:p>
        </p:txBody>
      </p:sp>
      <p:sp>
        <p:nvSpPr>
          <p:cNvPr id="263" name="Кружок"/>
          <p:cNvSpPr/>
          <p:nvPr/>
        </p:nvSpPr>
        <p:spPr>
          <a:xfrm>
            <a:off x="11031697" y="5214087"/>
            <a:ext cx="2320609" cy="2320609"/>
          </a:xfrm>
          <a:prstGeom prst="ellipse">
            <a:avLst/>
          </a:prstGeom>
          <a:ln w="25400">
            <a:solidFill>
              <a:srgbClr val="72B6E3"/>
            </a:solidFill>
          </a:ln>
        </p:spPr>
        <p:txBody>
          <a:bodyPr lIns="71433" tIns="71433" rIns="71433" bIns="71433" anchor="ctr"/>
          <a:lstStyle/>
          <a:p>
            <a:endParaRPr/>
          </a:p>
        </p:txBody>
      </p:sp>
      <p:sp>
        <p:nvSpPr>
          <p:cNvPr id="264" name="Кружок"/>
          <p:cNvSpPr/>
          <p:nvPr/>
        </p:nvSpPr>
        <p:spPr>
          <a:xfrm>
            <a:off x="19860657" y="3076694"/>
            <a:ext cx="2320609" cy="2320609"/>
          </a:xfrm>
          <a:prstGeom prst="ellipse">
            <a:avLst/>
          </a:prstGeom>
          <a:ln w="25400">
            <a:solidFill>
              <a:srgbClr val="72B6E3"/>
            </a:solidFill>
          </a:ln>
        </p:spPr>
        <p:txBody>
          <a:bodyPr lIns="71433" tIns="71433" rIns="71433" bIns="71433" anchor="ctr"/>
          <a:lstStyle/>
          <a:p>
            <a:endParaRPr/>
          </a:p>
        </p:txBody>
      </p:sp>
      <p:sp>
        <p:nvSpPr>
          <p:cNvPr id="265" name="Кружок"/>
          <p:cNvSpPr/>
          <p:nvPr/>
        </p:nvSpPr>
        <p:spPr>
          <a:xfrm>
            <a:off x="19860657" y="7663788"/>
            <a:ext cx="2320609" cy="2320609"/>
          </a:xfrm>
          <a:prstGeom prst="ellipse">
            <a:avLst/>
          </a:prstGeom>
          <a:ln w="25400">
            <a:solidFill>
              <a:srgbClr val="72B6E3"/>
            </a:solidFill>
          </a:ln>
        </p:spPr>
        <p:txBody>
          <a:bodyPr lIns="71433" tIns="71433" rIns="71433" bIns="71433" anchor="ctr"/>
          <a:lstStyle/>
          <a:p>
            <a:endParaRPr/>
          </a:p>
        </p:txBody>
      </p:sp>
      <p:sp>
        <p:nvSpPr>
          <p:cNvPr id="266" name="Кружок"/>
          <p:cNvSpPr/>
          <p:nvPr/>
        </p:nvSpPr>
        <p:spPr>
          <a:xfrm>
            <a:off x="11031697" y="1328877"/>
            <a:ext cx="2320609" cy="2320609"/>
          </a:xfrm>
          <a:prstGeom prst="ellipse">
            <a:avLst/>
          </a:prstGeom>
          <a:ln w="25400">
            <a:solidFill>
              <a:srgbClr val="72B6E3"/>
            </a:solidFill>
          </a:ln>
        </p:spPr>
        <p:txBody>
          <a:bodyPr lIns="71433" tIns="71433" rIns="71433" bIns="71433" anchor="ctr"/>
          <a:lstStyle/>
          <a:p>
            <a:endParaRPr/>
          </a:p>
        </p:txBody>
      </p:sp>
      <p:sp>
        <p:nvSpPr>
          <p:cNvPr id="267" name="Кружок"/>
          <p:cNvSpPr/>
          <p:nvPr/>
        </p:nvSpPr>
        <p:spPr>
          <a:xfrm>
            <a:off x="11013040" y="9353294"/>
            <a:ext cx="2320609" cy="2320609"/>
          </a:xfrm>
          <a:prstGeom prst="ellipse">
            <a:avLst/>
          </a:prstGeom>
          <a:ln w="25400">
            <a:solidFill>
              <a:srgbClr val="72B6E3"/>
            </a:solidFill>
          </a:ln>
        </p:spPr>
        <p:txBody>
          <a:bodyPr lIns="71433" tIns="71433" rIns="71433" bIns="71433" anchor="ctr"/>
          <a:lstStyle/>
          <a:p>
            <a:endParaRPr/>
          </a:p>
        </p:txBody>
      </p:sp>
      <p:grpSp>
        <p:nvGrpSpPr>
          <p:cNvPr id="276" name="Группа"/>
          <p:cNvGrpSpPr/>
          <p:nvPr/>
        </p:nvGrpSpPr>
        <p:grpSpPr>
          <a:xfrm>
            <a:off x="12726875" y="781180"/>
            <a:ext cx="7932092" cy="11620102"/>
            <a:chOff x="3" y="0"/>
            <a:chExt cx="7932090" cy="11620101"/>
          </a:xfrm>
        </p:grpSpPr>
        <p:sp>
          <p:nvSpPr>
            <p:cNvPr id="268" name="Кружок"/>
            <p:cNvSpPr/>
            <p:nvPr/>
          </p:nvSpPr>
          <p:spPr>
            <a:xfrm>
              <a:off x="1830675" y="533536"/>
              <a:ext cx="4819309" cy="11086566"/>
            </a:xfrm>
            <a:prstGeom prst="ellipse">
              <a:avLst/>
            </a:prstGeom>
            <a:noFill/>
            <a:ln w="50800" cap="flat">
              <a:solidFill>
                <a:srgbClr val="FFFFFF"/>
              </a:solidFill>
              <a:prstDash val="solid"/>
              <a:round/>
            </a:ln>
            <a:effectLst/>
          </p:spPr>
          <p:txBody>
            <a:bodyPr wrap="square" lIns="71433" tIns="71433" rIns="71433" bIns="71433" numCol="1" anchor="ctr">
              <a:noAutofit/>
            </a:bodyPr>
            <a:lstStyle/>
            <a:p>
              <a:endParaRPr/>
            </a:p>
          </p:txBody>
        </p:sp>
        <p:pic>
          <p:nvPicPr>
            <p:cNvPr id="269" name="Группа" descr="Группа"/>
            <p:cNvPicPr>
              <a:picLocks noChangeAspect="1"/>
            </p:cNvPicPr>
            <p:nvPr/>
          </p:nvPicPr>
          <p:blipFill>
            <a:blip r:embed="rId4"/>
            <a:stretch>
              <a:fillRect/>
            </a:stretch>
          </p:blipFill>
          <p:spPr>
            <a:xfrm>
              <a:off x="1682806" y="1418512"/>
              <a:ext cx="5064222" cy="9847975"/>
            </a:xfrm>
            <a:prstGeom prst="rect">
              <a:avLst/>
            </a:prstGeom>
            <a:ln w="12700" cap="flat">
              <a:noFill/>
              <a:miter lim="400000"/>
            </a:ln>
            <a:effectLst/>
          </p:spPr>
        </p:pic>
        <p:sp>
          <p:nvSpPr>
            <p:cNvPr id="270" name="Линия"/>
            <p:cNvSpPr/>
            <p:nvPr/>
          </p:nvSpPr>
          <p:spPr>
            <a:xfrm rot="18900000">
              <a:off x="512177" y="4092713"/>
              <a:ext cx="4224767" cy="15607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874" y="3029"/>
                    <a:pt x="1998" y="5463"/>
                    <a:pt x="3282" y="7108"/>
                  </a:cubicBezTo>
                  <a:cubicBezTo>
                    <a:pt x="9213" y="14709"/>
                    <a:pt x="17913" y="5151"/>
                    <a:pt x="21600" y="21600"/>
                  </a:cubicBezTo>
                </a:path>
              </a:pathLst>
            </a:custGeom>
            <a:noFill/>
            <a:ln w="25400" cap="flat">
              <a:solidFill>
                <a:srgbClr val="72B6E3"/>
              </a:solidFill>
              <a:prstDash val="solid"/>
              <a:miter lim="400000"/>
              <a:headEnd type="oval" w="med" len="med"/>
              <a:tailEnd type="oval" w="med" len="med"/>
            </a:ln>
            <a:effectLst/>
          </p:spPr>
          <p:txBody>
            <a:bodyPr wrap="square" lIns="71433" tIns="71433" rIns="71433" bIns="71433" numCol="1" anchor="t">
              <a:noAutofit/>
            </a:bodyPr>
            <a:lstStyle/>
            <a:p>
              <a:endParaRPr/>
            </a:p>
          </p:txBody>
        </p:sp>
        <p:sp>
          <p:nvSpPr>
            <p:cNvPr id="271" name="Линия"/>
            <p:cNvSpPr/>
            <p:nvPr/>
          </p:nvSpPr>
          <p:spPr>
            <a:xfrm rot="18900000">
              <a:off x="969639" y="666572"/>
              <a:ext cx="2887499" cy="24193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075" y="3148"/>
                    <a:pt x="2730" y="5967"/>
                    <a:pt x="4841" y="8249"/>
                  </a:cubicBezTo>
                  <a:cubicBezTo>
                    <a:pt x="9860" y="13676"/>
                    <a:pt x="17005" y="15627"/>
                    <a:pt x="21600" y="21600"/>
                  </a:cubicBezTo>
                </a:path>
              </a:pathLst>
            </a:custGeom>
            <a:noFill/>
            <a:ln w="25400" cap="flat">
              <a:solidFill>
                <a:srgbClr val="72B6E3"/>
              </a:solidFill>
              <a:prstDash val="solid"/>
              <a:miter lim="400000"/>
              <a:headEnd type="oval" w="med" len="med"/>
              <a:tailEnd type="oval" w="med" len="med"/>
            </a:ln>
            <a:effectLst/>
          </p:spPr>
          <p:txBody>
            <a:bodyPr wrap="square" lIns="71433" tIns="71433" rIns="71433" bIns="71433" numCol="1" anchor="t">
              <a:noAutofit/>
            </a:bodyPr>
            <a:lstStyle/>
            <a:p>
              <a:endParaRPr/>
            </a:p>
          </p:txBody>
        </p:sp>
        <p:sp>
          <p:nvSpPr>
            <p:cNvPr id="272" name="Линия"/>
            <p:cNvSpPr/>
            <p:nvPr/>
          </p:nvSpPr>
          <p:spPr>
            <a:xfrm rot="18900000">
              <a:off x="-373834" y="6971835"/>
              <a:ext cx="5551598" cy="1242178"/>
            </a:xfrm>
            <a:custGeom>
              <a:avLst/>
              <a:gdLst/>
              <a:ahLst/>
              <a:cxnLst>
                <a:cxn ang="0">
                  <a:pos x="wd2" y="hd2"/>
                </a:cxn>
                <a:cxn ang="5400000">
                  <a:pos x="wd2" y="hd2"/>
                </a:cxn>
                <a:cxn ang="10800000">
                  <a:pos x="wd2" y="hd2"/>
                </a:cxn>
                <a:cxn ang="16200000">
                  <a:pos x="wd2" y="hd2"/>
                </a:cxn>
              </a:cxnLst>
              <a:rect l="0" t="0" r="r" b="b"/>
              <a:pathLst>
                <a:path w="21600" h="17542" extrusionOk="0">
                  <a:moveTo>
                    <a:pt x="0" y="11194"/>
                  </a:moveTo>
                  <a:cubicBezTo>
                    <a:pt x="1321" y="14913"/>
                    <a:pt x="2919" y="17103"/>
                    <a:pt x="4587" y="17480"/>
                  </a:cubicBezTo>
                  <a:cubicBezTo>
                    <a:pt x="10644" y="18848"/>
                    <a:pt x="15534" y="-2752"/>
                    <a:pt x="21600" y="295"/>
                  </a:cubicBezTo>
                </a:path>
              </a:pathLst>
            </a:custGeom>
            <a:noFill/>
            <a:ln w="25400" cap="flat">
              <a:solidFill>
                <a:srgbClr val="72B6E3"/>
              </a:solidFill>
              <a:prstDash val="solid"/>
              <a:miter lim="400000"/>
              <a:headEnd type="oval" w="med" len="med"/>
              <a:tailEnd type="oval" w="med" len="med"/>
            </a:ln>
            <a:effectLst/>
          </p:spPr>
          <p:txBody>
            <a:bodyPr wrap="square" lIns="71433" tIns="71433" rIns="71433" bIns="71433" numCol="1" anchor="t">
              <a:noAutofit/>
            </a:bodyPr>
            <a:lstStyle/>
            <a:p>
              <a:endParaRPr/>
            </a:p>
          </p:txBody>
        </p:sp>
        <p:sp>
          <p:nvSpPr>
            <p:cNvPr id="273" name="Линия"/>
            <p:cNvSpPr/>
            <p:nvPr/>
          </p:nvSpPr>
          <p:spPr>
            <a:xfrm rot="18900000">
              <a:off x="-252467" y="7216502"/>
              <a:ext cx="5966747" cy="823617"/>
            </a:xfrm>
            <a:custGeom>
              <a:avLst/>
              <a:gdLst/>
              <a:ahLst/>
              <a:cxnLst>
                <a:cxn ang="0">
                  <a:pos x="wd2" y="hd2"/>
                </a:cxn>
                <a:cxn ang="5400000">
                  <a:pos x="wd2" y="hd2"/>
                </a:cxn>
                <a:cxn ang="10800000">
                  <a:pos x="wd2" y="hd2"/>
                </a:cxn>
                <a:cxn ang="16200000">
                  <a:pos x="wd2" y="hd2"/>
                </a:cxn>
              </a:cxnLst>
              <a:rect l="0" t="0" r="r" b="b"/>
              <a:pathLst>
                <a:path w="21600" h="13858" extrusionOk="0">
                  <a:moveTo>
                    <a:pt x="0" y="5481"/>
                  </a:moveTo>
                  <a:cubicBezTo>
                    <a:pt x="1147" y="9308"/>
                    <a:pt x="2462" y="11902"/>
                    <a:pt x="3851" y="13074"/>
                  </a:cubicBezTo>
                  <a:cubicBezTo>
                    <a:pt x="9895" y="18174"/>
                    <a:pt x="15536" y="-3426"/>
                    <a:pt x="21600" y="474"/>
                  </a:cubicBezTo>
                </a:path>
              </a:pathLst>
            </a:custGeom>
            <a:noFill/>
            <a:ln w="25400" cap="flat">
              <a:solidFill>
                <a:srgbClr val="72B6E3"/>
              </a:solidFill>
              <a:prstDash val="solid"/>
              <a:miter lim="400000"/>
              <a:headEnd type="oval" w="med" len="med"/>
              <a:tailEnd type="oval" w="med" len="med"/>
            </a:ln>
            <a:effectLst/>
          </p:spPr>
          <p:txBody>
            <a:bodyPr wrap="square" lIns="71433" tIns="71433" rIns="71433" bIns="71433" numCol="1" anchor="t">
              <a:noAutofit/>
            </a:bodyPr>
            <a:lstStyle/>
            <a:p>
              <a:endParaRPr/>
            </a:p>
          </p:txBody>
        </p:sp>
        <p:sp>
          <p:nvSpPr>
            <p:cNvPr id="274" name="Линия"/>
            <p:cNvSpPr/>
            <p:nvPr/>
          </p:nvSpPr>
          <p:spPr>
            <a:xfrm rot="18900000">
              <a:off x="6269317" y="1302549"/>
              <a:ext cx="1140383" cy="1766266"/>
            </a:xfrm>
            <a:custGeom>
              <a:avLst/>
              <a:gdLst/>
              <a:ahLst/>
              <a:cxnLst>
                <a:cxn ang="0">
                  <a:pos x="wd2" y="hd2"/>
                </a:cxn>
                <a:cxn ang="5400000">
                  <a:pos x="wd2" y="hd2"/>
                </a:cxn>
                <a:cxn ang="10800000">
                  <a:pos x="wd2" y="hd2"/>
                </a:cxn>
                <a:cxn ang="16200000">
                  <a:pos x="wd2" y="hd2"/>
                </a:cxn>
              </a:cxnLst>
              <a:rect l="0" t="0" r="r" b="b"/>
              <a:pathLst>
                <a:path w="20964" h="21600" extrusionOk="0">
                  <a:moveTo>
                    <a:pt x="0" y="0"/>
                  </a:moveTo>
                  <a:cubicBezTo>
                    <a:pt x="8631" y="1813"/>
                    <a:pt x="15598" y="6091"/>
                    <a:pt x="19002" y="11670"/>
                  </a:cubicBezTo>
                  <a:cubicBezTo>
                    <a:pt x="20931" y="14831"/>
                    <a:pt x="21600" y="18306"/>
                    <a:pt x="20271" y="21600"/>
                  </a:cubicBezTo>
                </a:path>
              </a:pathLst>
            </a:custGeom>
            <a:noFill/>
            <a:ln w="25400" cap="flat">
              <a:solidFill>
                <a:srgbClr val="72B6E3"/>
              </a:solidFill>
              <a:prstDash val="solid"/>
              <a:miter lim="400000"/>
              <a:headEnd type="oval" w="med" len="med"/>
              <a:tailEnd type="oval" w="med" len="med"/>
            </a:ln>
            <a:effectLst/>
          </p:spPr>
          <p:txBody>
            <a:bodyPr wrap="square" lIns="71433" tIns="71433" rIns="71433" bIns="71433" numCol="1" anchor="t">
              <a:noAutofit/>
            </a:bodyPr>
            <a:lstStyle/>
            <a:p>
              <a:endParaRPr/>
            </a:p>
          </p:txBody>
        </p:sp>
        <p:sp>
          <p:nvSpPr>
            <p:cNvPr id="275" name="Линия"/>
            <p:cNvSpPr/>
            <p:nvPr/>
          </p:nvSpPr>
          <p:spPr>
            <a:xfrm rot="18900000">
              <a:off x="6920298" y="6155555"/>
              <a:ext cx="675201" cy="1231714"/>
            </a:xfrm>
            <a:custGeom>
              <a:avLst/>
              <a:gdLst/>
              <a:ahLst/>
              <a:cxnLst>
                <a:cxn ang="0">
                  <a:pos x="wd2" y="hd2"/>
                </a:cxn>
                <a:cxn ang="5400000">
                  <a:pos x="wd2" y="hd2"/>
                </a:cxn>
                <a:cxn ang="10800000">
                  <a:pos x="wd2" y="hd2"/>
                </a:cxn>
                <a:cxn ang="16200000">
                  <a:pos x="wd2" y="hd2"/>
                </a:cxn>
              </a:cxnLst>
              <a:rect l="0" t="0" r="r" b="b"/>
              <a:pathLst>
                <a:path w="20501" h="21600" extrusionOk="0">
                  <a:moveTo>
                    <a:pt x="0" y="0"/>
                  </a:moveTo>
                  <a:cubicBezTo>
                    <a:pt x="6991" y="1978"/>
                    <a:pt x="12744" y="5162"/>
                    <a:pt x="16463" y="9112"/>
                  </a:cubicBezTo>
                  <a:cubicBezTo>
                    <a:pt x="20074" y="12948"/>
                    <a:pt x="21600" y="17387"/>
                    <a:pt x="19642" y="21600"/>
                  </a:cubicBezTo>
                </a:path>
              </a:pathLst>
            </a:custGeom>
            <a:noFill/>
            <a:ln w="25400" cap="flat">
              <a:solidFill>
                <a:srgbClr val="72B6E3"/>
              </a:solidFill>
              <a:prstDash val="solid"/>
              <a:miter lim="400000"/>
              <a:headEnd type="oval" w="med" len="med"/>
              <a:tailEnd type="oval" w="med" len="med"/>
            </a:ln>
            <a:effectLst/>
          </p:spPr>
          <p:txBody>
            <a:bodyPr wrap="square" lIns="71433" tIns="71433" rIns="71433" bIns="71433" numCol="1" anchor="t">
              <a:noAutofit/>
            </a:bodyPr>
            <a:lstStyle/>
            <a:p>
              <a:endParaRPr/>
            </a:p>
          </p:txBody>
        </p:sp>
      </p:grpSp>
      <p:pic>
        <p:nvPicPr>
          <p:cNvPr id="277" name="Изображение" descr="Изображение"/>
          <p:cNvPicPr>
            <a:picLocks noChangeAspect="1"/>
          </p:cNvPicPr>
          <p:nvPr/>
        </p:nvPicPr>
        <p:blipFill>
          <a:blip r:embed="rId5"/>
          <a:stretch>
            <a:fillRect/>
          </a:stretch>
        </p:blipFill>
        <p:spPr>
          <a:xfrm>
            <a:off x="11755266" y="5764991"/>
            <a:ext cx="873466" cy="1218797"/>
          </a:xfrm>
          <a:prstGeom prst="rect">
            <a:avLst/>
          </a:prstGeom>
          <a:ln w="12700">
            <a:miter lim="400000"/>
          </a:ln>
        </p:spPr>
      </p:pic>
      <p:pic>
        <p:nvPicPr>
          <p:cNvPr id="278" name="Изображение" descr="Изображение"/>
          <p:cNvPicPr>
            <a:picLocks noChangeAspect="1"/>
          </p:cNvPicPr>
          <p:nvPr/>
        </p:nvPicPr>
        <p:blipFill>
          <a:blip r:embed="rId6"/>
          <a:stretch>
            <a:fillRect/>
          </a:stretch>
        </p:blipFill>
        <p:spPr>
          <a:xfrm>
            <a:off x="20489701" y="3653444"/>
            <a:ext cx="1218786" cy="1217908"/>
          </a:xfrm>
          <a:prstGeom prst="rect">
            <a:avLst/>
          </a:prstGeom>
          <a:ln w="12700">
            <a:miter lim="400000"/>
          </a:ln>
        </p:spPr>
      </p:pic>
      <p:pic>
        <p:nvPicPr>
          <p:cNvPr id="279" name="Изображение" descr="Изображение"/>
          <p:cNvPicPr>
            <a:picLocks noChangeAspect="1"/>
          </p:cNvPicPr>
          <p:nvPr/>
        </p:nvPicPr>
        <p:blipFill>
          <a:blip r:embed="rId7"/>
          <a:stretch>
            <a:fillRect/>
          </a:stretch>
        </p:blipFill>
        <p:spPr>
          <a:xfrm>
            <a:off x="20478292" y="8278661"/>
            <a:ext cx="1190805" cy="1192463"/>
          </a:xfrm>
          <a:prstGeom prst="rect">
            <a:avLst/>
          </a:prstGeom>
          <a:ln w="12700">
            <a:miter lim="400000"/>
          </a:ln>
        </p:spPr>
      </p:pic>
      <p:pic>
        <p:nvPicPr>
          <p:cNvPr id="280" name="Изображение" descr="Изображение"/>
          <p:cNvPicPr>
            <a:picLocks noChangeAspect="1"/>
          </p:cNvPicPr>
          <p:nvPr/>
        </p:nvPicPr>
        <p:blipFill>
          <a:blip r:embed="rId8"/>
          <a:stretch>
            <a:fillRect/>
          </a:stretch>
        </p:blipFill>
        <p:spPr>
          <a:xfrm>
            <a:off x="11694348" y="9904207"/>
            <a:ext cx="1096906" cy="1218785"/>
          </a:xfrm>
          <a:prstGeom prst="rect">
            <a:avLst/>
          </a:prstGeom>
          <a:ln w="12700">
            <a:miter lim="400000"/>
          </a:ln>
        </p:spPr>
      </p:pic>
      <p:pic>
        <p:nvPicPr>
          <p:cNvPr id="281" name="Изображение" descr="Изображение"/>
          <p:cNvPicPr>
            <a:picLocks noChangeAspect="1"/>
          </p:cNvPicPr>
          <p:nvPr/>
        </p:nvPicPr>
        <p:blipFill>
          <a:blip r:embed="rId9"/>
          <a:stretch>
            <a:fillRect/>
          </a:stretch>
        </p:blipFill>
        <p:spPr>
          <a:xfrm>
            <a:off x="11563776" y="1879656"/>
            <a:ext cx="1219137" cy="1219048"/>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9BBB59"/>
      </a:accent3>
      <a:accent4>
        <a:srgbClr val="8064A2"/>
      </a:accent4>
      <a:accent5>
        <a:srgbClr val="4BACC6"/>
      </a:accent5>
      <a:accent6>
        <a:srgbClr val="F79646"/>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dist="25400" dir="5400000" rotWithShape="0">
              <a:srgbClr val="000000">
                <a:alpha val="50000"/>
              </a:srgbClr>
            </a:outerShdw>
          </a:effectLst>
        </a:effectStyle>
        <a:effectStyle>
          <a:effectLst>
            <a:outerShdw dist="25400" dir="5400000" rotWithShape="0">
              <a:srgbClr val="000000">
                <a:alpha val="50000"/>
              </a:srgbClr>
            </a:outerShdw>
          </a:effectLst>
        </a:effectStyle>
        <a:effectStyle>
          <a:effectLst>
            <a:outerShdw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dist="25400" dir="5400000" rotWithShape="0">
            <a:srgbClr val="000000">
              <a:alpha val="50000"/>
            </a:srgbClr>
          </a:outerShdw>
        </a:effectLst>
        <a:sp3d/>
      </a:spPr>
      <a:bodyPr rot="0" spcFirstLastPara="1" vertOverflow="overflow" horzOverflow="overflow" vert="horz" wrap="square" lIns="71433" tIns="71433" rIns="71433" bIns="71433" numCol="1" spcCol="38100" rtlCol="0" anchor="ctr">
        <a:spAutoFit/>
      </a:bodyPr>
      <a:lstStyle>
        <a:defPPr marL="0" marR="0" indent="0" algn="l" defTabSz="820419"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3" tIns="71433" rIns="71433" bIns="71433" numCol="1" spcCol="38100" rtlCol="0" anchor="ctr">
        <a:spAutoFit/>
      </a:bodyPr>
      <a:lstStyle>
        <a:defPPr marL="0" marR="0" indent="0" algn="l" defTabSz="820419"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9BBB59"/>
      </a:accent3>
      <a:accent4>
        <a:srgbClr val="8064A2"/>
      </a:accent4>
      <a:accent5>
        <a:srgbClr val="4BACC6"/>
      </a:accent5>
      <a:accent6>
        <a:srgbClr val="F79646"/>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dist="25400" dir="5400000" rotWithShape="0">
              <a:srgbClr val="000000">
                <a:alpha val="50000"/>
              </a:srgbClr>
            </a:outerShdw>
          </a:effectLst>
        </a:effectStyle>
        <a:effectStyle>
          <a:effectLst>
            <a:outerShdw dist="25400" dir="5400000" rotWithShape="0">
              <a:srgbClr val="000000">
                <a:alpha val="50000"/>
              </a:srgbClr>
            </a:outerShdw>
          </a:effectLst>
        </a:effectStyle>
        <a:effectStyle>
          <a:effectLst>
            <a:outerShdw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dist="25400" dir="5400000" rotWithShape="0">
            <a:srgbClr val="000000">
              <a:alpha val="50000"/>
            </a:srgbClr>
          </a:outerShdw>
        </a:effectLst>
        <a:sp3d/>
      </a:spPr>
      <a:bodyPr rot="0" spcFirstLastPara="1" vertOverflow="overflow" horzOverflow="overflow" vert="horz" wrap="square" lIns="71433" tIns="71433" rIns="71433" bIns="71433" numCol="1" spcCol="38100" rtlCol="0" anchor="ctr">
        <a:spAutoFit/>
      </a:bodyPr>
      <a:lstStyle>
        <a:defPPr marL="0" marR="0" indent="0" algn="l" defTabSz="820419"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3" tIns="71433" rIns="71433" bIns="71433" numCol="1" spcCol="38100" rtlCol="0" anchor="ctr">
        <a:spAutoFit/>
      </a:bodyPr>
      <a:lstStyle>
        <a:defPPr marL="0" marR="0" indent="0" algn="l" defTabSz="820419"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176</TotalTime>
  <Words>5779</Words>
  <Application>Microsoft Office PowerPoint</Application>
  <PresentationFormat>Произвольный</PresentationFormat>
  <Paragraphs>534</Paragraphs>
  <Slides>31</Slides>
  <Notes>12</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31</vt:i4>
      </vt:variant>
    </vt:vector>
  </HeadingPairs>
  <TitlesOfParts>
    <vt:vector size="39" baseType="lpstr">
      <vt:lpstr>Arial</vt:lpstr>
      <vt:lpstr>Calibri</vt:lpstr>
      <vt:lpstr>Helvetica</vt:lpstr>
      <vt:lpstr>Helvetica Light</vt:lpstr>
      <vt:lpstr>Helvetica Neue</vt:lpstr>
      <vt:lpstr>Segoe UI Emoji</vt:lpstr>
      <vt:lpstr>Times New Roman</vt:lpstr>
      <vt:lpstr>White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Елена Вермишева</dc:creator>
  <cp:lastModifiedBy>Pavel</cp:lastModifiedBy>
  <cp:revision>8</cp:revision>
  <dcterms:modified xsi:type="dcterms:W3CDTF">2021-07-15T18:28:12Z</dcterms:modified>
</cp:coreProperties>
</file>